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media/image12.svg" ContentType="image/svg+xml"/>
  <Override PartName="/ppt/media/image14.svg" ContentType="image/svg+xml"/>
  <Override PartName="/ppt/media/image16.svg" ContentType="image/svg+xml"/>
  <Override PartName="/ppt/media/image18.svg" ContentType="image/svg+xml"/>
  <Override PartName="/ppt/media/image20.svg" ContentType="image/svg+xml"/>
  <Override PartName="/ppt/media/image22.svg" ContentType="image/svg+xml"/>
  <Override PartName="/ppt/media/image26.svg" ContentType="image/svg+xml"/>
  <Override PartName="/ppt/media/image28.svg" ContentType="image/svg+xml"/>
  <Override PartName="/ppt/media/image29.svg" ContentType="image/svg+xml"/>
  <Override PartName="/ppt/media/image30.svg" ContentType="image/svg+xml"/>
  <Override PartName="/ppt/media/image32.svg" ContentType="image/svg+xml"/>
  <Override PartName="/ppt/media/image34.svg" ContentType="image/svg+xml"/>
  <Override PartName="/ppt/media/image36.svg" ContentType="image/svg+xml"/>
  <Override PartName="/ppt/media/image38.svg" ContentType="image/svg+xml"/>
  <Override PartName="/ppt/media/image40.svg" ContentType="image/svg+xml"/>
  <Override PartName="/ppt/media/image42.svg" ContentType="image/svg+xml"/>
  <Override PartName="/ppt/media/image45.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 id="2147483659" r:id="rId3"/>
  </p:sldMasterIdLst>
  <p:notesMasterIdLst>
    <p:notesMasterId r:id="rId7"/>
  </p:notesMasterIdLst>
  <p:sldIdLst>
    <p:sldId id="309" r:id="rId4"/>
    <p:sldId id="307" r:id="rId5"/>
    <p:sldId id="362" r:id="rId6"/>
    <p:sldId id="413" r:id="rId8"/>
    <p:sldId id="414" r:id="rId9"/>
    <p:sldId id="415" r:id="rId10"/>
    <p:sldId id="416" r:id="rId11"/>
    <p:sldId id="418" r:id="rId12"/>
    <p:sldId id="419" r:id="rId13"/>
    <p:sldId id="420" r:id="rId14"/>
    <p:sldId id="421" r:id="rId15"/>
    <p:sldId id="422" r:id="rId16"/>
    <p:sldId id="423" r:id="rId17"/>
    <p:sldId id="424" r:id="rId18"/>
    <p:sldId id="425" r:id="rId19"/>
    <p:sldId id="429" r:id="rId20"/>
    <p:sldId id="428" r:id="rId21"/>
    <p:sldId id="430" r:id="rId22"/>
    <p:sldId id="432" r:id="rId23"/>
    <p:sldId id="433" r:id="rId24"/>
    <p:sldId id="434" r:id="rId25"/>
    <p:sldId id="474" r:id="rId26"/>
    <p:sldId id="475" r:id="rId27"/>
    <p:sldId id="477" r:id="rId28"/>
    <p:sldId id="476" r:id="rId29"/>
    <p:sldId id="478" r:id="rId30"/>
    <p:sldId id="479" r:id="rId31"/>
    <p:sldId id="480" r:id="rId32"/>
    <p:sldId id="481" r:id="rId33"/>
    <p:sldId id="482" r:id="rId34"/>
    <p:sldId id="483" r:id="rId35"/>
    <p:sldId id="484" r:id="rId36"/>
    <p:sldId id="486" r:id="rId37"/>
    <p:sldId id="279" r:id="rId38"/>
    <p:sldId id="487" r:id="rId39"/>
    <p:sldId id="489" r:id="rId40"/>
    <p:sldId id="488" r:id="rId41"/>
    <p:sldId id="490" r:id="rId42"/>
    <p:sldId id="491" r:id="rId43"/>
    <p:sldId id="492" r:id="rId44"/>
    <p:sldId id="493" r:id="rId45"/>
    <p:sldId id="496" r:id="rId46"/>
    <p:sldId id="497" r:id="rId47"/>
    <p:sldId id="498" r:id="rId48"/>
    <p:sldId id="499" r:id="rId49"/>
    <p:sldId id="500" r:id="rId50"/>
    <p:sldId id="286" r:id="rId51"/>
    <p:sldId id="501" r:id="rId52"/>
    <p:sldId id="502" r:id="rId53"/>
    <p:sldId id="503" r:id="rId54"/>
    <p:sldId id="504" r:id="rId55"/>
    <p:sldId id="505" r:id="rId56"/>
    <p:sldId id="506" r:id="rId57"/>
    <p:sldId id="507" r:id="rId58"/>
    <p:sldId id="508" r:id="rId59"/>
    <p:sldId id="509" r:id="rId60"/>
    <p:sldId id="510" r:id="rId61"/>
    <p:sldId id="511" r:id="rId62"/>
    <p:sldId id="512" r:id="rId63"/>
    <p:sldId id="514" r:id="rId64"/>
    <p:sldId id="515" r:id="rId65"/>
    <p:sldId id="516" r:id="rId66"/>
    <p:sldId id="518" r:id="rId67"/>
    <p:sldId id="519" r:id="rId68"/>
    <p:sldId id="520" r:id="rId69"/>
    <p:sldId id="522" r:id="rId70"/>
    <p:sldId id="523" r:id="rId71"/>
    <p:sldId id="524" r:id="rId72"/>
    <p:sldId id="525" r:id="rId73"/>
    <p:sldId id="526" r:id="rId74"/>
    <p:sldId id="527" r:id="rId75"/>
    <p:sldId id="528" r:id="rId76"/>
    <p:sldId id="529" r:id="rId77"/>
    <p:sldId id="531" r:id="rId78"/>
    <p:sldId id="304" r:id="rId79"/>
    <p:sldId id="305" r:id="rId80"/>
    <p:sldId id="308" r:id="rId81"/>
  </p:sldIdLst>
  <p:sldSz cx="16256000" cy="9144000"/>
  <p:notesSz cx="9144000" cy="16256000"/>
  <p:embeddedFontLst>
    <p:embeddedFont>
      <p:font typeface="MiSans" pitchFamily="34" charset="-122"/>
      <p:regular r:id="rId85"/>
    </p:embeddedFont>
    <p:embeddedFont>
      <p:font typeface="MiSans" pitchFamily="34" charset="-120"/>
      <p:regular r:id="rId86"/>
    </p:embeddedFont>
    <p:embeddedFont>
      <p:font typeface="微软雅黑" panose="020B0503020204020204" charset="-122"/>
      <p:regular r:id="rId87"/>
    </p:embeddedFont>
    <p:embeddedFont>
      <p:font typeface="Calibri" panose="020F0502020204030204" charset="0"/>
      <p:regular r:id="rId88"/>
      <p:bold r:id="rId89"/>
      <p:italic r:id="rId90"/>
      <p:boldItalic r:id="rId91"/>
    </p:embeddedFont>
    <p:embeddedFont>
      <p:font typeface="等线 Light" panose="02010600030101010101" charset="-122"/>
      <p:regular r:id="rId92"/>
    </p:embeddedFont>
  </p:embeddedFontLst>
  <p:custDataLst>
    <p:tags r:id="rId93"/>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5907" userDrawn="1">
          <p15:clr>
            <a:srgbClr val="A4A3A4"/>
          </p15:clr>
        </p15:guide>
        <p15:guide id="1" orient="horz" pos="4044" userDrawn="1">
          <p15:clr>
            <a:srgbClr val="A4A3A4"/>
          </p15:clr>
        </p15:guide>
        <p15:guide id="2" pos="125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C2B9"/>
    <a:srgbClr val="658A85"/>
    <a:srgbClr val="84B584"/>
    <a:srgbClr val="F5D8C0"/>
    <a:srgbClr val="91373F"/>
    <a:srgbClr val="A9343D"/>
    <a:srgbClr val="EFC354"/>
    <a:srgbClr val="C5E0B4"/>
    <a:srgbClr val="8FAADC"/>
    <a:srgbClr val="EAB6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Objects="1" showGuides="1">
      <p:cViewPr varScale="1">
        <p:scale>
          <a:sx n="136" d="100"/>
          <a:sy n="136" d="100"/>
        </p:scale>
        <p:origin x="216" y="312"/>
      </p:cViewPr>
      <p:guideLst>
        <p:guide pos="5907"/>
        <p:guide orient="horz" pos="4044"/>
        <p:guide pos="1253"/>
      </p:guideLst>
    </p:cSldViewPr>
  </p:slideViewPr>
  <p:notesTextViewPr>
    <p:cViewPr>
      <p:scale>
        <a:sx n="1" d="1"/>
        <a:sy n="1" d="1"/>
      </p:scale>
      <p:origin x="0" y="0"/>
    </p:cViewPr>
  </p:notesTextViewPr>
  <p:gridSpacing cx="76320" cy="76320"/>
</p:viewPr>
</file>

<file path=ppt/_rels/presentation.xml.rels><?xml version="1.0" encoding="UTF-8" standalone="yes"?>
<Relationships xmlns="http://schemas.openxmlformats.org/package/2006/relationships"><Relationship Id="rId93" Type="http://schemas.openxmlformats.org/officeDocument/2006/relationships/tags" Target="tags/tag343.xml"/><Relationship Id="rId92" Type="http://schemas.openxmlformats.org/officeDocument/2006/relationships/font" Target="fonts/font8.fntdata"/><Relationship Id="rId91" Type="http://schemas.openxmlformats.org/officeDocument/2006/relationships/font" Target="fonts/font7.fntdata"/><Relationship Id="rId90" Type="http://schemas.openxmlformats.org/officeDocument/2006/relationships/font" Target="fonts/font6.fntdata"/><Relationship Id="rId9" Type="http://schemas.openxmlformats.org/officeDocument/2006/relationships/slide" Target="slides/slide5.xml"/><Relationship Id="rId89" Type="http://schemas.openxmlformats.org/officeDocument/2006/relationships/font" Target="fonts/font5.fntdata"/><Relationship Id="rId88" Type="http://schemas.openxmlformats.org/officeDocument/2006/relationships/font" Target="fonts/font4.fntdata"/><Relationship Id="rId87" Type="http://schemas.openxmlformats.org/officeDocument/2006/relationships/font" Target="fonts/font3.fntdata"/><Relationship Id="rId86" Type="http://schemas.openxmlformats.org/officeDocument/2006/relationships/font" Target="fonts/font2.fntdata"/><Relationship Id="rId85" Type="http://schemas.openxmlformats.org/officeDocument/2006/relationships/font" Target="fonts/font1.fntdata"/><Relationship Id="rId84" Type="http://schemas.openxmlformats.org/officeDocument/2006/relationships/tableStyles" Target="tableStyles.xml"/><Relationship Id="rId83" Type="http://schemas.openxmlformats.org/officeDocument/2006/relationships/viewProps" Target="viewProps.xml"/><Relationship Id="rId82" Type="http://schemas.openxmlformats.org/officeDocument/2006/relationships/presProps" Target="presProps.xml"/><Relationship Id="rId81" Type="http://schemas.openxmlformats.org/officeDocument/2006/relationships/slide" Target="slides/slide77.xml"/><Relationship Id="rId80" Type="http://schemas.openxmlformats.org/officeDocument/2006/relationships/slide" Target="slides/slide76.xml"/><Relationship Id="rId8" Type="http://schemas.openxmlformats.org/officeDocument/2006/relationships/slide" Target="slides/slide4.xml"/><Relationship Id="rId79" Type="http://schemas.openxmlformats.org/officeDocument/2006/relationships/slide" Target="slides/slide75.xml"/><Relationship Id="rId78" Type="http://schemas.openxmlformats.org/officeDocument/2006/relationships/slide" Target="slides/slide74.xml"/><Relationship Id="rId77" Type="http://schemas.openxmlformats.org/officeDocument/2006/relationships/slide" Target="slides/slide73.xml"/><Relationship Id="rId76" Type="http://schemas.openxmlformats.org/officeDocument/2006/relationships/slide" Target="slides/slide72.xml"/><Relationship Id="rId75" Type="http://schemas.openxmlformats.org/officeDocument/2006/relationships/slide" Target="slides/slide71.xml"/><Relationship Id="rId74" Type="http://schemas.openxmlformats.org/officeDocument/2006/relationships/slide" Target="slides/slide70.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notesMaster" Target="notesMasters/notesMaster1.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3.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2.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82F153-3F37-0F45-9E97-73ACFA13230C}" type="datetimeFigureOut">
              <a:rPr lang="en-US"/>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5E9CC1-C706-0F49-92D6-E571CC5EEA8F}" type="slidenum">
              <a:rPr lang="en-US"/>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B8E9E3">
            <a:alpha val="30000"/>
          </a:srgbClr>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标题幻灯片">
    <p:bg>
      <p:bgPr>
        <a:solidFill>
          <a:srgbClr val="B8E9E3">
            <a:alpha val="30000"/>
          </a:srgbClr>
        </a:solidFill>
        <a:effectLst/>
      </p:bgPr>
    </p:bg>
    <p:spTree>
      <p:nvGrpSpPr>
        <p:cNvPr id="1" name=""/>
        <p:cNvGrpSpPr/>
        <p:nvPr/>
      </p:nvGrpSpPr>
      <p:grpSpPr>
        <a:xfrm>
          <a:off x="0" y="0"/>
          <a:ext cx="0" cy="0"/>
          <a:chOff x="0" y="0"/>
          <a:chExt cx="0" cy="0"/>
        </a:xfrm>
      </p:grpSpPr>
      <p:sp>
        <p:nvSpPr>
          <p:cNvPr id="10" name="矩形 9"/>
          <p:cNvSpPr/>
          <p:nvPr userDrawn="1"/>
        </p:nvSpPr>
        <p:spPr>
          <a:xfrm>
            <a:off x="0" y="7367693"/>
            <a:ext cx="16256000" cy="1776000"/>
          </a:xfrm>
          <a:prstGeom prst="rect">
            <a:avLst/>
          </a:prstGeom>
          <a:solidFill>
            <a:srgbClr val="7FC2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nvSpPr>
        <p:spPr>
          <a:xfrm>
            <a:off x="369179" y="7953419"/>
            <a:ext cx="5271640" cy="999067"/>
          </a:xfrm>
          <a:prstGeom prst="ellipse">
            <a:avLst/>
          </a:prstGeom>
          <a:solidFill>
            <a:srgbClr val="65B1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userDrawn="1"/>
        </p:nvGrpSpPr>
        <p:grpSpPr>
          <a:xfrm>
            <a:off x="13885157" y="5387349"/>
            <a:ext cx="2171921" cy="3548371"/>
            <a:chOff x="10125489" y="3561722"/>
            <a:chExt cx="1628941" cy="2661278"/>
          </a:xfrm>
        </p:grpSpPr>
        <p:sp>
          <p:nvSpPr>
            <p:cNvPr id="13" name="椭圆 12"/>
            <p:cNvSpPr/>
            <p:nvPr/>
          </p:nvSpPr>
          <p:spPr>
            <a:xfrm>
              <a:off x="10256117" y="5881949"/>
              <a:ext cx="1498313" cy="341051"/>
            </a:xfrm>
            <a:prstGeom prst="ellipse">
              <a:avLst/>
            </a:prstGeom>
            <a:solidFill>
              <a:srgbClr val="65B1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descr="卡通人物&#10;&#10;中度可信度描述已自动生成"/>
            <p:cNvPicPr>
              <a:picLocks noChangeAspect="1"/>
            </p:cNvPicPr>
            <p:nvPr/>
          </p:nvPicPr>
          <p:blipFill>
            <a:blip r:embed="rId2"/>
            <a:stretch>
              <a:fillRect/>
            </a:stretch>
          </p:blipFill>
          <p:spPr>
            <a:xfrm>
              <a:off x="10125489" y="3561722"/>
              <a:ext cx="1498312" cy="2555107"/>
            </a:xfrm>
            <a:prstGeom prst="rect">
              <a:avLst/>
            </a:prstGeom>
          </p:spPr>
        </p:pic>
      </p:grpSp>
      <p:pic>
        <p:nvPicPr>
          <p:cNvPr id="9" name="图片 8" descr="图示&#10;&#10;描述已自动生成"/>
          <p:cNvPicPr>
            <a:picLocks noChangeAspect="1"/>
          </p:cNvPicPr>
          <p:nvPr userDrawn="1"/>
        </p:nvPicPr>
        <p:blipFill>
          <a:blip r:embed="rId3"/>
          <a:stretch>
            <a:fillRect/>
          </a:stretch>
        </p:blipFill>
        <p:spPr>
          <a:xfrm>
            <a:off x="369179" y="2851695"/>
            <a:ext cx="4408467" cy="569802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927947" y="480000"/>
            <a:ext cx="14400000" cy="960000"/>
          </a:xfrm>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a:xfrm>
            <a:off x="927947" y="8475133"/>
            <a:ext cx="3657600" cy="486833"/>
          </a:xfrm>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a:xfrm>
            <a:off x="5384800" y="8475133"/>
            <a:ext cx="5486400" cy="486833"/>
          </a:xfrm>
        </p:spPr>
        <p:txBody>
          <a:bodyPr/>
          <a:lstStyle/>
          <a:p>
            <a:endParaRPr lang="zh-CN" altLang="en-US"/>
          </a:p>
        </p:txBody>
      </p:sp>
      <p:sp>
        <p:nvSpPr>
          <p:cNvPr id="5" name="灯片编号占位符 4"/>
          <p:cNvSpPr>
            <a:spLocks noGrp="1"/>
          </p:cNvSpPr>
          <p:nvPr>
            <p:ph type="sldNum" sz="quarter" idx="12"/>
            <p:custDataLst>
              <p:tags r:id="rId5"/>
            </p:custDataLst>
          </p:nvPr>
        </p:nvSpPr>
        <p:spPr>
          <a:xfrm>
            <a:off x="11671977" y="8475133"/>
            <a:ext cx="3657600" cy="486833"/>
          </a:xfrm>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bg>
      <p:bgPr>
        <a:solidFill>
          <a:srgbClr val="B8E9E3">
            <a:alpha val="30000"/>
          </a:srgbClr>
        </a:solidFill>
        <a:effectLst/>
      </p:bgPr>
    </p:bg>
    <p:spTree>
      <p:nvGrpSpPr>
        <p:cNvPr id="1" name=""/>
        <p:cNvGrpSpPr/>
        <p:nvPr/>
      </p:nvGrpSpPr>
      <p:grpSpPr>
        <a:xfrm>
          <a:off x="0" y="0"/>
          <a:ext cx="0" cy="0"/>
          <a:chOff x="0" y="0"/>
          <a:chExt cx="0" cy="0"/>
        </a:xfrm>
      </p:grpSpPr>
      <p:sp>
        <p:nvSpPr>
          <p:cNvPr id="18" name="矩形 17"/>
          <p:cNvSpPr/>
          <p:nvPr userDrawn="1"/>
        </p:nvSpPr>
        <p:spPr>
          <a:xfrm>
            <a:off x="0" y="7450667"/>
            <a:ext cx="16256000" cy="1693333"/>
          </a:xfrm>
          <a:prstGeom prst="rect">
            <a:avLst/>
          </a:prstGeom>
          <a:solidFill>
            <a:srgbClr val="7FC2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userDrawn="1"/>
        </p:nvSpPr>
        <p:spPr>
          <a:xfrm>
            <a:off x="2528993" y="7730067"/>
            <a:ext cx="11176000" cy="999067"/>
          </a:xfrm>
          <a:prstGeom prst="ellipse">
            <a:avLst/>
          </a:prstGeom>
          <a:solidFill>
            <a:srgbClr val="65B1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卡通人物&#10;&#10;中度可信度描述已自动生成"/>
          <p:cNvPicPr>
            <a:picLocks noChangeAspect="1"/>
          </p:cNvPicPr>
          <p:nvPr userDrawn="1"/>
        </p:nvPicPr>
        <p:blipFill rotWithShape="1">
          <a:blip r:embed="rId2" cstate="print">
            <a:extLst>
              <a:ext uri="{28A0092B-C50C-407E-A947-70E740481C1C}">
                <a14:useLocalDpi xmlns:a14="http://schemas.microsoft.com/office/drawing/2010/main" val="0"/>
              </a:ext>
            </a:extLst>
          </a:blip>
          <a:srcRect r="56035"/>
          <a:stretch>
            <a:fillRect/>
          </a:stretch>
        </p:blipFill>
        <p:spPr>
          <a:xfrm>
            <a:off x="136313" y="3640667"/>
            <a:ext cx="4800000" cy="5386279"/>
          </a:xfrm>
          <a:prstGeom prst="rect">
            <a:avLst/>
          </a:prstGeom>
        </p:spPr>
      </p:pic>
      <p:pic>
        <p:nvPicPr>
          <p:cNvPr id="20" name="图片 19" descr="卡通人物&#10;&#10;中度可信度描述已自动生成"/>
          <p:cNvPicPr>
            <a:picLocks noChangeAspect="1"/>
          </p:cNvPicPr>
          <p:nvPr userDrawn="1"/>
        </p:nvPicPr>
        <p:blipFill rotWithShape="1">
          <a:blip r:embed="rId3" cstate="print">
            <a:extLst>
              <a:ext uri="{28A0092B-C50C-407E-A947-70E740481C1C}">
                <a14:useLocalDpi xmlns:a14="http://schemas.microsoft.com/office/drawing/2010/main" val="0"/>
              </a:ext>
            </a:extLst>
          </a:blip>
          <a:srcRect l="57597"/>
          <a:stretch>
            <a:fillRect/>
          </a:stretch>
        </p:blipFill>
        <p:spPr>
          <a:xfrm>
            <a:off x="11319585" y="3856560"/>
            <a:ext cx="4800000" cy="5170952"/>
          </a:xfrm>
          <a:prstGeom prst="rect">
            <a:avLst/>
          </a:prstGeom>
        </p:spPr>
      </p:pic>
      <p:pic>
        <p:nvPicPr>
          <p:cNvPr id="19" name="图片 18" descr="卡通人物&#10;&#10;描述已自动生成"/>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940353" y="7205133"/>
            <a:ext cx="2353280" cy="1524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bg>
      <p:bgPr>
        <a:solidFill>
          <a:srgbClr val="B8E9E3">
            <a:alpha val="30000"/>
          </a:srgbClr>
        </a:solidFill>
        <a:effectLst/>
      </p:bgPr>
    </p:bg>
    <p:spTree>
      <p:nvGrpSpPr>
        <p:cNvPr id="1" name=""/>
        <p:cNvGrpSpPr/>
        <p:nvPr/>
      </p:nvGrpSpPr>
      <p:grpSpPr>
        <a:xfrm>
          <a:off x="0" y="0"/>
          <a:ext cx="0" cy="0"/>
          <a:chOff x="0" y="0"/>
          <a:chExt cx="0" cy="0"/>
        </a:xfrm>
      </p:grpSpPr>
      <p:sp>
        <p:nvSpPr>
          <p:cNvPr id="18" name="矩形 17"/>
          <p:cNvSpPr/>
          <p:nvPr userDrawn="1"/>
        </p:nvSpPr>
        <p:spPr>
          <a:xfrm>
            <a:off x="0" y="7450667"/>
            <a:ext cx="16256000" cy="1693333"/>
          </a:xfrm>
          <a:prstGeom prst="rect">
            <a:avLst/>
          </a:prstGeom>
          <a:solidFill>
            <a:srgbClr val="7FC2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userDrawn="1"/>
        </p:nvSpPr>
        <p:spPr>
          <a:xfrm>
            <a:off x="719323" y="7691240"/>
            <a:ext cx="7271656" cy="999067"/>
          </a:xfrm>
          <a:prstGeom prst="ellipse">
            <a:avLst/>
          </a:prstGeom>
          <a:solidFill>
            <a:srgbClr val="65B1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图标&#10;&#10;中度可信度描述已自动生成"/>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0460" y="2349981"/>
            <a:ext cx="6501047" cy="5955695"/>
          </a:xfrm>
          <a:prstGeom prst="rect">
            <a:avLst/>
          </a:prstGeom>
        </p:spPr>
      </p:pic>
      <p:pic>
        <p:nvPicPr>
          <p:cNvPr id="10" name="图片 9" descr="图标&#10;&#10;描述已自动生成"/>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7833" y="8345"/>
            <a:ext cx="2573575" cy="1976357"/>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rgbClr val="B8E9E3">
            <a:alpha val="30000"/>
          </a:srgbClr>
        </a:solidFill>
        <a:effectLst/>
      </p:bgPr>
    </p:bg>
    <p:spTree>
      <p:nvGrpSpPr>
        <p:cNvPr id="1" name=""/>
        <p:cNvGrpSpPr/>
        <p:nvPr/>
      </p:nvGrpSpPr>
      <p:grpSpPr>
        <a:xfrm>
          <a:off x="0" y="0"/>
          <a:ext cx="0" cy="0"/>
          <a:chOff x="0" y="0"/>
          <a:chExt cx="0" cy="0"/>
        </a:xfrm>
      </p:grpSpPr>
      <p:sp>
        <p:nvSpPr>
          <p:cNvPr id="6" name="矩形 5"/>
          <p:cNvSpPr/>
          <p:nvPr userDrawn="1"/>
        </p:nvSpPr>
        <p:spPr>
          <a:xfrm>
            <a:off x="0" y="7450667"/>
            <a:ext cx="16256000" cy="1693333"/>
          </a:xfrm>
          <a:prstGeom prst="rect">
            <a:avLst/>
          </a:prstGeom>
          <a:solidFill>
            <a:srgbClr val="7FC2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userDrawn="1"/>
        </p:nvSpPr>
        <p:spPr>
          <a:xfrm>
            <a:off x="476017" y="7661321"/>
            <a:ext cx="7205388" cy="999067"/>
          </a:xfrm>
          <a:prstGeom prst="ellipse">
            <a:avLst/>
          </a:prstGeom>
          <a:solidFill>
            <a:srgbClr val="65B1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卡通人物&#10;&#10;中度可信度描述已自动生成"/>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308" y="2078084"/>
            <a:ext cx="6672807" cy="6098691"/>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标题幻灯片">
    <p:bg>
      <p:bgPr>
        <a:solidFill>
          <a:srgbClr val="B8E9E3">
            <a:alpha val="30000"/>
          </a:srgbClr>
        </a:solidFill>
        <a:effectLst/>
      </p:bgPr>
    </p:bg>
    <p:spTree>
      <p:nvGrpSpPr>
        <p:cNvPr id="1" name=""/>
        <p:cNvGrpSpPr/>
        <p:nvPr/>
      </p:nvGrpSpPr>
      <p:grpSpPr>
        <a:xfrm>
          <a:off x="0" y="0"/>
          <a:ext cx="0" cy="0"/>
          <a:chOff x="0" y="0"/>
          <a:chExt cx="0" cy="0"/>
        </a:xfrm>
      </p:grpSpPr>
      <p:sp>
        <p:nvSpPr>
          <p:cNvPr id="10" name="矩形 9"/>
          <p:cNvSpPr/>
          <p:nvPr userDrawn="1"/>
        </p:nvSpPr>
        <p:spPr>
          <a:xfrm>
            <a:off x="0" y="7367693"/>
            <a:ext cx="16256000" cy="1776000"/>
          </a:xfrm>
          <a:prstGeom prst="rect">
            <a:avLst/>
          </a:prstGeom>
          <a:solidFill>
            <a:srgbClr val="7FC2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nvSpPr>
        <p:spPr>
          <a:xfrm>
            <a:off x="369179" y="7953419"/>
            <a:ext cx="5271640" cy="999067"/>
          </a:xfrm>
          <a:prstGeom prst="ellipse">
            <a:avLst/>
          </a:prstGeom>
          <a:solidFill>
            <a:srgbClr val="65B1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userDrawn="1"/>
        </p:nvGrpSpPr>
        <p:grpSpPr>
          <a:xfrm>
            <a:off x="13885157" y="5387349"/>
            <a:ext cx="2171921" cy="3548371"/>
            <a:chOff x="10125489" y="3561722"/>
            <a:chExt cx="1628941" cy="2661278"/>
          </a:xfrm>
        </p:grpSpPr>
        <p:sp>
          <p:nvSpPr>
            <p:cNvPr id="13" name="椭圆 12"/>
            <p:cNvSpPr/>
            <p:nvPr/>
          </p:nvSpPr>
          <p:spPr>
            <a:xfrm>
              <a:off x="10256117" y="5881949"/>
              <a:ext cx="1498313" cy="341051"/>
            </a:xfrm>
            <a:prstGeom prst="ellipse">
              <a:avLst/>
            </a:prstGeom>
            <a:solidFill>
              <a:srgbClr val="65B1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descr="卡通人物&#10;&#10;中度可信度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25489" y="3561722"/>
              <a:ext cx="1498312" cy="2555107"/>
            </a:xfrm>
            <a:prstGeom prst="rect">
              <a:avLst/>
            </a:prstGeom>
          </p:spPr>
        </p:pic>
      </p:grpSp>
      <p:pic>
        <p:nvPicPr>
          <p:cNvPr id="9" name="图片 8" descr="图示&#10;&#10;描述已自动生成"/>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9179" y="2851695"/>
            <a:ext cx="4408467" cy="569802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标题幻灯片">
    <p:bg>
      <p:bgPr>
        <a:solidFill>
          <a:srgbClr val="B8E9E3">
            <a:alpha val="30000"/>
          </a:srgbClr>
        </a:solidFill>
        <a:effectLst/>
      </p:bgPr>
    </p:bg>
    <p:spTree>
      <p:nvGrpSpPr>
        <p:cNvPr id="1" name=""/>
        <p:cNvGrpSpPr/>
        <p:nvPr/>
      </p:nvGrpSpPr>
      <p:grpSpPr>
        <a:xfrm>
          <a:off x="0" y="0"/>
          <a:ext cx="0" cy="0"/>
          <a:chOff x="0" y="0"/>
          <a:chExt cx="0" cy="0"/>
        </a:xfrm>
      </p:grpSpPr>
      <p:sp>
        <p:nvSpPr>
          <p:cNvPr id="21" name="矩形 20"/>
          <p:cNvSpPr/>
          <p:nvPr userDrawn="1"/>
        </p:nvSpPr>
        <p:spPr>
          <a:xfrm>
            <a:off x="0" y="7703820"/>
            <a:ext cx="16256000" cy="1440000"/>
          </a:xfrm>
          <a:prstGeom prst="rect">
            <a:avLst/>
          </a:prstGeom>
          <a:solidFill>
            <a:srgbClr val="7FC2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a:grpSpLocks noChangeAspect="1"/>
          </p:cNvGrpSpPr>
          <p:nvPr userDrawn="1"/>
        </p:nvGrpSpPr>
        <p:grpSpPr>
          <a:xfrm>
            <a:off x="10268315" y="3827580"/>
            <a:ext cx="5760000" cy="5105372"/>
            <a:chOff x="6403296" y="1386690"/>
            <a:chExt cx="5453742" cy="4833920"/>
          </a:xfrm>
        </p:grpSpPr>
        <p:sp>
          <p:nvSpPr>
            <p:cNvPr id="4" name="椭圆 3"/>
            <p:cNvSpPr/>
            <p:nvPr/>
          </p:nvSpPr>
          <p:spPr>
            <a:xfrm>
              <a:off x="6403296" y="5471310"/>
              <a:ext cx="5453742" cy="749300"/>
            </a:xfrm>
            <a:prstGeom prst="ellipse">
              <a:avLst/>
            </a:prstGeom>
            <a:solidFill>
              <a:srgbClr val="65B1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69014" y="1386690"/>
              <a:ext cx="5004826" cy="4578105"/>
            </a:xfrm>
            <a:prstGeom prst="rect">
              <a:avLst/>
            </a:prstGeom>
          </p:spPr>
        </p:pic>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标题幻灯片">
    <p:bg>
      <p:bgPr>
        <a:solidFill>
          <a:srgbClr val="B8E9E3">
            <a:alpha val="30000"/>
          </a:srgbClr>
        </a:solidFill>
        <a:effectLst/>
      </p:bgPr>
    </p:bg>
    <p:spTree>
      <p:nvGrpSpPr>
        <p:cNvPr id="1" name=""/>
        <p:cNvGrpSpPr/>
        <p:nvPr/>
      </p:nvGrpSpPr>
      <p:grpSpPr>
        <a:xfrm>
          <a:off x="0" y="0"/>
          <a:ext cx="0" cy="0"/>
          <a:chOff x="0" y="0"/>
          <a:chExt cx="0" cy="0"/>
        </a:xfrm>
      </p:grpSpPr>
      <p:sp>
        <p:nvSpPr>
          <p:cNvPr id="7" name="矩形 6"/>
          <p:cNvSpPr/>
          <p:nvPr userDrawn="1"/>
        </p:nvSpPr>
        <p:spPr>
          <a:xfrm>
            <a:off x="0" y="7450667"/>
            <a:ext cx="16256000" cy="1693333"/>
          </a:xfrm>
          <a:prstGeom prst="rect">
            <a:avLst/>
          </a:prstGeom>
          <a:solidFill>
            <a:srgbClr val="7FC2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a:grpSpLocks noChangeAspect="1"/>
          </p:cNvGrpSpPr>
          <p:nvPr userDrawn="1"/>
        </p:nvGrpSpPr>
        <p:grpSpPr>
          <a:xfrm>
            <a:off x="11299613" y="3578013"/>
            <a:ext cx="4800000" cy="5391911"/>
            <a:chOff x="11552" y="2724"/>
            <a:chExt cx="7120" cy="7998"/>
          </a:xfrm>
        </p:grpSpPr>
        <p:sp>
          <p:nvSpPr>
            <p:cNvPr id="13" name="椭圆 12"/>
            <p:cNvSpPr/>
            <p:nvPr/>
          </p:nvSpPr>
          <p:spPr>
            <a:xfrm>
              <a:off x="14818" y="10004"/>
              <a:ext cx="3854" cy="719"/>
            </a:xfrm>
            <a:prstGeom prst="ellipse">
              <a:avLst/>
            </a:prstGeom>
            <a:solidFill>
              <a:srgbClr val="65B1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1552" y="8800"/>
              <a:ext cx="4382" cy="964"/>
            </a:xfrm>
            <a:prstGeom prst="ellipse">
              <a:avLst/>
            </a:prstGeom>
            <a:solidFill>
              <a:srgbClr val="65B1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descr="卡通人物&#10;&#10;中度可信度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14" y="2724"/>
              <a:ext cx="6558" cy="7759"/>
            </a:xfrm>
            <a:prstGeom prst="rect">
              <a:avLst/>
            </a:prstGeom>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标题幻灯片">
    <p:bg>
      <p:bgPr>
        <a:solidFill>
          <a:srgbClr val="B8E9E3">
            <a:alpha val="30000"/>
          </a:srgbClr>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8" name="矩形 17"/>
          <p:cNvSpPr/>
          <p:nvPr userDrawn="1"/>
        </p:nvSpPr>
        <p:spPr>
          <a:xfrm>
            <a:off x="0" y="7450667"/>
            <a:ext cx="16256000" cy="1693333"/>
          </a:xfrm>
          <a:prstGeom prst="rect">
            <a:avLst/>
          </a:prstGeom>
          <a:solidFill>
            <a:srgbClr val="7FC2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userDrawn="1"/>
        </p:nvSpPr>
        <p:spPr>
          <a:xfrm>
            <a:off x="2528993" y="7730067"/>
            <a:ext cx="11176000" cy="999067"/>
          </a:xfrm>
          <a:prstGeom prst="ellipse">
            <a:avLst/>
          </a:prstGeom>
          <a:solidFill>
            <a:srgbClr val="65B1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卡通人物&#10;&#10;中度可信度描述已自动生成"/>
          <p:cNvPicPr>
            <a:picLocks noChangeAspect="1"/>
          </p:cNvPicPr>
          <p:nvPr userDrawn="1"/>
        </p:nvPicPr>
        <p:blipFill rotWithShape="1">
          <a:blip r:embed="rId2" cstate="print">
            <a:extLst>
              <a:ext uri="{28A0092B-C50C-407E-A947-70E740481C1C}">
                <a14:useLocalDpi xmlns:a14="http://schemas.microsoft.com/office/drawing/2010/main" val="0"/>
              </a:ext>
            </a:extLst>
          </a:blip>
          <a:srcRect r="56035"/>
          <a:stretch>
            <a:fillRect/>
          </a:stretch>
        </p:blipFill>
        <p:spPr>
          <a:xfrm>
            <a:off x="136313" y="3640667"/>
            <a:ext cx="4800000" cy="5386279"/>
          </a:xfrm>
          <a:prstGeom prst="rect">
            <a:avLst/>
          </a:prstGeom>
        </p:spPr>
      </p:pic>
      <p:pic>
        <p:nvPicPr>
          <p:cNvPr id="20" name="图片 19" descr="卡通人物&#10;&#10;中度可信度描述已自动生成"/>
          <p:cNvPicPr>
            <a:picLocks noChangeAspect="1"/>
          </p:cNvPicPr>
          <p:nvPr userDrawn="1"/>
        </p:nvPicPr>
        <p:blipFill rotWithShape="1">
          <a:blip r:embed="rId3" cstate="print">
            <a:extLst>
              <a:ext uri="{28A0092B-C50C-407E-A947-70E740481C1C}">
                <a14:useLocalDpi xmlns:a14="http://schemas.microsoft.com/office/drawing/2010/main" val="0"/>
              </a:ext>
            </a:extLst>
          </a:blip>
          <a:srcRect l="57597"/>
          <a:stretch>
            <a:fillRect/>
          </a:stretch>
        </p:blipFill>
        <p:spPr>
          <a:xfrm>
            <a:off x="11319585" y="3856560"/>
            <a:ext cx="4800000" cy="5170952"/>
          </a:xfrm>
          <a:prstGeom prst="rect">
            <a:avLst/>
          </a:prstGeom>
        </p:spPr>
      </p:pic>
      <p:pic>
        <p:nvPicPr>
          <p:cNvPr id="19" name="图片 18" descr="卡通人物&#10;&#10;描述已自动生成"/>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940353" y="7205133"/>
            <a:ext cx="2353280" cy="1524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1219200" rtl="0" eaLnBrk="1" latinLnBrk="0" hangingPunct="1">
        <a:lnSpc>
          <a:spcPct val="90000"/>
        </a:lnSpc>
        <a:spcBef>
          <a:spcPct val="0"/>
        </a:spcBef>
        <a:buNone/>
        <a:defRPr sz="5865" kern="1200">
          <a:solidFill>
            <a:schemeClr val="tx1"/>
          </a:solidFill>
          <a:latin typeface="+mj-lt"/>
          <a:ea typeface="+mj-ea"/>
          <a:cs typeface="+mj-cs"/>
        </a:defRPr>
      </a:lvl1pPr>
    </p:titleStyle>
    <p:bodyStyle>
      <a:lvl1pPr marL="304800" indent="-304800" algn="l" defTabSz="1219200" rtl="0" eaLnBrk="1" latinLnBrk="0" hangingPunct="1">
        <a:lnSpc>
          <a:spcPct val="90000"/>
        </a:lnSpc>
        <a:spcBef>
          <a:spcPct val="267000"/>
        </a:spcBef>
        <a:buFont typeface="Arial" panose="020B0604020202020204" pitchFamily="34" charset="0"/>
        <a:buChar char="•"/>
        <a:defRPr sz="3735" kern="1200">
          <a:solidFill>
            <a:schemeClr val="tx1"/>
          </a:solidFill>
          <a:latin typeface="+mn-lt"/>
          <a:ea typeface="+mn-ea"/>
          <a:cs typeface="+mn-cs"/>
        </a:defRPr>
      </a:lvl1pPr>
      <a:lvl2pPr marL="914400" indent="-304800" algn="l" defTabSz="1219200" rtl="0" eaLnBrk="1" latinLnBrk="0" hangingPunct="1">
        <a:lnSpc>
          <a:spcPct val="90000"/>
        </a:lnSpc>
        <a:spcBef>
          <a:spcPct val="134000"/>
        </a:spcBef>
        <a:buFont typeface="Arial" panose="020B0604020202020204" pitchFamily="34" charset="0"/>
        <a:buChar char="•"/>
        <a:defRPr sz="3200" kern="1200">
          <a:solidFill>
            <a:schemeClr val="tx1"/>
          </a:solidFill>
          <a:latin typeface="+mn-lt"/>
          <a:ea typeface="+mn-ea"/>
          <a:cs typeface="+mn-cs"/>
        </a:defRPr>
      </a:lvl2pPr>
      <a:lvl3pPr marL="1524000" indent="-304800" algn="l" defTabSz="1219200" rtl="0" eaLnBrk="1" latinLnBrk="0" hangingPunct="1">
        <a:lnSpc>
          <a:spcPct val="90000"/>
        </a:lnSpc>
        <a:spcBef>
          <a:spcPct val="134000"/>
        </a:spcBef>
        <a:buFont typeface="Arial" panose="020B0604020202020204" pitchFamily="34" charset="0"/>
        <a:buChar char="•"/>
        <a:defRPr sz="2665" kern="1200">
          <a:solidFill>
            <a:schemeClr val="tx1"/>
          </a:solidFill>
          <a:latin typeface="+mn-lt"/>
          <a:ea typeface="+mn-ea"/>
          <a:cs typeface="+mn-cs"/>
        </a:defRPr>
      </a:lvl3pPr>
      <a:lvl4pPr marL="2133600" indent="-304800" algn="l" defTabSz="1219200" rtl="0" eaLnBrk="1" latinLnBrk="0" hangingPunct="1">
        <a:lnSpc>
          <a:spcPct val="90000"/>
        </a:lnSpc>
        <a:spcBef>
          <a:spcPct val="134000"/>
        </a:spcBef>
        <a:buFont typeface="Arial" panose="020B0604020202020204" pitchFamily="34" charset="0"/>
        <a:buChar char="•"/>
        <a:defRPr sz="2400" kern="1200">
          <a:solidFill>
            <a:schemeClr val="tx1"/>
          </a:solidFill>
          <a:latin typeface="+mn-lt"/>
          <a:ea typeface="+mn-ea"/>
          <a:cs typeface="+mn-cs"/>
        </a:defRPr>
      </a:lvl4pPr>
      <a:lvl5pPr marL="2743200" indent="-304800" algn="l" defTabSz="1219200" rtl="0" eaLnBrk="1" latinLnBrk="0" hangingPunct="1">
        <a:lnSpc>
          <a:spcPct val="90000"/>
        </a:lnSpc>
        <a:spcBef>
          <a:spcPct val="134000"/>
        </a:spcBef>
        <a:buFont typeface="Arial" panose="020B0604020202020204" pitchFamily="34" charset="0"/>
        <a:buChar char="•"/>
        <a:defRPr sz="2400" kern="1200">
          <a:solidFill>
            <a:schemeClr val="tx1"/>
          </a:solidFill>
          <a:latin typeface="+mn-lt"/>
          <a:ea typeface="+mn-ea"/>
          <a:cs typeface="+mn-cs"/>
        </a:defRPr>
      </a:lvl5pPr>
      <a:lvl6pPr marL="3352800" indent="-304800" algn="l" defTabSz="1219200" rtl="0" eaLnBrk="1" latinLnBrk="0" hangingPunct="1">
        <a:lnSpc>
          <a:spcPct val="90000"/>
        </a:lnSpc>
        <a:spcBef>
          <a:spcPct val="134000"/>
        </a:spcBef>
        <a:buFont typeface="Arial" panose="020B0604020202020204" pitchFamily="34" charset="0"/>
        <a:buChar char="•"/>
        <a:defRPr sz="2400" kern="1200">
          <a:solidFill>
            <a:schemeClr val="tx1"/>
          </a:solidFill>
          <a:latin typeface="+mn-lt"/>
          <a:ea typeface="+mn-ea"/>
          <a:cs typeface="+mn-cs"/>
        </a:defRPr>
      </a:lvl6pPr>
      <a:lvl7pPr marL="3962400" indent="-304800" algn="l" defTabSz="1219200" rtl="0" eaLnBrk="1" latinLnBrk="0" hangingPunct="1">
        <a:lnSpc>
          <a:spcPct val="90000"/>
        </a:lnSpc>
        <a:spcBef>
          <a:spcPct val="134000"/>
        </a:spcBef>
        <a:buFont typeface="Arial" panose="020B0604020202020204" pitchFamily="34" charset="0"/>
        <a:buChar char="•"/>
        <a:defRPr sz="2400" kern="1200">
          <a:solidFill>
            <a:schemeClr val="tx1"/>
          </a:solidFill>
          <a:latin typeface="+mn-lt"/>
          <a:ea typeface="+mn-ea"/>
          <a:cs typeface="+mn-cs"/>
        </a:defRPr>
      </a:lvl7pPr>
      <a:lvl8pPr marL="4572000" indent="-304800" algn="l" defTabSz="1219200" rtl="0" eaLnBrk="1" latinLnBrk="0" hangingPunct="1">
        <a:lnSpc>
          <a:spcPct val="90000"/>
        </a:lnSpc>
        <a:spcBef>
          <a:spcPct val="134000"/>
        </a:spcBef>
        <a:buFont typeface="Arial" panose="020B0604020202020204" pitchFamily="34" charset="0"/>
        <a:buChar char="•"/>
        <a:defRPr sz="2400" kern="1200">
          <a:solidFill>
            <a:schemeClr val="tx1"/>
          </a:solidFill>
          <a:latin typeface="+mn-lt"/>
          <a:ea typeface="+mn-ea"/>
          <a:cs typeface="+mn-cs"/>
        </a:defRPr>
      </a:lvl8pPr>
      <a:lvl9pPr marL="5181600" indent="-304800" algn="l" defTabSz="1219200" rtl="0" eaLnBrk="1" latinLnBrk="0" hangingPunct="1">
        <a:lnSpc>
          <a:spcPct val="90000"/>
        </a:lnSpc>
        <a:spcBef>
          <a:spcPct val="134000"/>
        </a:spcBef>
        <a:buFont typeface="Arial" panose="020B0604020202020204" pitchFamily="34" charset="0"/>
        <a:buChar char="•"/>
        <a:defRPr sz="2400"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0" r:id="rId1"/>
    <p:sldLayoutId id="2147483661" r:id="rId2"/>
  </p:sldLayoutIdLst>
  <p:txStyles>
    <p:titleStyle>
      <a:lvl1pPr algn="l" defTabSz="1219200" rtl="0" eaLnBrk="1" latinLnBrk="0" hangingPunct="1">
        <a:lnSpc>
          <a:spcPct val="90000"/>
        </a:lnSpc>
        <a:spcBef>
          <a:spcPct val="0"/>
        </a:spcBef>
        <a:buNone/>
        <a:defRPr sz="5865" kern="1200">
          <a:solidFill>
            <a:schemeClr val="tx1"/>
          </a:solidFill>
          <a:latin typeface="+mj-lt"/>
          <a:ea typeface="+mj-ea"/>
          <a:cs typeface="+mj-cs"/>
        </a:defRPr>
      </a:lvl1pPr>
    </p:titleStyle>
    <p:bodyStyle>
      <a:lvl1pPr marL="304800" indent="-304800" algn="l" defTabSz="1219200" rtl="0" eaLnBrk="1" latinLnBrk="0" hangingPunct="1">
        <a:lnSpc>
          <a:spcPct val="90000"/>
        </a:lnSpc>
        <a:spcBef>
          <a:spcPct val="267000"/>
        </a:spcBef>
        <a:buFont typeface="Arial" panose="020B0604020202020204" pitchFamily="34" charset="0"/>
        <a:buChar char="•"/>
        <a:defRPr sz="3735" kern="1200">
          <a:solidFill>
            <a:schemeClr val="tx1"/>
          </a:solidFill>
          <a:latin typeface="+mn-lt"/>
          <a:ea typeface="+mn-ea"/>
          <a:cs typeface="+mn-cs"/>
        </a:defRPr>
      </a:lvl1pPr>
      <a:lvl2pPr marL="914400" indent="-304800" algn="l" defTabSz="1219200" rtl="0" eaLnBrk="1" latinLnBrk="0" hangingPunct="1">
        <a:lnSpc>
          <a:spcPct val="90000"/>
        </a:lnSpc>
        <a:spcBef>
          <a:spcPct val="134000"/>
        </a:spcBef>
        <a:buFont typeface="Arial" panose="020B0604020202020204" pitchFamily="34" charset="0"/>
        <a:buChar char="•"/>
        <a:defRPr sz="3200" kern="1200">
          <a:solidFill>
            <a:schemeClr val="tx1"/>
          </a:solidFill>
          <a:latin typeface="+mn-lt"/>
          <a:ea typeface="+mn-ea"/>
          <a:cs typeface="+mn-cs"/>
        </a:defRPr>
      </a:lvl2pPr>
      <a:lvl3pPr marL="1524000" indent="-304800" algn="l" defTabSz="1219200" rtl="0" eaLnBrk="1" latinLnBrk="0" hangingPunct="1">
        <a:lnSpc>
          <a:spcPct val="90000"/>
        </a:lnSpc>
        <a:spcBef>
          <a:spcPct val="134000"/>
        </a:spcBef>
        <a:buFont typeface="Arial" panose="020B0604020202020204" pitchFamily="34" charset="0"/>
        <a:buChar char="•"/>
        <a:defRPr sz="2665" kern="1200">
          <a:solidFill>
            <a:schemeClr val="tx1"/>
          </a:solidFill>
          <a:latin typeface="+mn-lt"/>
          <a:ea typeface="+mn-ea"/>
          <a:cs typeface="+mn-cs"/>
        </a:defRPr>
      </a:lvl3pPr>
      <a:lvl4pPr marL="2133600" indent="-304800" algn="l" defTabSz="1219200" rtl="0" eaLnBrk="1" latinLnBrk="0" hangingPunct="1">
        <a:lnSpc>
          <a:spcPct val="90000"/>
        </a:lnSpc>
        <a:spcBef>
          <a:spcPct val="134000"/>
        </a:spcBef>
        <a:buFont typeface="Arial" panose="020B0604020202020204" pitchFamily="34" charset="0"/>
        <a:buChar char="•"/>
        <a:defRPr sz="2400" kern="1200">
          <a:solidFill>
            <a:schemeClr val="tx1"/>
          </a:solidFill>
          <a:latin typeface="+mn-lt"/>
          <a:ea typeface="+mn-ea"/>
          <a:cs typeface="+mn-cs"/>
        </a:defRPr>
      </a:lvl4pPr>
      <a:lvl5pPr marL="2743200" indent="-304800" algn="l" defTabSz="1219200" rtl="0" eaLnBrk="1" latinLnBrk="0" hangingPunct="1">
        <a:lnSpc>
          <a:spcPct val="90000"/>
        </a:lnSpc>
        <a:spcBef>
          <a:spcPct val="134000"/>
        </a:spcBef>
        <a:buFont typeface="Arial" panose="020B0604020202020204" pitchFamily="34" charset="0"/>
        <a:buChar char="•"/>
        <a:defRPr sz="2400" kern="1200">
          <a:solidFill>
            <a:schemeClr val="tx1"/>
          </a:solidFill>
          <a:latin typeface="+mn-lt"/>
          <a:ea typeface="+mn-ea"/>
          <a:cs typeface="+mn-cs"/>
        </a:defRPr>
      </a:lvl5pPr>
      <a:lvl6pPr marL="3352800" indent="-304800" algn="l" defTabSz="1219200" rtl="0" eaLnBrk="1" latinLnBrk="0" hangingPunct="1">
        <a:lnSpc>
          <a:spcPct val="90000"/>
        </a:lnSpc>
        <a:spcBef>
          <a:spcPct val="134000"/>
        </a:spcBef>
        <a:buFont typeface="Arial" panose="020B0604020202020204" pitchFamily="34" charset="0"/>
        <a:buChar char="•"/>
        <a:defRPr sz="2400" kern="1200">
          <a:solidFill>
            <a:schemeClr val="tx1"/>
          </a:solidFill>
          <a:latin typeface="+mn-lt"/>
          <a:ea typeface="+mn-ea"/>
          <a:cs typeface="+mn-cs"/>
        </a:defRPr>
      </a:lvl6pPr>
      <a:lvl7pPr marL="3962400" indent="-304800" algn="l" defTabSz="1219200" rtl="0" eaLnBrk="1" latinLnBrk="0" hangingPunct="1">
        <a:lnSpc>
          <a:spcPct val="90000"/>
        </a:lnSpc>
        <a:spcBef>
          <a:spcPct val="134000"/>
        </a:spcBef>
        <a:buFont typeface="Arial" panose="020B0604020202020204" pitchFamily="34" charset="0"/>
        <a:buChar char="•"/>
        <a:defRPr sz="2400" kern="1200">
          <a:solidFill>
            <a:schemeClr val="tx1"/>
          </a:solidFill>
          <a:latin typeface="+mn-lt"/>
          <a:ea typeface="+mn-ea"/>
          <a:cs typeface="+mn-cs"/>
        </a:defRPr>
      </a:lvl7pPr>
      <a:lvl8pPr marL="4572000" indent="-304800" algn="l" defTabSz="1219200" rtl="0" eaLnBrk="1" latinLnBrk="0" hangingPunct="1">
        <a:lnSpc>
          <a:spcPct val="90000"/>
        </a:lnSpc>
        <a:spcBef>
          <a:spcPct val="134000"/>
        </a:spcBef>
        <a:buFont typeface="Arial" panose="020B0604020202020204" pitchFamily="34" charset="0"/>
        <a:buChar char="•"/>
        <a:defRPr sz="2400" kern="1200">
          <a:solidFill>
            <a:schemeClr val="tx1"/>
          </a:solidFill>
          <a:latin typeface="+mn-lt"/>
          <a:ea typeface="+mn-ea"/>
          <a:cs typeface="+mn-cs"/>
        </a:defRPr>
      </a:lvl8pPr>
      <a:lvl9pPr marL="5181600" indent="-304800" algn="l" defTabSz="1219200" rtl="0" eaLnBrk="1" latinLnBrk="0" hangingPunct="1">
        <a:lnSpc>
          <a:spcPct val="90000"/>
        </a:lnSpc>
        <a:spcBef>
          <a:spcPct val="134000"/>
        </a:spcBef>
        <a:buFont typeface="Arial" panose="020B0604020202020204" pitchFamily="34" charset="0"/>
        <a:buChar char="•"/>
        <a:defRPr sz="2400"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7" Type="http://schemas.openxmlformats.org/officeDocument/2006/relationships/slideLayout" Target="../slideLayouts/slideLayout4.xml"/><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9" Type="http://schemas.openxmlformats.org/officeDocument/2006/relationships/tags" Target="../tags/tag64.xml"/><Relationship Id="rId8" Type="http://schemas.openxmlformats.org/officeDocument/2006/relationships/tags" Target="../tags/tag63.xml"/><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4" Type="http://schemas.openxmlformats.org/officeDocument/2006/relationships/slideLayout" Target="../slideLayouts/slideLayout4.xml"/><Relationship Id="rId13" Type="http://schemas.openxmlformats.org/officeDocument/2006/relationships/tags" Target="../tags/tag68.xml"/><Relationship Id="rId12" Type="http://schemas.openxmlformats.org/officeDocument/2006/relationships/tags" Target="../tags/tag67.xml"/><Relationship Id="rId11" Type="http://schemas.openxmlformats.org/officeDocument/2006/relationships/tags" Target="../tags/tag66.xml"/><Relationship Id="rId10" Type="http://schemas.openxmlformats.org/officeDocument/2006/relationships/tags" Target="../tags/tag65.xml"/><Relationship Id="rId1" Type="http://schemas.openxmlformats.org/officeDocument/2006/relationships/tags" Target="../tags/tag56.xml"/></Relationships>
</file>

<file path=ppt/slides/_rels/slide16.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1" Type="http://schemas.openxmlformats.org/officeDocument/2006/relationships/slideLayout" Target="../slideLayouts/slideLayout5.xml"/><Relationship Id="rId10" Type="http://schemas.openxmlformats.org/officeDocument/2006/relationships/tags" Target="../tags/tag78.xml"/><Relationship Id="rId1" Type="http://schemas.openxmlformats.org/officeDocument/2006/relationships/tags" Target="../tags/tag69.xml"/></Relationships>
</file>

<file path=ppt/slides/_rels/slide17.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1" Type="http://schemas.openxmlformats.org/officeDocument/2006/relationships/slideLayout" Target="../slideLayouts/slideLayout5.xml"/><Relationship Id="rId10" Type="http://schemas.openxmlformats.org/officeDocument/2006/relationships/tags" Target="../tags/tag88.xml"/><Relationship Id="rId1" Type="http://schemas.openxmlformats.org/officeDocument/2006/relationships/tags" Target="../tags/tag79.xml"/></Relationships>
</file>

<file path=ppt/slides/_rels/slide18.xml.rels><?xml version="1.0" encoding="UTF-8" standalone="yes"?>
<Relationships xmlns="http://schemas.openxmlformats.org/package/2006/relationships"><Relationship Id="rId9" Type="http://schemas.openxmlformats.org/officeDocument/2006/relationships/image" Target="../media/image23.png"/><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1" Type="http://schemas.openxmlformats.org/officeDocument/2006/relationships/slideLayout" Target="../slideLayouts/slideLayout7.xml"/><Relationship Id="rId30" Type="http://schemas.openxmlformats.org/officeDocument/2006/relationships/tags" Target="../tags/tag116.xml"/><Relationship Id="rId3" Type="http://schemas.openxmlformats.org/officeDocument/2006/relationships/tags" Target="../tags/tag91.xml"/><Relationship Id="rId29" Type="http://schemas.openxmlformats.org/officeDocument/2006/relationships/tags" Target="../tags/tag115.xml"/><Relationship Id="rId28" Type="http://schemas.openxmlformats.org/officeDocument/2006/relationships/tags" Target="../tags/tag114.xml"/><Relationship Id="rId27" Type="http://schemas.openxmlformats.org/officeDocument/2006/relationships/tags" Target="../tags/tag113.xml"/><Relationship Id="rId26" Type="http://schemas.openxmlformats.org/officeDocument/2006/relationships/tags" Target="../tags/tag112.xml"/><Relationship Id="rId25" Type="http://schemas.openxmlformats.org/officeDocument/2006/relationships/tags" Target="../tags/tag111.xml"/><Relationship Id="rId24" Type="http://schemas.openxmlformats.org/officeDocument/2006/relationships/tags" Target="../tags/tag110.xml"/><Relationship Id="rId23" Type="http://schemas.openxmlformats.org/officeDocument/2006/relationships/tags" Target="../tags/tag109.xml"/><Relationship Id="rId22" Type="http://schemas.openxmlformats.org/officeDocument/2006/relationships/tags" Target="../tags/tag108.xml"/><Relationship Id="rId21" Type="http://schemas.openxmlformats.org/officeDocument/2006/relationships/tags" Target="../tags/tag107.xml"/><Relationship Id="rId20" Type="http://schemas.openxmlformats.org/officeDocument/2006/relationships/tags" Target="../tags/tag106.xml"/><Relationship Id="rId2" Type="http://schemas.openxmlformats.org/officeDocument/2006/relationships/tags" Target="../tags/tag90.xml"/><Relationship Id="rId19" Type="http://schemas.openxmlformats.org/officeDocument/2006/relationships/tags" Target="../tags/tag105.xml"/><Relationship Id="rId18" Type="http://schemas.openxmlformats.org/officeDocument/2006/relationships/tags" Target="../tags/tag104.xml"/><Relationship Id="rId17" Type="http://schemas.openxmlformats.org/officeDocument/2006/relationships/tags" Target="../tags/tag103.xml"/><Relationship Id="rId16" Type="http://schemas.openxmlformats.org/officeDocument/2006/relationships/tags" Target="../tags/tag102.xml"/><Relationship Id="rId15" Type="http://schemas.openxmlformats.org/officeDocument/2006/relationships/tags" Target="../tags/tag101.xml"/><Relationship Id="rId14" Type="http://schemas.openxmlformats.org/officeDocument/2006/relationships/tags" Target="../tags/tag100.xml"/><Relationship Id="rId13" Type="http://schemas.openxmlformats.org/officeDocument/2006/relationships/tags" Target="../tags/tag99.xml"/><Relationship Id="rId12" Type="http://schemas.openxmlformats.org/officeDocument/2006/relationships/tags" Target="../tags/tag98.xml"/><Relationship Id="rId11" Type="http://schemas.openxmlformats.org/officeDocument/2006/relationships/image" Target="../media/image24.png"/><Relationship Id="rId10" Type="http://schemas.openxmlformats.org/officeDocument/2006/relationships/tags" Target="../tags/tag97.xml"/><Relationship Id="rId1" Type="http://schemas.openxmlformats.org/officeDocument/2006/relationships/tags" Target="../tags/tag89.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3.xml"/><Relationship Id="rId4" Type="http://schemas.openxmlformats.org/officeDocument/2006/relationships/tags" Target="../tags/tag121.xml"/><Relationship Id="rId3" Type="http://schemas.openxmlformats.org/officeDocument/2006/relationships/tags" Target="../tags/tag120.xml"/><Relationship Id="rId2" Type="http://schemas.openxmlformats.org/officeDocument/2006/relationships/tags" Target="../tags/tag119.xml"/><Relationship Id="rId1" Type="http://schemas.openxmlformats.org/officeDocument/2006/relationships/tags" Target="../tags/tag118.xml"/></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tags" Target="../tags/tag125.xml"/><Relationship Id="rId3" Type="http://schemas.openxmlformats.org/officeDocument/2006/relationships/tags" Target="../tags/tag124.xml"/><Relationship Id="rId2" Type="http://schemas.openxmlformats.org/officeDocument/2006/relationships/tags" Target="../tags/tag123.xml"/><Relationship Id="rId1" Type="http://schemas.openxmlformats.org/officeDocument/2006/relationships/tags" Target="../tags/tag122.xml"/></Relationships>
</file>

<file path=ppt/slides/_rels/slide22.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tags" Target="../tags/tag127.xml"/><Relationship Id="rId13" Type="http://schemas.openxmlformats.org/officeDocument/2006/relationships/slideLayout" Target="../slideLayouts/slideLayout6.xml"/><Relationship Id="rId12" Type="http://schemas.openxmlformats.org/officeDocument/2006/relationships/tags" Target="../tags/tag137.xml"/><Relationship Id="rId11" Type="http://schemas.openxmlformats.org/officeDocument/2006/relationships/tags" Target="../tags/tag136.xml"/><Relationship Id="rId10" Type="http://schemas.openxmlformats.org/officeDocument/2006/relationships/tags" Target="../tags/tag135.xml"/><Relationship Id="rId1" Type="http://schemas.openxmlformats.org/officeDocument/2006/relationships/tags" Target="../tags/tag12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tags" Target="../tags/tag138.xml"/></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tags" Target="../tags/tag14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9" Type="http://schemas.openxmlformats.org/officeDocument/2006/relationships/tags" Target="../tags/tag13.xml"/><Relationship Id="rId8" Type="http://schemas.openxmlformats.org/officeDocument/2006/relationships/tags" Target="../tags/tag12.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5" Type="http://schemas.openxmlformats.org/officeDocument/2006/relationships/notesSlide" Target="../notesSlides/notesSlide1.xml"/><Relationship Id="rId14" Type="http://schemas.openxmlformats.org/officeDocument/2006/relationships/slideLayout" Target="../slideLayouts/slideLayout3.xml"/><Relationship Id="rId13" Type="http://schemas.openxmlformats.org/officeDocument/2006/relationships/tags" Target="../tags/tag17.xml"/><Relationship Id="rId12" Type="http://schemas.openxmlformats.org/officeDocument/2006/relationships/tags" Target="../tags/tag16.xml"/><Relationship Id="rId11" Type="http://schemas.openxmlformats.org/officeDocument/2006/relationships/tags" Target="../tags/tag15.xml"/><Relationship Id="rId10" Type="http://schemas.openxmlformats.org/officeDocument/2006/relationships/tags" Target="../tags/tag14.xml"/><Relationship Id="rId1" Type="http://schemas.openxmlformats.org/officeDocument/2006/relationships/tags" Target="../tags/tag5.xml"/></Relationships>
</file>

<file path=ppt/slides/_rels/slide30.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3.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tags" Target="../tags/tag142.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28.svg"/><Relationship Id="rId1" Type="http://schemas.openxmlformats.org/officeDocument/2006/relationships/image" Target="../media/image27.png"/></Relationships>
</file>

<file path=ppt/slides/_rels/slide32.xml.rels><?xml version="1.0" encoding="UTF-8" standalone="yes"?>
<Relationships xmlns="http://schemas.openxmlformats.org/package/2006/relationships"><Relationship Id="rId9" Type="http://schemas.openxmlformats.org/officeDocument/2006/relationships/tags" Target="../tags/tag154.xml"/><Relationship Id="rId8" Type="http://schemas.openxmlformats.org/officeDocument/2006/relationships/tags" Target="../tags/tag153.xml"/><Relationship Id="rId7" Type="http://schemas.openxmlformats.org/officeDocument/2006/relationships/tags" Target="../tags/tag152.xml"/><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 Id="rId33" Type="http://schemas.openxmlformats.org/officeDocument/2006/relationships/slideLayout" Target="../slideLayouts/slideLayout5.xml"/><Relationship Id="rId32" Type="http://schemas.openxmlformats.org/officeDocument/2006/relationships/image" Target="../media/image36.svg"/><Relationship Id="rId31" Type="http://schemas.openxmlformats.org/officeDocument/2006/relationships/image" Target="../media/image35.png"/><Relationship Id="rId30" Type="http://schemas.openxmlformats.org/officeDocument/2006/relationships/tags" Target="../tags/tag167.xml"/><Relationship Id="rId3" Type="http://schemas.openxmlformats.org/officeDocument/2006/relationships/tags" Target="../tags/tag148.xml"/><Relationship Id="rId29" Type="http://schemas.openxmlformats.org/officeDocument/2006/relationships/image" Target="../media/image34.svg"/><Relationship Id="rId28" Type="http://schemas.openxmlformats.org/officeDocument/2006/relationships/image" Target="../media/image33.png"/><Relationship Id="rId27" Type="http://schemas.openxmlformats.org/officeDocument/2006/relationships/tags" Target="../tags/tag166.xml"/><Relationship Id="rId26" Type="http://schemas.openxmlformats.org/officeDocument/2006/relationships/image" Target="../media/image32.svg"/><Relationship Id="rId25" Type="http://schemas.openxmlformats.org/officeDocument/2006/relationships/image" Target="../media/image31.png"/><Relationship Id="rId24" Type="http://schemas.openxmlformats.org/officeDocument/2006/relationships/tags" Target="../tags/tag165.xml"/><Relationship Id="rId23" Type="http://schemas.openxmlformats.org/officeDocument/2006/relationships/image" Target="../media/image30.svg"/><Relationship Id="rId22" Type="http://schemas.openxmlformats.org/officeDocument/2006/relationships/image" Target="../media/image11.png"/><Relationship Id="rId21" Type="http://schemas.openxmlformats.org/officeDocument/2006/relationships/tags" Target="../tags/tag164.xml"/><Relationship Id="rId20" Type="http://schemas.openxmlformats.org/officeDocument/2006/relationships/image" Target="../media/image29.svg"/><Relationship Id="rId2" Type="http://schemas.openxmlformats.org/officeDocument/2006/relationships/tags" Target="../tags/tag147.xml"/><Relationship Id="rId19" Type="http://schemas.openxmlformats.org/officeDocument/2006/relationships/image" Target="../media/image17.png"/><Relationship Id="rId18" Type="http://schemas.openxmlformats.org/officeDocument/2006/relationships/tags" Target="../tags/tag163.xml"/><Relationship Id="rId17" Type="http://schemas.openxmlformats.org/officeDocument/2006/relationships/tags" Target="../tags/tag162.xml"/><Relationship Id="rId16" Type="http://schemas.openxmlformats.org/officeDocument/2006/relationships/tags" Target="../tags/tag161.xml"/><Relationship Id="rId15" Type="http://schemas.openxmlformats.org/officeDocument/2006/relationships/tags" Target="../tags/tag160.xml"/><Relationship Id="rId14" Type="http://schemas.openxmlformats.org/officeDocument/2006/relationships/tags" Target="../tags/tag159.xml"/><Relationship Id="rId13" Type="http://schemas.openxmlformats.org/officeDocument/2006/relationships/tags" Target="../tags/tag158.xml"/><Relationship Id="rId12" Type="http://schemas.openxmlformats.org/officeDocument/2006/relationships/tags" Target="../tags/tag157.xml"/><Relationship Id="rId11" Type="http://schemas.openxmlformats.org/officeDocument/2006/relationships/tags" Target="../tags/tag156.xml"/><Relationship Id="rId10" Type="http://schemas.openxmlformats.org/officeDocument/2006/relationships/tags" Target="../tags/tag155.xml"/><Relationship Id="rId1" Type="http://schemas.openxmlformats.org/officeDocument/2006/relationships/tags" Target="../tags/tag14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image" Target="../media/image37.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image" Target="../media/image37.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image" Target="../media/image37.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image" Target="../media/image37.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xml"/><Relationship Id="rId1" Type="http://schemas.openxmlformats.org/officeDocument/2006/relationships/image" Target="../media/image37.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image" Target="../media/image37.pn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3.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image" Target="../media/image37.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38.svg"/><Relationship Id="rId1" Type="http://schemas.openxmlformats.org/officeDocument/2006/relationships/image" Target="../media/image27.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168.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38.svg"/><Relationship Id="rId1" Type="http://schemas.openxmlformats.org/officeDocument/2006/relationships/image" Target="../media/image27.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3.xml"/><Relationship Id="rId4" Type="http://schemas.openxmlformats.org/officeDocument/2006/relationships/tags" Target="../tags/tag172.xml"/><Relationship Id="rId3" Type="http://schemas.openxmlformats.org/officeDocument/2006/relationships/tags" Target="../tags/tag171.xml"/><Relationship Id="rId2" Type="http://schemas.openxmlformats.org/officeDocument/2006/relationships/tags" Target="../tags/tag170.xml"/><Relationship Id="rId1" Type="http://schemas.openxmlformats.org/officeDocument/2006/relationships/tags" Target="../tags/tag169.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37.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180.xml"/><Relationship Id="rId7" Type="http://schemas.openxmlformats.org/officeDocument/2006/relationships/tags" Target="../tags/tag179.xml"/><Relationship Id="rId6" Type="http://schemas.openxmlformats.org/officeDocument/2006/relationships/tags" Target="../tags/tag178.xml"/><Relationship Id="rId5" Type="http://schemas.openxmlformats.org/officeDocument/2006/relationships/tags" Target="../tags/tag177.xml"/><Relationship Id="rId4" Type="http://schemas.openxmlformats.org/officeDocument/2006/relationships/tags" Target="../tags/tag176.xml"/><Relationship Id="rId3" Type="http://schemas.openxmlformats.org/officeDocument/2006/relationships/tags" Target="../tags/tag175.xml"/><Relationship Id="rId2" Type="http://schemas.openxmlformats.org/officeDocument/2006/relationships/tags" Target="../tags/tag174.xml"/><Relationship Id="rId1" Type="http://schemas.openxmlformats.org/officeDocument/2006/relationships/tags" Target="../tags/tag17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9" Type="http://schemas.openxmlformats.org/officeDocument/2006/relationships/tags" Target="../tags/tag189.xml"/><Relationship Id="rId8" Type="http://schemas.openxmlformats.org/officeDocument/2006/relationships/tags" Target="../tags/tag188.xml"/><Relationship Id="rId7" Type="http://schemas.openxmlformats.org/officeDocument/2006/relationships/tags" Target="../tags/tag187.xml"/><Relationship Id="rId6" Type="http://schemas.openxmlformats.org/officeDocument/2006/relationships/tags" Target="../tags/tag186.xml"/><Relationship Id="rId5" Type="http://schemas.openxmlformats.org/officeDocument/2006/relationships/tags" Target="../tags/tag185.xml"/><Relationship Id="rId4" Type="http://schemas.openxmlformats.org/officeDocument/2006/relationships/tags" Target="../tags/tag184.xml"/><Relationship Id="rId3" Type="http://schemas.openxmlformats.org/officeDocument/2006/relationships/tags" Target="../tags/tag183.xml"/><Relationship Id="rId23" Type="http://schemas.openxmlformats.org/officeDocument/2006/relationships/slideLayout" Target="../slideLayouts/slideLayout7.xml"/><Relationship Id="rId22" Type="http://schemas.openxmlformats.org/officeDocument/2006/relationships/tags" Target="../tags/tag198.xml"/><Relationship Id="rId21" Type="http://schemas.openxmlformats.org/officeDocument/2006/relationships/tags" Target="../tags/tag197.xml"/><Relationship Id="rId20" Type="http://schemas.openxmlformats.org/officeDocument/2006/relationships/tags" Target="../tags/tag196.xml"/><Relationship Id="rId2" Type="http://schemas.openxmlformats.org/officeDocument/2006/relationships/tags" Target="../tags/tag182.xml"/><Relationship Id="rId19" Type="http://schemas.openxmlformats.org/officeDocument/2006/relationships/tags" Target="../tags/tag195.xml"/><Relationship Id="rId18" Type="http://schemas.openxmlformats.org/officeDocument/2006/relationships/image" Target="../media/image42.svg"/><Relationship Id="rId17" Type="http://schemas.openxmlformats.org/officeDocument/2006/relationships/image" Target="../media/image41.png"/><Relationship Id="rId16" Type="http://schemas.openxmlformats.org/officeDocument/2006/relationships/tags" Target="../tags/tag194.xml"/><Relationship Id="rId15" Type="http://schemas.openxmlformats.org/officeDocument/2006/relationships/tags" Target="../tags/tag193.xml"/><Relationship Id="rId14" Type="http://schemas.openxmlformats.org/officeDocument/2006/relationships/tags" Target="../tags/tag192.xml"/><Relationship Id="rId13" Type="http://schemas.openxmlformats.org/officeDocument/2006/relationships/image" Target="../media/image40.svg"/><Relationship Id="rId12" Type="http://schemas.openxmlformats.org/officeDocument/2006/relationships/image" Target="../media/image39.png"/><Relationship Id="rId11" Type="http://schemas.openxmlformats.org/officeDocument/2006/relationships/tags" Target="../tags/tag191.xml"/><Relationship Id="rId10" Type="http://schemas.openxmlformats.org/officeDocument/2006/relationships/tags" Target="../tags/tag190.xml"/><Relationship Id="rId1" Type="http://schemas.openxmlformats.org/officeDocument/2006/relationships/tags" Target="../tags/tag18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9" Type="http://schemas.openxmlformats.org/officeDocument/2006/relationships/tags" Target="../tags/tag206.xml"/><Relationship Id="rId8" Type="http://schemas.openxmlformats.org/officeDocument/2006/relationships/tags" Target="../tags/tag205.xml"/><Relationship Id="rId7" Type="http://schemas.openxmlformats.org/officeDocument/2006/relationships/tags" Target="../tags/tag204.xml"/><Relationship Id="rId6" Type="http://schemas.openxmlformats.org/officeDocument/2006/relationships/tags" Target="../tags/tag203.xml"/><Relationship Id="rId5" Type="http://schemas.openxmlformats.org/officeDocument/2006/relationships/tags" Target="../tags/tag202.xml"/><Relationship Id="rId4" Type="http://schemas.openxmlformats.org/officeDocument/2006/relationships/image" Target="../media/image43.png"/><Relationship Id="rId33" Type="http://schemas.openxmlformats.org/officeDocument/2006/relationships/slideLayout" Target="../slideLayouts/slideLayout7.xml"/><Relationship Id="rId32" Type="http://schemas.openxmlformats.org/officeDocument/2006/relationships/tags" Target="../tags/tag229.xml"/><Relationship Id="rId31" Type="http://schemas.openxmlformats.org/officeDocument/2006/relationships/tags" Target="../tags/tag228.xml"/><Relationship Id="rId30" Type="http://schemas.openxmlformats.org/officeDocument/2006/relationships/tags" Target="../tags/tag227.xml"/><Relationship Id="rId3" Type="http://schemas.openxmlformats.org/officeDocument/2006/relationships/tags" Target="../tags/tag201.xml"/><Relationship Id="rId29" Type="http://schemas.openxmlformats.org/officeDocument/2006/relationships/tags" Target="../tags/tag226.xml"/><Relationship Id="rId28" Type="http://schemas.openxmlformats.org/officeDocument/2006/relationships/tags" Target="../tags/tag225.xml"/><Relationship Id="rId27" Type="http://schemas.openxmlformats.org/officeDocument/2006/relationships/tags" Target="../tags/tag224.xml"/><Relationship Id="rId26" Type="http://schemas.openxmlformats.org/officeDocument/2006/relationships/tags" Target="../tags/tag223.xml"/><Relationship Id="rId25" Type="http://schemas.openxmlformats.org/officeDocument/2006/relationships/tags" Target="../tags/tag222.xml"/><Relationship Id="rId24" Type="http://schemas.openxmlformats.org/officeDocument/2006/relationships/tags" Target="../tags/tag221.xml"/><Relationship Id="rId23" Type="http://schemas.openxmlformats.org/officeDocument/2006/relationships/tags" Target="../tags/tag220.xml"/><Relationship Id="rId22" Type="http://schemas.openxmlformats.org/officeDocument/2006/relationships/tags" Target="../tags/tag219.xml"/><Relationship Id="rId21" Type="http://schemas.openxmlformats.org/officeDocument/2006/relationships/tags" Target="../tags/tag218.xml"/><Relationship Id="rId20" Type="http://schemas.openxmlformats.org/officeDocument/2006/relationships/tags" Target="../tags/tag217.xml"/><Relationship Id="rId2" Type="http://schemas.openxmlformats.org/officeDocument/2006/relationships/tags" Target="../tags/tag200.xml"/><Relationship Id="rId19" Type="http://schemas.openxmlformats.org/officeDocument/2006/relationships/tags" Target="../tags/tag216.xml"/><Relationship Id="rId18" Type="http://schemas.openxmlformats.org/officeDocument/2006/relationships/tags" Target="../tags/tag215.xml"/><Relationship Id="rId17" Type="http://schemas.openxmlformats.org/officeDocument/2006/relationships/tags" Target="../tags/tag214.xml"/><Relationship Id="rId16" Type="http://schemas.openxmlformats.org/officeDocument/2006/relationships/tags" Target="../tags/tag213.xml"/><Relationship Id="rId15" Type="http://schemas.openxmlformats.org/officeDocument/2006/relationships/tags" Target="../tags/tag212.xml"/><Relationship Id="rId14" Type="http://schemas.openxmlformats.org/officeDocument/2006/relationships/tags" Target="../tags/tag211.xml"/><Relationship Id="rId13" Type="http://schemas.openxmlformats.org/officeDocument/2006/relationships/tags" Target="../tags/tag210.xml"/><Relationship Id="rId12" Type="http://schemas.openxmlformats.org/officeDocument/2006/relationships/tags" Target="../tags/tag209.xml"/><Relationship Id="rId11" Type="http://schemas.openxmlformats.org/officeDocument/2006/relationships/tags" Target="../tags/tag208.xml"/><Relationship Id="rId10" Type="http://schemas.openxmlformats.org/officeDocument/2006/relationships/tags" Target="../tags/tag207.xml"/><Relationship Id="rId1" Type="http://schemas.openxmlformats.org/officeDocument/2006/relationships/tags" Target="../tags/tag199.xml"/></Relationships>
</file>

<file path=ppt/slides/_rels/slide63.xml.rels><?xml version="1.0" encoding="UTF-8" standalone="yes"?>
<Relationships xmlns="http://schemas.openxmlformats.org/package/2006/relationships"><Relationship Id="rId9" Type="http://schemas.openxmlformats.org/officeDocument/2006/relationships/tags" Target="../tags/tag237.xml"/><Relationship Id="rId8" Type="http://schemas.openxmlformats.org/officeDocument/2006/relationships/tags" Target="../tags/tag236.xml"/><Relationship Id="rId7" Type="http://schemas.openxmlformats.org/officeDocument/2006/relationships/tags" Target="../tags/tag235.xml"/><Relationship Id="rId6" Type="http://schemas.openxmlformats.org/officeDocument/2006/relationships/tags" Target="../tags/tag234.xml"/><Relationship Id="rId5" Type="http://schemas.openxmlformats.org/officeDocument/2006/relationships/tags" Target="../tags/tag233.xml"/><Relationship Id="rId4" Type="http://schemas.openxmlformats.org/officeDocument/2006/relationships/image" Target="../media/image43.png"/><Relationship Id="rId33" Type="http://schemas.openxmlformats.org/officeDocument/2006/relationships/slideLayout" Target="../slideLayouts/slideLayout7.xml"/><Relationship Id="rId32" Type="http://schemas.openxmlformats.org/officeDocument/2006/relationships/tags" Target="../tags/tag260.xml"/><Relationship Id="rId31" Type="http://schemas.openxmlformats.org/officeDocument/2006/relationships/tags" Target="../tags/tag259.xml"/><Relationship Id="rId30" Type="http://schemas.openxmlformats.org/officeDocument/2006/relationships/tags" Target="../tags/tag258.xml"/><Relationship Id="rId3" Type="http://schemas.openxmlformats.org/officeDocument/2006/relationships/tags" Target="../tags/tag232.xml"/><Relationship Id="rId29" Type="http://schemas.openxmlformats.org/officeDocument/2006/relationships/tags" Target="../tags/tag257.xml"/><Relationship Id="rId28" Type="http://schemas.openxmlformats.org/officeDocument/2006/relationships/tags" Target="../tags/tag256.xml"/><Relationship Id="rId27" Type="http://schemas.openxmlformats.org/officeDocument/2006/relationships/tags" Target="../tags/tag255.xml"/><Relationship Id="rId26" Type="http://schemas.openxmlformats.org/officeDocument/2006/relationships/tags" Target="../tags/tag254.xml"/><Relationship Id="rId25" Type="http://schemas.openxmlformats.org/officeDocument/2006/relationships/tags" Target="../tags/tag253.xml"/><Relationship Id="rId24" Type="http://schemas.openxmlformats.org/officeDocument/2006/relationships/tags" Target="../tags/tag252.xml"/><Relationship Id="rId23" Type="http://schemas.openxmlformats.org/officeDocument/2006/relationships/tags" Target="../tags/tag251.xml"/><Relationship Id="rId22" Type="http://schemas.openxmlformats.org/officeDocument/2006/relationships/tags" Target="../tags/tag250.xml"/><Relationship Id="rId21" Type="http://schemas.openxmlformats.org/officeDocument/2006/relationships/tags" Target="../tags/tag249.xml"/><Relationship Id="rId20" Type="http://schemas.openxmlformats.org/officeDocument/2006/relationships/tags" Target="../tags/tag248.xml"/><Relationship Id="rId2" Type="http://schemas.openxmlformats.org/officeDocument/2006/relationships/tags" Target="../tags/tag231.xml"/><Relationship Id="rId19" Type="http://schemas.openxmlformats.org/officeDocument/2006/relationships/tags" Target="../tags/tag247.xml"/><Relationship Id="rId18" Type="http://schemas.openxmlformats.org/officeDocument/2006/relationships/tags" Target="../tags/tag246.xml"/><Relationship Id="rId17" Type="http://schemas.openxmlformats.org/officeDocument/2006/relationships/tags" Target="../tags/tag245.xml"/><Relationship Id="rId16" Type="http://schemas.openxmlformats.org/officeDocument/2006/relationships/tags" Target="../tags/tag244.xml"/><Relationship Id="rId15" Type="http://schemas.openxmlformats.org/officeDocument/2006/relationships/tags" Target="../tags/tag243.xml"/><Relationship Id="rId14" Type="http://schemas.openxmlformats.org/officeDocument/2006/relationships/tags" Target="../tags/tag242.xml"/><Relationship Id="rId13" Type="http://schemas.openxmlformats.org/officeDocument/2006/relationships/tags" Target="../tags/tag241.xml"/><Relationship Id="rId12" Type="http://schemas.openxmlformats.org/officeDocument/2006/relationships/tags" Target="../tags/tag240.xml"/><Relationship Id="rId11" Type="http://schemas.openxmlformats.org/officeDocument/2006/relationships/tags" Target="../tags/tag239.xml"/><Relationship Id="rId10" Type="http://schemas.openxmlformats.org/officeDocument/2006/relationships/tags" Target="../tags/tag238.xml"/><Relationship Id="rId1" Type="http://schemas.openxmlformats.org/officeDocument/2006/relationships/tags" Target="../tags/tag230.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9" Type="http://schemas.openxmlformats.org/officeDocument/2006/relationships/image" Target="../media/image44.png"/><Relationship Id="rId8" Type="http://schemas.openxmlformats.org/officeDocument/2006/relationships/tags" Target="../tags/tag268.xml"/><Relationship Id="rId7" Type="http://schemas.openxmlformats.org/officeDocument/2006/relationships/tags" Target="../tags/tag267.xml"/><Relationship Id="rId6" Type="http://schemas.openxmlformats.org/officeDocument/2006/relationships/tags" Target="../tags/tag266.xml"/><Relationship Id="rId5" Type="http://schemas.openxmlformats.org/officeDocument/2006/relationships/tags" Target="../tags/tag265.xml"/><Relationship Id="rId4" Type="http://schemas.openxmlformats.org/officeDocument/2006/relationships/tags" Target="../tags/tag264.xml"/><Relationship Id="rId3" Type="http://schemas.openxmlformats.org/officeDocument/2006/relationships/tags" Target="../tags/tag263.xml"/><Relationship Id="rId2" Type="http://schemas.openxmlformats.org/officeDocument/2006/relationships/tags" Target="../tags/tag262.xml"/><Relationship Id="rId12" Type="http://schemas.openxmlformats.org/officeDocument/2006/relationships/notesSlide" Target="../notesSlides/notesSlide14.xml"/><Relationship Id="rId11" Type="http://schemas.openxmlformats.org/officeDocument/2006/relationships/slideLayout" Target="../slideLayouts/slideLayout7.xml"/><Relationship Id="rId10" Type="http://schemas.openxmlformats.org/officeDocument/2006/relationships/image" Target="../media/image45.svg"/><Relationship Id="rId1" Type="http://schemas.openxmlformats.org/officeDocument/2006/relationships/tags" Target="../tags/tag261.xml"/></Relationships>
</file>

<file path=ppt/slides/_rels/slide66.xml.rels><?xml version="1.0" encoding="UTF-8" standalone="yes"?>
<Relationships xmlns="http://schemas.openxmlformats.org/package/2006/relationships"><Relationship Id="rId9" Type="http://schemas.openxmlformats.org/officeDocument/2006/relationships/image" Target="../media/image44.png"/><Relationship Id="rId8" Type="http://schemas.openxmlformats.org/officeDocument/2006/relationships/tags" Target="../tags/tag276.xml"/><Relationship Id="rId7" Type="http://schemas.openxmlformats.org/officeDocument/2006/relationships/tags" Target="../tags/tag275.xml"/><Relationship Id="rId6" Type="http://schemas.openxmlformats.org/officeDocument/2006/relationships/tags" Target="../tags/tag274.xml"/><Relationship Id="rId5" Type="http://schemas.openxmlformats.org/officeDocument/2006/relationships/tags" Target="../tags/tag273.xml"/><Relationship Id="rId4" Type="http://schemas.openxmlformats.org/officeDocument/2006/relationships/tags" Target="../tags/tag272.xml"/><Relationship Id="rId3" Type="http://schemas.openxmlformats.org/officeDocument/2006/relationships/tags" Target="../tags/tag271.xml"/><Relationship Id="rId2" Type="http://schemas.openxmlformats.org/officeDocument/2006/relationships/tags" Target="../tags/tag270.xml"/><Relationship Id="rId12" Type="http://schemas.openxmlformats.org/officeDocument/2006/relationships/notesSlide" Target="../notesSlides/notesSlide15.xml"/><Relationship Id="rId11" Type="http://schemas.openxmlformats.org/officeDocument/2006/relationships/slideLayout" Target="../slideLayouts/slideLayout7.xml"/><Relationship Id="rId10" Type="http://schemas.openxmlformats.org/officeDocument/2006/relationships/image" Target="../media/image45.svg"/><Relationship Id="rId1" Type="http://schemas.openxmlformats.org/officeDocument/2006/relationships/tags" Target="../tags/tag269.xml"/></Relationships>
</file>

<file path=ppt/slides/_rels/slide67.xml.rels><?xml version="1.0" encoding="UTF-8" standalone="yes"?>
<Relationships xmlns="http://schemas.openxmlformats.org/package/2006/relationships"><Relationship Id="rId9" Type="http://schemas.openxmlformats.org/officeDocument/2006/relationships/image" Target="../media/image44.png"/><Relationship Id="rId8" Type="http://schemas.openxmlformats.org/officeDocument/2006/relationships/tags" Target="../tags/tag284.xml"/><Relationship Id="rId7" Type="http://schemas.openxmlformats.org/officeDocument/2006/relationships/tags" Target="../tags/tag283.xml"/><Relationship Id="rId6" Type="http://schemas.openxmlformats.org/officeDocument/2006/relationships/tags" Target="../tags/tag282.xml"/><Relationship Id="rId5" Type="http://schemas.openxmlformats.org/officeDocument/2006/relationships/tags" Target="../tags/tag281.xml"/><Relationship Id="rId4" Type="http://schemas.openxmlformats.org/officeDocument/2006/relationships/tags" Target="../tags/tag280.xml"/><Relationship Id="rId3" Type="http://schemas.openxmlformats.org/officeDocument/2006/relationships/tags" Target="../tags/tag279.xml"/><Relationship Id="rId2" Type="http://schemas.openxmlformats.org/officeDocument/2006/relationships/tags" Target="../tags/tag278.xml"/><Relationship Id="rId12" Type="http://schemas.openxmlformats.org/officeDocument/2006/relationships/notesSlide" Target="../notesSlides/notesSlide16.xml"/><Relationship Id="rId11" Type="http://schemas.openxmlformats.org/officeDocument/2006/relationships/slideLayout" Target="../slideLayouts/slideLayout7.xml"/><Relationship Id="rId10" Type="http://schemas.openxmlformats.org/officeDocument/2006/relationships/image" Target="../media/image45.svg"/><Relationship Id="rId1" Type="http://schemas.openxmlformats.org/officeDocument/2006/relationships/tags" Target="../tags/tag27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9" Type="http://schemas.openxmlformats.org/officeDocument/2006/relationships/tags" Target="../tags/tag30.xml"/><Relationship Id="rId8" Type="http://schemas.openxmlformats.org/officeDocument/2006/relationships/tags" Target="../tags/tag29.xml"/><Relationship Id="rId7" Type="http://schemas.openxmlformats.org/officeDocument/2006/relationships/tags" Target="../tags/tag28.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3" Type="http://schemas.openxmlformats.org/officeDocument/2006/relationships/slideLayout" Target="../slideLayouts/slideLayout7.xml"/><Relationship Id="rId32" Type="http://schemas.openxmlformats.org/officeDocument/2006/relationships/image" Target="../media/image18.svg"/><Relationship Id="rId31" Type="http://schemas.openxmlformats.org/officeDocument/2006/relationships/image" Target="../media/image17.png"/><Relationship Id="rId30" Type="http://schemas.openxmlformats.org/officeDocument/2006/relationships/tags" Target="../tags/tag45.xml"/><Relationship Id="rId3" Type="http://schemas.openxmlformats.org/officeDocument/2006/relationships/tags" Target="../tags/tag24.xml"/><Relationship Id="rId29" Type="http://schemas.openxmlformats.org/officeDocument/2006/relationships/image" Target="../media/image16.svg"/><Relationship Id="rId28" Type="http://schemas.openxmlformats.org/officeDocument/2006/relationships/image" Target="../media/image15.png"/><Relationship Id="rId27" Type="http://schemas.openxmlformats.org/officeDocument/2006/relationships/tags" Target="../tags/tag44.xml"/><Relationship Id="rId26" Type="http://schemas.openxmlformats.org/officeDocument/2006/relationships/image" Target="../media/image14.svg"/><Relationship Id="rId25" Type="http://schemas.openxmlformats.org/officeDocument/2006/relationships/image" Target="../media/image13.png"/><Relationship Id="rId24" Type="http://schemas.openxmlformats.org/officeDocument/2006/relationships/tags" Target="../tags/tag43.xml"/><Relationship Id="rId23" Type="http://schemas.openxmlformats.org/officeDocument/2006/relationships/image" Target="../media/image12.svg"/><Relationship Id="rId22" Type="http://schemas.openxmlformats.org/officeDocument/2006/relationships/image" Target="../media/image11.png"/><Relationship Id="rId21" Type="http://schemas.openxmlformats.org/officeDocument/2006/relationships/tags" Target="../tags/tag42.xml"/><Relationship Id="rId20" Type="http://schemas.openxmlformats.org/officeDocument/2006/relationships/tags" Target="../tags/tag41.xml"/><Relationship Id="rId2" Type="http://schemas.openxmlformats.org/officeDocument/2006/relationships/tags" Target="../tags/tag23.xml"/><Relationship Id="rId19" Type="http://schemas.openxmlformats.org/officeDocument/2006/relationships/tags" Target="../tags/tag40.xml"/><Relationship Id="rId18" Type="http://schemas.openxmlformats.org/officeDocument/2006/relationships/tags" Target="../tags/tag39.xml"/><Relationship Id="rId17" Type="http://schemas.openxmlformats.org/officeDocument/2006/relationships/tags" Target="../tags/tag38.xml"/><Relationship Id="rId16" Type="http://schemas.openxmlformats.org/officeDocument/2006/relationships/tags" Target="../tags/tag37.xml"/><Relationship Id="rId15" Type="http://schemas.openxmlformats.org/officeDocument/2006/relationships/tags" Target="../tags/tag36.xml"/><Relationship Id="rId14" Type="http://schemas.openxmlformats.org/officeDocument/2006/relationships/tags" Target="../tags/tag35.xml"/><Relationship Id="rId13" Type="http://schemas.openxmlformats.org/officeDocument/2006/relationships/tags" Target="../tags/tag34.xml"/><Relationship Id="rId12" Type="http://schemas.openxmlformats.org/officeDocument/2006/relationships/tags" Target="../tags/tag33.xml"/><Relationship Id="rId11" Type="http://schemas.openxmlformats.org/officeDocument/2006/relationships/tags" Target="../tags/tag32.xml"/><Relationship Id="rId10" Type="http://schemas.openxmlformats.org/officeDocument/2006/relationships/tags" Target="../tags/tag31.xml"/><Relationship Id="rId1" Type="http://schemas.openxmlformats.org/officeDocument/2006/relationships/tags" Target="../tags/tag2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9" Type="http://schemas.openxmlformats.org/officeDocument/2006/relationships/tags" Target="../tags/tag293.xml"/><Relationship Id="rId8" Type="http://schemas.openxmlformats.org/officeDocument/2006/relationships/tags" Target="../tags/tag292.xml"/><Relationship Id="rId7" Type="http://schemas.openxmlformats.org/officeDocument/2006/relationships/tags" Target="../tags/tag291.xml"/><Relationship Id="rId6" Type="http://schemas.openxmlformats.org/officeDocument/2006/relationships/tags" Target="../tags/tag290.xml"/><Relationship Id="rId5" Type="http://schemas.openxmlformats.org/officeDocument/2006/relationships/tags" Target="../tags/tag289.xml"/><Relationship Id="rId4" Type="http://schemas.openxmlformats.org/officeDocument/2006/relationships/tags" Target="../tags/tag288.xml"/><Relationship Id="rId3" Type="http://schemas.openxmlformats.org/officeDocument/2006/relationships/tags" Target="../tags/tag287.xml"/><Relationship Id="rId2" Type="http://schemas.openxmlformats.org/officeDocument/2006/relationships/tags" Target="../tags/tag286.xml"/><Relationship Id="rId17" Type="http://schemas.openxmlformats.org/officeDocument/2006/relationships/slideLayout" Target="../slideLayouts/slideLayout7.xml"/><Relationship Id="rId16" Type="http://schemas.openxmlformats.org/officeDocument/2006/relationships/tags" Target="../tags/tag300.xml"/><Relationship Id="rId15" Type="http://schemas.openxmlformats.org/officeDocument/2006/relationships/tags" Target="../tags/tag299.xml"/><Relationship Id="rId14" Type="http://schemas.openxmlformats.org/officeDocument/2006/relationships/tags" Target="../tags/tag298.xml"/><Relationship Id="rId13" Type="http://schemas.openxmlformats.org/officeDocument/2006/relationships/tags" Target="../tags/tag297.xml"/><Relationship Id="rId12" Type="http://schemas.openxmlformats.org/officeDocument/2006/relationships/tags" Target="../tags/tag296.xml"/><Relationship Id="rId11" Type="http://schemas.openxmlformats.org/officeDocument/2006/relationships/tags" Target="../tags/tag295.xml"/><Relationship Id="rId10" Type="http://schemas.openxmlformats.org/officeDocument/2006/relationships/tags" Target="../tags/tag294.xml"/><Relationship Id="rId1" Type="http://schemas.openxmlformats.org/officeDocument/2006/relationships/tags" Target="../tags/tag285.xml"/></Relationships>
</file>

<file path=ppt/slides/_rels/slide74.xml.rels><?xml version="1.0" encoding="UTF-8" standalone="yes"?>
<Relationships xmlns="http://schemas.openxmlformats.org/package/2006/relationships"><Relationship Id="rId9" Type="http://schemas.openxmlformats.org/officeDocument/2006/relationships/tags" Target="../tags/tag309.xml"/><Relationship Id="rId8" Type="http://schemas.openxmlformats.org/officeDocument/2006/relationships/tags" Target="../tags/tag308.xml"/><Relationship Id="rId7" Type="http://schemas.openxmlformats.org/officeDocument/2006/relationships/tags" Target="../tags/tag307.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tags" Target="../tags/tag303.xml"/><Relationship Id="rId2" Type="http://schemas.openxmlformats.org/officeDocument/2006/relationships/tags" Target="../tags/tag302.xml"/><Relationship Id="rId13" Type="http://schemas.openxmlformats.org/officeDocument/2006/relationships/slideLayout" Target="../slideLayouts/slideLayout7.xml"/><Relationship Id="rId12" Type="http://schemas.openxmlformats.org/officeDocument/2006/relationships/tags" Target="../tags/tag312.xml"/><Relationship Id="rId11" Type="http://schemas.openxmlformats.org/officeDocument/2006/relationships/tags" Target="../tags/tag311.xml"/><Relationship Id="rId10" Type="http://schemas.openxmlformats.org/officeDocument/2006/relationships/tags" Target="../tags/tag310.xml"/><Relationship Id="rId1" Type="http://schemas.openxmlformats.org/officeDocument/2006/relationships/tags" Target="../tags/tag301.xml"/></Relationships>
</file>

<file path=ppt/slides/_rels/slide75.xml.rels><?xml version="1.0" encoding="UTF-8" standalone="yes"?>
<Relationships xmlns="http://schemas.openxmlformats.org/package/2006/relationships"><Relationship Id="rId9" Type="http://schemas.openxmlformats.org/officeDocument/2006/relationships/tags" Target="../tags/tag320.xml"/><Relationship Id="rId8" Type="http://schemas.openxmlformats.org/officeDocument/2006/relationships/tags" Target="../tags/tag319.xml"/><Relationship Id="rId7" Type="http://schemas.openxmlformats.org/officeDocument/2006/relationships/tags" Target="../tags/tag318.xml"/><Relationship Id="rId6" Type="http://schemas.openxmlformats.org/officeDocument/2006/relationships/tags" Target="../tags/tag317.xml"/><Relationship Id="rId5" Type="http://schemas.openxmlformats.org/officeDocument/2006/relationships/tags" Target="../tags/tag316.xml"/><Relationship Id="rId4" Type="http://schemas.openxmlformats.org/officeDocument/2006/relationships/tags" Target="../tags/tag315.xml"/><Relationship Id="rId33" Type="http://schemas.openxmlformats.org/officeDocument/2006/relationships/notesSlide" Target="../notesSlides/notesSlide17.xml"/><Relationship Id="rId32" Type="http://schemas.openxmlformats.org/officeDocument/2006/relationships/slideLayout" Target="../slideLayouts/slideLayout1.xml"/><Relationship Id="rId31" Type="http://schemas.openxmlformats.org/officeDocument/2006/relationships/tags" Target="../tags/tag342.xml"/><Relationship Id="rId30" Type="http://schemas.openxmlformats.org/officeDocument/2006/relationships/tags" Target="../tags/tag341.xml"/><Relationship Id="rId3" Type="http://schemas.openxmlformats.org/officeDocument/2006/relationships/tags" Target="../tags/tag314.xml"/><Relationship Id="rId29" Type="http://schemas.openxmlformats.org/officeDocument/2006/relationships/tags" Target="../tags/tag340.xml"/><Relationship Id="rId28" Type="http://schemas.openxmlformats.org/officeDocument/2006/relationships/tags" Target="../tags/tag339.xml"/><Relationship Id="rId27" Type="http://schemas.openxmlformats.org/officeDocument/2006/relationships/tags" Target="../tags/tag338.xml"/><Relationship Id="rId26" Type="http://schemas.openxmlformats.org/officeDocument/2006/relationships/tags" Target="../tags/tag337.xml"/><Relationship Id="rId25" Type="http://schemas.openxmlformats.org/officeDocument/2006/relationships/tags" Target="../tags/tag336.xml"/><Relationship Id="rId24" Type="http://schemas.openxmlformats.org/officeDocument/2006/relationships/tags" Target="../tags/tag335.xml"/><Relationship Id="rId23" Type="http://schemas.openxmlformats.org/officeDocument/2006/relationships/tags" Target="../tags/tag334.xml"/><Relationship Id="rId22" Type="http://schemas.openxmlformats.org/officeDocument/2006/relationships/tags" Target="../tags/tag333.xml"/><Relationship Id="rId21" Type="http://schemas.openxmlformats.org/officeDocument/2006/relationships/tags" Target="../tags/tag332.xml"/><Relationship Id="rId20" Type="http://schemas.openxmlformats.org/officeDocument/2006/relationships/tags" Target="../tags/tag331.xml"/><Relationship Id="rId2" Type="http://schemas.openxmlformats.org/officeDocument/2006/relationships/tags" Target="../tags/tag313.xml"/><Relationship Id="rId19" Type="http://schemas.openxmlformats.org/officeDocument/2006/relationships/tags" Target="../tags/tag330.xml"/><Relationship Id="rId18" Type="http://schemas.openxmlformats.org/officeDocument/2006/relationships/tags" Target="../tags/tag329.xml"/><Relationship Id="rId17" Type="http://schemas.openxmlformats.org/officeDocument/2006/relationships/tags" Target="../tags/tag328.xml"/><Relationship Id="rId16" Type="http://schemas.openxmlformats.org/officeDocument/2006/relationships/tags" Target="../tags/tag327.xml"/><Relationship Id="rId15" Type="http://schemas.openxmlformats.org/officeDocument/2006/relationships/tags" Target="../tags/tag326.xml"/><Relationship Id="rId14" Type="http://schemas.openxmlformats.org/officeDocument/2006/relationships/tags" Target="../tags/tag325.xml"/><Relationship Id="rId13" Type="http://schemas.openxmlformats.org/officeDocument/2006/relationships/tags" Target="../tags/tag324.xml"/><Relationship Id="rId12" Type="http://schemas.openxmlformats.org/officeDocument/2006/relationships/tags" Target="../tags/tag323.xml"/><Relationship Id="rId11" Type="http://schemas.openxmlformats.org/officeDocument/2006/relationships/tags" Target="../tags/tag322.xml"/><Relationship Id="rId10" Type="http://schemas.openxmlformats.org/officeDocument/2006/relationships/tags" Target="../tags/tag321.xml"/><Relationship Id="rId1" Type="http://schemas.openxmlformats.org/officeDocument/2006/relationships/image" Target="../media/image37.png"/></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37.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22.svg"/><Relationship Id="rId7" Type="http://schemas.openxmlformats.org/officeDocument/2006/relationships/image" Target="../media/image21.png"/><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image" Target="../media/image20.svg"/><Relationship Id="rId3" Type="http://schemas.openxmlformats.org/officeDocument/2006/relationships/image" Target="../media/image19.png"/><Relationship Id="rId2" Type="http://schemas.openxmlformats.org/officeDocument/2006/relationships/tags" Target="../tags/tag47.xml"/><Relationship Id="rId1" Type="http://schemas.openxmlformats.org/officeDocument/2006/relationships/tags" Target="../tags/tag4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684569" y="2354177"/>
            <a:ext cx="10886863" cy="4707891"/>
            <a:chOff x="2013427" y="980138"/>
            <a:chExt cx="8165147" cy="3530918"/>
          </a:xfrm>
        </p:grpSpPr>
        <p:sp>
          <p:nvSpPr>
            <p:cNvPr id="22" name="文本框 22" descr="7b0a20202020227461726765744d6f64756c65223a202270726f636573734f6e6c696e65466f6e7473220a7d0a"/>
            <p:cNvSpPr txBox="1"/>
            <p:nvPr/>
          </p:nvSpPr>
          <p:spPr>
            <a:xfrm>
              <a:off x="2013427" y="980138"/>
              <a:ext cx="8165147" cy="353091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algn="ctr" defTabSz="914400" rtl="0" eaLnBrk="1" fontAlgn="auto" latinLnBrk="0" hangingPunct="1">
                <a:lnSpc>
                  <a:spcPct val="125000"/>
                </a:lnSpc>
                <a:spcBef>
                  <a:spcPts val="0"/>
                </a:spcBef>
                <a:spcAft>
                  <a:spcPts val="0"/>
                </a:spcAft>
                <a:buClrTx/>
                <a:buSzTx/>
                <a:buFontTx/>
                <a:buNone/>
                <a:defRPr/>
              </a:pPr>
              <a:r>
                <a:rPr lang="zh-CN" altLang="en-US" sz="8000" dirty="0">
                  <a:solidFill>
                    <a:srgbClr val="467959"/>
                  </a:solidFill>
                  <a:latin typeface="思源宋体 CN Heavy" panose="02020900000000000000" pitchFamily="18" charset="-122"/>
                  <a:ea typeface="思源宋体 CN Heavy" panose="02020900000000000000" pitchFamily="18" charset="-122"/>
                  <a:sym typeface="+mn-ea"/>
                </a:rPr>
                <a:t>老年人生活能力评估与康复训练</a:t>
              </a:r>
              <a:endParaRPr lang="zh-CN" altLang="en-US" sz="8000" dirty="0">
                <a:solidFill>
                  <a:srgbClr val="467959"/>
                </a:solidFill>
                <a:latin typeface="思源宋体 CN Heavy" panose="02020900000000000000" pitchFamily="18" charset="-122"/>
                <a:ea typeface="思源宋体 CN Heavy" panose="02020900000000000000" pitchFamily="18" charset="-122"/>
              </a:endParaRPr>
            </a:p>
            <a:p>
              <a:pPr marL="0" marR="0" lvl="0" indent="0" algn="ctr" defTabSz="914400" rtl="0" eaLnBrk="1" fontAlgn="auto" latinLnBrk="0" hangingPunct="1">
                <a:lnSpc>
                  <a:spcPct val="125000"/>
                </a:lnSpc>
                <a:spcBef>
                  <a:spcPts val="0"/>
                </a:spcBef>
                <a:spcAft>
                  <a:spcPts val="0"/>
                </a:spcAft>
                <a:buClrTx/>
                <a:buSzTx/>
                <a:buFontTx/>
                <a:buNone/>
                <a:defRPr/>
              </a:pPr>
              <a:endParaRPr kumimoji="0" lang="en-US" altLang="zh-CN" sz="8000" b="0" i="0" baseline="0" noProof="0" dirty="0">
                <a:ln>
                  <a:noFill/>
                </a:ln>
                <a:solidFill>
                  <a:srgbClr val="467959"/>
                </a:solidFill>
                <a:effectLst/>
                <a:uLnTx/>
                <a:uFillTx/>
                <a:latin typeface="思源宋体 CN Heavy" panose="02020900000000000000" pitchFamily="18" charset="-122"/>
                <a:ea typeface="思源宋体 CN Heavy" panose="02020900000000000000" pitchFamily="18" charset="-122"/>
                <a:sym typeface="MiSans Normal" panose="00000500000000000000" pitchFamily="2" charset="-122"/>
              </a:endParaRPr>
            </a:p>
          </p:txBody>
        </p:sp>
        <p:grpSp>
          <p:nvGrpSpPr>
            <p:cNvPr id="25" name="组合 24"/>
            <p:cNvGrpSpPr/>
            <p:nvPr/>
          </p:nvGrpSpPr>
          <p:grpSpPr>
            <a:xfrm>
              <a:off x="4700303" y="3640952"/>
              <a:ext cx="2791394" cy="550856"/>
              <a:chOff x="4757642" y="4105193"/>
              <a:chExt cx="2621874" cy="550856"/>
            </a:xfrm>
          </p:grpSpPr>
          <p:sp>
            <p:nvSpPr>
              <p:cNvPr id="26" name="图形 203"/>
              <p:cNvSpPr/>
              <p:nvPr/>
            </p:nvSpPr>
            <p:spPr>
              <a:xfrm>
                <a:off x="4757642" y="4105193"/>
                <a:ext cx="2621874" cy="550856"/>
              </a:xfrm>
              <a:prstGeom prst="roundRect">
                <a:avLst>
                  <a:gd name="adj" fmla="val 50000"/>
                </a:avLst>
              </a:prstGeom>
              <a:solidFill>
                <a:srgbClr val="AC313F"/>
              </a:solidFill>
              <a:ln w="9525" cap="flat">
                <a:noFill/>
                <a:prstDash val="solid"/>
                <a:miter/>
              </a:ln>
              <a:effectLst>
                <a:outerShdw blurRad="127000" dist="127000" dir="2700000" algn="ctr" rotWithShape="0">
                  <a:srgbClr val="9E3537">
                    <a:alpha val="15000"/>
                  </a:srgbClr>
                </a:outerShdw>
              </a:effectLst>
            </p:spPr>
            <p:txBody>
              <a:bodyPr rtlCol="0" anchor="ctr"/>
              <a:lstStyle/>
              <a:p>
                <a:endParaRPr lang="zh-CN" altLang="en-US" sz="2400">
                  <a:solidFill>
                    <a:srgbClr val="D77061"/>
                  </a:solidFill>
                </a:endParaRPr>
              </a:p>
            </p:txBody>
          </p:sp>
          <p:sp>
            <p:nvSpPr>
              <p:cNvPr id="27" name="文本框 26"/>
              <p:cNvSpPr txBox="1"/>
              <p:nvPr/>
            </p:nvSpPr>
            <p:spPr>
              <a:xfrm>
                <a:off x="4757642" y="4195955"/>
                <a:ext cx="2621874" cy="34528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sz="2400" b="0" i="0" u="none" strike="noStrike" kern="1200" cap="none" spc="0" normalizeH="0" baseline="0" noProof="0" dirty="0">
                    <a:ln>
                      <a:noFill/>
                    </a:ln>
                    <a:solidFill>
                      <a:schemeClr val="bg1"/>
                    </a:solidFill>
                    <a:effectLst/>
                    <a:uLnTx/>
                    <a:uFillTx/>
                    <a:latin typeface="思源宋体 CN Heavy" panose="02020900000000000000" pitchFamily="18" charset="-122"/>
                    <a:ea typeface="思源宋体 CN Heavy" panose="02020900000000000000" pitchFamily="18" charset="-122"/>
                  </a:rPr>
                  <a:t>北京出版社</a:t>
                </a:r>
                <a:endParaRPr kumimoji="0" lang="zh-CN" sz="2400" b="0" i="0" u="none" strike="noStrike" kern="1200" cap="none" spc="0" normalizeH="0" baseline="0" noProof="0" dirty="0">
                  <a:ln>
                    <a:noFill/>
                  </a:ln>
                  <a:solidFill>
                    <a:schemeClr val="bg1"/>
                  </a:solidFill>
                  <a:effectLst/>
                  <a:uLnTx/>
                  <a:uFillTx/>
                  <a:latin typeface="思源宋体 CN Heavy" panose="02020900000000000000" pitchFamily="18" charset="-122"/>
                  <a:ea typeface="思源宋体 CN Heavy" panose="02020900000000000000" pitchFamily="18" charset="-122"/>
                </a:endParaRPr>
              </a:p>
            </p:txBody>
          </p:sp>
        </p:gr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1"/>
          <p:cNvSpPr/>
          <p:nvPr/>
        </p:nvSpPr>
        <p:spPr>
          <a:xfrm>
            <a:off x="497125" y="894826"/>
            <a:ext cx="15485456" cy="497125"/>
          </a:xfrm>
          <a:prstGeom prst="rect">
            <a:avLst/>
          </a:prstGeom>
          <a:noFill/>
        </p:spPr>
        <p:txBody>
          <a:bodyPr wrap="square" lIns="0" tIns="0" rIns="0" bIns="0" rtlCol="0" anchor="ctr"/>
          <a:p>
            <a:pPr>
              <a:lnSpc>
                <a:spcPct val="90000"/>
              </a:lnSpc>
            </a:pPr>
            <a:r>
              <a:rPr lang="en-US" sz="3525" b="1" dirty="0">
                <a:solidFill>
                  <a:srgbClr val="4A4A4A"/>
                </a:solidFill>
                <a:latin typeface="MiSans" pitchFamily="34" charset="-122"/>
                <a:ea typeface="MiSans" pitchFamily="34" charset="-122"/>
                <a:cs typeface="MiSans" pitchFamily="34" charset="-120"/>
              </a:rPr>
              <a:t>老年人财产自由处分权受损</a:t>
            </a:r>
            <a:endParaRPr lang="en-US" sz="1600" dirty="0"/>
          </a:p>
        </p:txBody>
      </p:sp>
      <p:sp>
        <p:nvSpPr>
          <p:cNvPr id="14" name="Shape 12"/>
          <p:cNvSpPr/>
          <p:nvPr/>
        </p:nvSpPr>
        <p:spPr>
          <a:xfrm>
            <a:off x="8018145" y="378460"/>
            <a:ext cx="6499225" cy="76200"/>
          </a:xfrm>
          <a:custGeom>
            <a:avLst/>
            <a:gdLst/>
            <a:ahLst/>
            <a:cxnLst/>
            <a:rect l="l" t="t" r="r" b="b"/>
            <a:pathLst>
              <a:path w="8923401" h="49713">
                <a:moveTo>
                  <a:pt x="49713" y="0"/>
                </a:moveTo>
                <a:lnTo>
                  <a:pt x="8873688" y="0"/>
                </a:lnTo>
                <a:cubicBezTo>
                  <a:pt x="8901144" y="0"/>
                  <a:pt x="8923401" y="22257"/>
                  <a:pt x="8923401" y="49713"/>
                </a:cubicBezTo>
                <a:lnTo>
                  <a:pt x="8923401" y="49713"/>
                </a:lnTo>
                <a:lnTo>
                  <a:pt x="0" y="49713"/>
                </a:lnTo>
                <a:lnTo>
                  <a:pt x="0" y="49713"/>
                </a:lnTo>
                <a:cubicBezTo>
                  <a:pt x="0" y="22275"/>
                  <a:pt x="22275" y="0"/>
                  <a:pt x="49713" y="0"/>
                </a:cubicBezTo>
                <a:close/>
              </a:path>
            </a:pathLst>
          </a:custGeom>
          <a:solidFill>
            <a:srgbClr val="A99985"/>
          </a:solidFill>
        </p:spPr>
      </p:sp>
      <p:sp>
        <p:nvSpPr>
          <p:cNvPr id="15" name="Shape 13"/>
          <p:cNvSpPr/>
          <p:nvPr/>
        </p:nvSpPr>
        <p:spPr>
          <a:xfrm>
            <a:off x="8316319" y="751617"/>
            <a:ext cx="310703" cy="248563"/>
          </a:xfrm>
          <a:custGeom>
            <a:avLst/>
            <a:gdLst/>
            <a:ahLst/>
            <a:cxnLst/>
            <a:rect l="l" t="t" r="r" b="b"/>
            <a:pathLst>
              <a:path w="310703" h="248563">
                <a:moveTo>
                  <a:pt x="155352" y="7768"/>
                </a:moveTo>
                <a:cubicBezTo>
                  <a:pt x="183217" y="7768"/>
                  <a:pt x="205841" y="30391"/>
                  <a:pt x="205841" y="58257"/>
                </a:cubicBezTo>
                <a:cubicBezTo>
                  <a:pt x="205841" y="86123"/>
                  <a:pt x="183217" y="108746"/>
                  <a:pt x="155352" y="108746"/>
                </a:cubicBezTo>
                <a:cubicBezTo>
                  <a:pt x="127486" y="108746"/>
                  <a:pt x="104862" y="86123"/>
                  <a:pt x="104862" y="58257"/>
                </a:cubicBezTo>
                <a:cubicBezTo>
                  <a:pt x="104862" y="30391"/>
                  <a:pt x="127486" y="7768"/>
                  <a:pt x="155352" y="7768"/>
                </a:cubicBezTo>
                <a:close/>
                <a:moveTo>
                  <a:pt x="46606" y="42722"/>
                </a:moveTo>
                <a:cubicBezTo>
                  <a:pt x="65897" y="42722"/>
                  <a:pt x="81560" y="58384"/>
                  <a:pt x="81560" y="77676"/>
                </a:cubicBezTo>
                <a:cubicBezTo>
                  <a:pt x="81560" y="96968"/>
                  <a:pt x="65897" y="112630"/>
                  <a:pt x="46606" y="112630"/>
                </a:cubicBezTo>
                <a:cubicBezTo>
                  <a:pt x="27314" y="112630"/>
                  <a:pt x="11651" y="96968"/>
                  <a:pt x="11651" y="77676"/>
                </a:cubicBezTo>
                <a:cubicBezTo>
                  <a:pt x="11651" y="58384"/>
                  <a:pt x="27314" y="42722"/>
                  <a:pt x="46606" y="42722"/>
                </a:cubicBezTo>
                <a:close/>
                <a:moveTo>
                  <a:pt x="0" y="201957"/>
                </a:moveTo>
                <a:cubicBezTo>
                  <a:pt x="0" y="167634"/>
                  <a:pt x="27818" y="139817"/>
                  <a:pt x="62141" y="139817"/>
                </a:cubicBezTo>
                <a:cubicBezTo>
                  <a:pt x="68355" y="139817"/>
                  <a:pt x="74375" y="140739"/>
                  <a:pt x="80055" y="142438"/>
                </a:cubicBezTo>
                <a:cubicBezTo>
                  <a:pt x="64083" y="160304"/>
                  <a:pt x="54373" y="183898"/>
                  <a:pt x="54373" y="209725"/>
                </a:cubicBezTo>
                <a:lnTo>
                  <a:pt x="54373" y="217492"/>
                </a:lnTo>
                <a:cubicBezTo>
                  <a:pt x="54373" y="223027"/>
                  <a:pt x="55538" y="228270"/>
                  <a:pt x="57626" y="233028"/>
                </a:cubicBezTo>
                <a:lnTo>
                  <a:pt x="15535" y="233028"/>
                </a:lnTo>
                <a:cubicBezTo>
                  <a:pt x="6942" y="233028"/>
                  <a:pt x="0" y="226085"/>
                  <a:pt x="0" y="217492"/>
                </a:cubicBezTo>
                <a:lnTo>
                  <a:pt x="0" y="201957"/>
                </a:lnTo>
                <a:close/>
                <a:moveTo>
                  <a:pt x="253078" y="233028"/>
                </a:moveTo>
                <a:cubicBezTo>
                  <a:pt x="255165" y="228270"/>
                  <a:pt x="256330" y="223027"/>
                  <a:pt x="256330" y="217492"/>
                </a:cubicBezTo>
                <a:lnTo>
                  <a:pt x="256330" y="209725"/>
                </a:lnTo>
                <a:cubicBezTo>
                  <a:pt x="256330" y="183898"/>
                  <a:pt x="246621" y="160304"/>
                  <a:pt x="230649" y="142438"/>
                </a:cubicBezTo>
                <a:cubicBezTo>
                  <a:pt x="236329" y="140739"/>
                  <a:pt x="242349" y="139817"/>
                  <a:pt x="248563" y="139817"/>
                </a:cubicBezTo>
                <a:cubicBezTo>
                  <a:pt x="282886" y="139817"/>
                  <a:pt x="310703" y="167634"/>
                  <a:pt x="310703" y="201957"/>
                </a:cubicBezTo>
                <a:lnTo>
                  <a:pt x="310703" y="217492"/>
                </a:lnTo>
                <a:cubicBezTo>
                  <a:pt x="310703" y="226085"/>
                  <a:pt x="303761" y="233028"/>
                  <a:pt x="295168" y="233028"/>
                </a:cubicBezTo>
                <a:lnTo>
                  <a:pt x="253078" y="233028"/>
                </a:lnTo>
                <a:close/>
                <a:moveTo>
                  <a:pt x="229144" y="77676"/>
                </a:moveTo>
                <a:cubicBezTo>
                  <a:pt x="229144" y="58384"/>
                  <a:pt x="244806" y="42722"/>
                  <a:pt x="264098" y="42722"/>
                </a:cubicBezTo>
                <a:cubicBezTo>
                  <a:pt x="283390" y="42722"/>
                  <a:pt x="299052" y="58384"/>
                  <a:pt x="299052" y="77676"/>
                </a:cubicBezTo>
                <a:cubicBezTo>
                  <a:pt x="299052" y="96968"/>
                  <a:pt x="283390" y="112630"/>
                  <a:pt x="264098" y="112630"/>
                </a:cubicBezTo>
                <a:cubicBezTo>
                  <a:pt x="244806" y="112630"/>
                  <a:pt x="229144" y="96968"/>
                  <a:pt x="229144" y="77676"/>
                </a:cubicBezTo>
                <a:close/>
                <a:moveTo>
                  <a:pt x="77676" y="209725"/>
                </a:moveTo>
                <a:cubicBezTo>
                  <a:pt x="77676" y="166809"/>
                  <a:pt x="112436" y="132049"/>
                  <a:pt x="155352" y="132049"/>
                </a:cubicBezTo>
                <a:cubicBezTo>
                  <a:pt x="198268" y="132049"/>
                  <a:pt x="233028" y="166809"/>
                  <a:pt x="233028" y="209725"/>
                </a:cubicBezTo>
                <a:lnTo>
                  <a:pt x="233028" y="217492"/>
                </a:lnTo>
                <a:cubicBezTo>
                  <a:pt x="233028" y="226085"/>
                  <a:pt x="226085" y="233028"/>
                  <a:pt x="217492" y="233028"/>
                </a:cubicBezTo>
                <a:lnTo>
                  <a:pt x="93211" y="233028"/>
                </a:lnTo>
                <a:cubicBezTo>
                  <a:pt x="84618" y="233028"/>
                  <a:pt x="77676" y="226085"/>
                  <a:pt x="77676" y="217492"/>
                </a:cubicBezTo>
                <a:lnTo>
                  <a:pt x="77676" y="209725"/>
                </a:lnTo>
                <a:close/>
              </a:path>
            </a:pathLst>
          </a:custGeom>
          <a:solidFill>
            <a:srgbClr val="A99985"/>
          </a:solidFill>
        </p:spPr>
      </p:sp>
      <p:sp>
        <p:nvSpPr>
          <p:cNvPr id="16" name="Text 14"/>
          <p:cNvSpPr/>
          <p:nvPr/>
        </p:nvSpPr>
        <p:spPr>
          <a:xfrm>
            <a:off x="8627023" y="701904"/>
            <a:ext cx="8140428" cy="347988"/>
          </a:xfrm>
          <a:prstGeom prst="rect">
            <a:avLst/>
          </a:prstGeom>
          <a:noFill/>
        </p:spPr>
        <p:txBody>
          <a:bodyPr wrap="square" lIns="0" tIns="0" rIns="0" bIns="0" rtlCol="0" anchor="ctr"/>
          <a:p>
            <a:pPr>
              <a:lnSpc>
                <a:spcPct val="120000"/>
              </a:lnSpc>
            </a:pPr>
            <a:r>
              <a:rPr lang="en-US" sz="1955" b="1" dirty="0">
                <a:solidFill>
                  <a:srgbClr val="4A4A4A"/>
                </a:solidFill>
                <a:latin typeface="MiSans" pitchFamily="34" charset="-122"/>
                <a:ea typeface="MiSans" pitchFamily="34" charset="-122"/>
                <a:cs typeface="MiSans" pitchFamily="34" charset="-120"/>
              </a:rPr>
              <a:t>来自家庭成员的压力</a:t>
            </a:r>
            <a:endParaRPr lang="en-US" sz="1600" dirty="0"/>
          </a:p>
        </p:txBody>
      </p:sp>
      <p:sp>
        <p:nvSpPr>
          <p:cNvPr id="17" name="Text 15"/>
          <p:cNvSpPr/>
          <p:nvPr/>
        </p:nvSpPr>
        <p:spPr>
          <a:xfrm>
            <a:off x="8316319" y="1248742"/>
            <a:ext cx="298275" cy="298275"/>
          </a:xfrm>
          <a:prstGeom prst="rect">
            <a:avLst/>
          </a:prstGeom>
          <a:noFill/>
        </p:spPr>
        <p:txBody>
          <a:bodyPr wrap="square" lIns="0" tIns="0" rIns="0" bIns="0" rtlCol="0" anchor="ctr"/>
          <a:p>
            <a:pPr>
              <a:lnSpc>
                <a:spcPct val="130000"/>
              </a:lnSpc>
            </a:pPr>
            <a:r>
              <a:rPr lang="en-US" sz="1565" dirty="0">
                <a:solidFill>
                  <a:srgbClr val="A99985"/>
                </a:solidFill>
                <a:latin typeface="MiSans" pitchFamily="34" charset="-122"/>
                <a:ea typeface="MiSans" pitchFamily="34" charset="-122"/>
                <a:cs typeface="MiSans" pitchFamily="34" charset="-120"/>
              </a:rPr>
              <a:t>•</a:t>
            </a:r>
            <a:endParaRPr lang="en-US" sz="1600" dirty="0"/>
          </a:p>
        </p:txBody>
      </p:sp>
      <p:sp>
        <p:nvSpPr>
          <p:cNvPr id="18" name="Text 16"/>
          <p:cNvSpPr/>
          <p:nvPr/>
        </p:nvSpPr>
        <p:spPr>
          <a:xfrm>
            <a:off x="8614594" y="1248742"/>
            <a:ext cx="5903364" cy="298275"/>
          </a:xfrm>
          <a:prstGeom prst="rect">
            <a:avLst/>
          </a:prstGeom>
          <a:noFill/>
        </p:spPr>
        <p:txBody>
          <a:bodyPr wrap="square" lIns="0" tIns="0" rIns="0" bIns="0" rtlCol="0" anchor="ctr"/>
          <a:p>
            <a:pPr>
              <a:lnSpc>
                <a:spcPct val="130000"/>
              </a:lnSpc>
            </a:pPr>
            <a:r>
              <a:rPr lang="en-US" sz="1565" b="1" dirty="0">
                <a:solidFill>
                  <a:srgbClr val="4A4A4A"/>
                </a:solidFill>
                <a:latin typeface="MiSans" pitchFamily="34" charset="-122"/>
                <a:ea typeface="MiSans" pitchFamily="34" charset="-122"/>
                <a:cs typeface="MiSans" pitchFamily="34" charset="-120"/>
              </a:rPr>
              <a:t>提前索要财产：</a:t>
            </a:r>
            <a:r>
              <a:rPr lang="en-US" sz="1565" dirty="0">
                <a:solidFill>
                  <a:srgbClr val="4A4A4A"/>
                </a:solidFill>
                <a:latin typeface="MiSans" pitchFamily="34" charset="-122"/>
                <a:ea typeface="MiSans" pitchFamily="34" charset="-122"/>
                <a:cs typeface="MiSans" pitchFamily="34" charset="-120"/>
              </a:rPr>
              <a:t>子女以各种理由要求老年人提前将财产转让给自己</a:t>
            </a:r>
            <a:endParaRPr lang="en-US" sz="1600" dirty="0"/>
          </a:p>
        </p:txBody>
      </p:sp>
      <p:sp>
        <p:nvSpPr>
          <p:cNvPr id="19" name="Text 17"/>
          <p:cNvSpPr/>
          <p:nvPr/>
        </p:nvSpPr>
        <p:spPr>
          <a:xfrm>
            <a:off x="8316319" y="1646442"/>
            <a:ext cx="298275" cy="298275"/>
          </a:xfrm>
          <a:prstGeom prst="rect">
            <a:avLst/>
          </a:prstGeom>
          <a:noFill/>
        </p:spPr>
        <p:txBody>
          <a:bodyPr wrap="square" lIns="0" tIns="0" rIns="0" bIns="0" rtlCol="0" anchor="ctr"/>
          <a:p>
            <a:pPr>
              <a:lnSpc>
                <a:spcPct val="130000"/>
              </a:lnSpc>
            </a:pPr>
            <a:r>
              <a:rPr lang="en-US" sz="1565" dirty="0">
                <a:solidFill>
                  <a:srgbClr val="A99985"/>
                </a:solidFill>
                <a:latin typeface="MiSans" pitchFamily="34" charset="-122"/>
                <a:ea typeface="MiSans" pitchFamily="34" charset="-122"/>
                <a:cs typeface="MiSans" pitchFamily="34" charset="-120"/>
              </a:rPr>
              <a:t>•</a:t>
            </a:r>
            <a:endParaRPr lang="en-US" sz="1600" dirty="0"/>
          </a:p>
        </p:txBody>
      </p:sp>
      <p:sp>
        <p:nvSpPr>
          <p:cNvPr id="20" name="Text 18"/>
          <p:cNvSpPr/>
          <p:nvPr/>
        </p:nvSpPr>
        <p:spPr>
          <a:xfrm>
            <a:off x="8614594" y="1646442"/>
            <a:ext cx="5443523" cy="298275"/>
          </a:xfrm>
          <a:prstGeom prst="rect">
            <a:avLst/>
          </a:prstGeom>
          <a:noFill/>
        </p:spPr>
        <p:txBody>
          <a:bodyPr wrap="square" lIns="0" tIns="0" rIns="0" bIns="0" rtlCol="0" anchor="ctr"/>
          <a:p>
            <a:pPr>
              <a:lnSpc>
                <a:spcPct val="130000"/>
              </a:lnSpc>
            </a:pPr>
            <a:r>
              <a:rPr lang="en-US" sz="1565" b="1" dirty="0">
                <a:solidFill>
                  <a:srgbClr val="4A4A4A"/>
                </a:solidFill>
                <a:latin typeface="MiSans" pitchFamily="34" charset="-122"/>
                <a:ea typeface="MiSans" pitchFamily="34" charset="-122"/>
                <a:cs typeface="MiSans" pitchFamily="34" charset="-120"/>
              </a:rPr>
              <a:t>控制财产使用：</a:t>
            </a:r>
            <a:r>
              <a:rPr lang="en-US" sz="1565" dirty="0">
                <a:solidFill>
                  <a:srgbClr val="4A4A4A"/>
                </a:solidFill>
                <a:latin typeface="MiSans" pitchFamily="34" charset="-122"/>
                <a:ea typeface="MiSans" pitchFamily="34" charset="-122"/>
                <a:cs typeface="MiSans" pitchFamily="34" charset="-120"/>
              </a:rPr>
              <a:t>子女限制老年人的消费自由，要求"节约"开支</a:t>
            </a:r>
            <a:endParaRPr lang="en-US" sz="1600" dirty="0"/>
          </a:p>
        </p:txBody>
      </p:sp>
      <p:sp>
        <p:nvSpPr>
          <p:cNvPr id="21" name="Text 19"/>
          <p:cNvSpPr/>
          <p:nvPr/>
        </p:nvSpPr>
        <p:spPr>
          <a:xfrm>
            <a:off x="8316319" y="2044143"/>
            <a:ext cx="298275" cy="298275"/>
          </a:xfrm>
          <a:prstGeom prst="rect">
            <a:avLst/>
          </a:prstGeom>
          <a:noFill/>
        </p:spPr>
        <p:txBody>
          <a:bodyPr wrap="square" lIns="0" tIns="0" rIns="0" bIns="0" rtlCol="0" anchor="ctr"/>
          <a:p>
            <a:pPr>
              <a:lnSpc>
                <a:spcPct val="130000"/>
              </a:lnSpc>
            </a:pPr>
            <a:r>
              <a:rPr lang="en-US" sz="1565" dirty="0">
                <a:solidFill>
                  <a:srgbClr val="A99985"/>
                </a:solidFill>
                <a:latin typeface="MiSans" pitchFamily="34" charset="-122"/>
                <a:ea typeface="MiSans" pitchFamily="34" charset="-122"/>
                <a:cs typeface="MiSans" pitchFamily="34" charset="-120"/>
              </a:rPr>
              <a:t>•</a:t>
            </a:r>
            <a:endParaRPr lang="en-US" sz="1600" dirty="0"/>
          </a:p>
        </p:txBody>
      </p:sp>
      <p:sp>
        <p:nvSpPr>
          <p:cNvPr id="22" name="Text 20"/>
          <p:cNvSpPr/>
          <p:nvPr/>
        </p:nvSpPr>
        <p:spPr>
          <a:xfrm>
            <a:off x="8614594" y="2044143"/>
            <a:ext cx="5306813" cy="298275"/>
          </a:xfrm>
          <a:prstGeom prst="rect">
            <a:avLst/>
          </a:prstGeom>
          <a:noFill/>
        </p:spPr>
        <p:txBody>
          <a:bodyPr wrap="square" lIns="0" tIns="0" rIns="0" bIns="0" rtlCol="0" anchor="ctr"/>
          <a:p>
            <a:pPr>
              <a:lnSpc>
                <a:spcPct val="130000"/>
              </a:lnSpc>
            </a:pPr>
            <a:r>
              <a:rPr lang="en-US" sz="1565" b="1" dirty="0">
                <a:solidFill>
                  <a:srgbClr val="4A4A4A"/>
                </a:solidFill>
                <a:latin typeface="MiSans" pitchFamily="34" charset="-122"/>
                <a:ea typeface="MiSans" pitchFamily="34" charset="-122"/>
                <a:cs typeface="MiSans" pitchFamily="34" charset="-120"/>
              </a:rPr>
              <a:t>干涉财产处置：</a:t>
            </a:r>
            <a:r>
              <a:rPr lang="en-US" sz="1565" dirty="0">
                <a:solidFill>
                  <a:srgbClr val="4A4A4A"/>
                </a:solidFill>
                <a:latin typeface="MiSans" pitchFamily="34" charset="-122"/>
                <a:ea typeface="MiSans" pitchFamily="34" charset="-122"/>
                <a:cs typeface="MiSans" pitchFamily="34" charset="-120"/>
              </a:rPr>
              <a:t>反对老年人将财产赠与、捐赠或作其他处分</a:t>
            </a:r>
            <a:endParaRPr lang="en-US" sz="1600" dirty="0"/>
          </a:p>
        </p:txBody>
      </p:sp>
      <p:sp>
        <p:nvSpPr>
          <p:cNvPr id="24" name="Shape 22"/>
          <p:cNvSpPr/>
          <p:nvPr/>
        </p:nvSpPr>
        <p:spPr>
          <a:xfrm>
            <a:off x="8018145" y="2914015"/>
            <a:ext cx="6499225" cy="76200"/>
          </a:xfrm>
          <a:custGeom>
            <a:avLst/>
            <a:gdLst/>
            <a:ahLst/>
            <a:cxnLst/>
            <a:rect l="l" t="t" r="r" b="b"/>
            <a:pathLst>
              <a:path w="8923401" h="49713">
                <a:moveTo>
                  <a:pt x="49713" y="0"/>
                </a:moveTo>
                <a:lnTo>
                  <a:pt x="8873688" y="0"/>
                </a:lnTo>
                <a:cubicBezTo>
                  <a:pt x="8901144" y="0"/>
                  <a:pt x="8923401" y="22257"/>
                  <a:pt x="8923401" y="49713"/>
                </a:cubicBezTo>
                <a:lnTo>
                  <a:pt x="8923401" y="49713"/>
                </a:lnTo>
                <a:lnTo>
                  <a:pt x="0" y="49713"/>
                </a:lnTo>
                <a:lnTo>
                  <a:pt x="0" y="49713"/>
                </a:lnTo>
                <a:cubicBezTo>
                  <a:pt x="0" y="22275"/>
                  <a:pt x="22275" y="0"/>
                  <a:pt x="49713" y="0"/>
                </a:cubicBezTo>
                <a:close/>
              </a:path>
            </a:pathLst>
          </a:custGeom>
          <a:solidFill>
            <a:srgbClr val="8A9A87"/>
          </a:solidFill>
        </p:spPr>
      </p:sp>
      <p:sp>
        <p:nvSpPr>
          <p:cNvPr id="25" name="Shape 23"/>
          <p:cNvSpPr/>
          <p:nvPr/>
        </p:nvSpPr>
        <p:spPr>
          <a:xfrm>
            <a:off x="8378460" y="3286956"/>
            <a:ext cx="186422" cy="248563"/>
          </a:xfrm>
          <a:custGeom>
            <a:avLst/>
            <a:gdLst/>
            <a:ahLst/>
            <a:cxnLst/>
            <a:rect l="l" t="t" r="r" b="b"/>
            <a:pathLst>
              <a:path w="186422" h="248563">
                <a:moveTo>
                  <a:pt x="31070" y="0"/>
                </a:moveTo>
                <a:cubicBezTo>
                  <a:pt x="13933" y="0"/>
                  <a:pt x="0" y="13933"/>
                  <a:pt x="0" y="31070"/>
                </a:cubicBezTo>
                <a:lnTo>
                  <a:pt x="0" y="217492"/>
                </a:lnTo>
                <a:cubicBezTo>
                  <a:pt x="0" y="234630"/>
                  <a:pt x="13933" y="248563"/>
                  <a:pt x="31070" y="248563"/>
                </a:cubicBezTo>
                <a:lnTo>
                  <a:pt x="155352" y="248563"/>
                </a:lnTo>
                <a:cubicBezTo>
                  <a:pt x="172489" y="248563"/>
                  <a:pt x="186422" y="234630"/>
                  <a:pt x="186422" y="217492"/>
                </a:cubicBezTo>
                <a:lnTo>
                  <a:pt x="186422" y="31070"/>
                </a:lnTo>
                <a:cubicBezTo>
                  <a:pt x="186422" y="13933"/>
                  <a:pt x="172489" y="0"/>
                  <a:pt x="155352" y="0"/>
                </a:cubicBezTo>
                <a:lnTo>
                  <a:pt x="31070" y="0"/>
                </a:lnTo>
                <a:close/>
                <a:moveTo>
                  <a:pt x="85443" y="170887"/>
                </a:moveTo>
                <a:lnTo>
                  <a:pt x="100979" y="170887"/>
                </a:lnTo>
                <a:cubicBezTo>
                  <a:pt x="109571" y="170887"/>
                  <a:pt x="116514" y="177829"/>
                  <a:pt x="116514" y="186422"/>
                </a:cubicBezTo>
                <a:lnTo>
                  <a:pt x="116514" y="225260"/>
                </a:lnTo>
                <a:lnTo>
                  <a:pt x="69908" y="225260"/>
                </a:lnTo>
                <a:lnTo>
                  <a:pt x="69908" y="186422"/>
                </a:lnTo>
                <a:cubicBezTo>
                  <a:pt x="69908" y="177829"/>
                  <a:pt x="76851" y="170887"/>
                  <a:pt x="85443" y="170887"/>
                </a:cubicBezTo>
                <a:close/>
                <a:moveTo>
                  <a:pt x="46606" y="54373"/>
                </a:moveTo>
                <a:cubicBezTo>
                  <a:pt x="46606" y="50101"/>
                  <a:pt x="50101" y="46606"/>
                  <a:pt x="54373" y="46606"/>
                </a:cubicBezTo>
                <a:lnTo>
                  <a:pt x="69908" y="46606"/>
                </a:lnTo>
                <a:cubicBezTo>
                  <a:pt x="74180" y="46606"/>
                  <a:pt x="77676" y="50101"/>
                  <a:pt x="77676" y="54373"/>
                </a:cubicBezTo>
                <a:lnTo>
                  <a:pt x="77676" y="69908"/>
                </a:lnTo>
                <a:cubicBezTo>
                  <a:pt x="77676" y="74180"/>
                  <a:pt x="74180" y="77676"/>
                  <a:pt x="69908" y="77676"/>
                </a:cubicBezTo>
                <a:lnTo>
                  <a:pt x="54373" y="77676"/>
                </a:lnTo>
                <a:cubicBezTo>
                  <a:pt x="50101" y="77676"/>
                  <a:pt x="46606" y="74180"/>
                  <a:pt x="46606" y="69908"/>
                </a:cubicBezTo>
                <a:lnTo>
                  <a:pt x="46606" y="54373"/>
                </a:lnTo>
                <a:close/>
                <a:moveTo>
                  <a:pt x="116514" y="46606"/>
                </a:moveTo>
                <a:lnTo>
                  <a:pt x="132049" y="46606"/>
                </a:lnTo>
                <a:cubicBezTo>
                  <a:pt x="136321" y="46606"/>
                  <a:pt x="139817" y="50101"/>
                  <a:pt x="139817" y="54373"/>
                </a:cubicBezTo>
                <a:lnTo>
                  <a:pt x="139817" y="69908"/>
                </a:lnTo>
                <a:cubicBezTo>
                  <a:pt x="139817" y="74180"/>
                  <a:pt x="136321" y="77676"/>
                  <a:pt x="132049" y="77676"/>
                </a:cubicBezTo>
                <a:lnTo>
                  <a:pt x="116514" y="77676"/>
                </a:lnTo>
                <a:cubicBezTo>
                  <a:pt x="112242" y="77676"/>
                  <a:pt x="108746" y="74180"/>
                  <a:pt x="108746" y="69908"/>
                </a:cubicBezTo>
                <a:lnTo>
                  <a:pt x="108746" y="54373"/>
                </a:lnTo>
                <a:cubicBezTo>
                  <a:pt x="108746" y="50101"/>
                  <a:pt x="112242" y="46606"/>
                  <a:pt x="116514" y="46606"/>
                </a:cubicBezTo>
                <a:close/>
                <a:moveTo>
                  <a:pt x="46606" y="116514"/>
                </a:moveTo>
                <a:cubicBezTo>
                  <a:pt x="46606" y="112242"/>
                  <a:pt x="50101" y="108746"/>
                  <a:pt x="54373" y="108746"/>
                </a:cubicBezTo>
                <a:lnTo>
                  <a:pt x="69908" y="108746"/>
                </a:lnTo>
                <a:cubicBezTo>
                  <a:pt x="74180" y="108746"/>
                  <a:pt x="77676" y="112242"/>
                  <a:pt x="77676" y="116514"/>
                </a:cubicBezTo>
                <a:lnTo>
                  <a:pt x="77676" y="132049"/>
                </a:lnTo>
                <a:cubicBezTo>
                  <a:pt x="77676" y="136321"/>
                  <a:pt x="74180" y="139817"/>
                  <a:pt x="69908" y="139817"/>
                </a:cubicBezTo>
                <a:lnTo>
                  <a:pt x="54373" y="139817"/>
                </a:lnTo>
                <a:cubicBezTo>
                  <a:pt x="50101" y="139817"/>
                  <a:pt x="46606" y="136321"/>
                  <a:pt x="46606" y="132049"/>
                </a:cubicBezTo>
                <a:lnTo>
                  <a:pt x="46606" y="116514"/>
                </a:lnTo>
                <a:close/>
                <a:moveTo>
                  <a:pt x="116514" y="108746"/>
                </a:moveTo>
                <a:lnTo>
                  <a:pt x="132049" y="108746"/>
                </a:lnTo>
                <a:cubicBezTo>
                  <a:pt x="136321" y="108746"/>
                  <a:pt x="139817" y="112242"/>
                  <a:pt x="139817" y="116514"/>
                </a:cubicBezTo>
                <a:lnTo>
                  <a:pt x="139817" y="132049"/>
                </a:lnTo>
                <a:cubicBezTo>
                  <a:pt x="139817" y="136321"/>
                  <a:pt x="136321" y="139817"/>
                  <a:pt x="132049" y="139817"/>
                </a:cubicBezTo>
                <a:lnTo>
                  <a:pt x="116514" y="139817"/>
                </a:lnTo>
                <a:cubicBezTo>
                  <a:pt x="112242" y="139817"/>
                  <a:pt x="108746" y="136321"/>
                  <a:pt x="108746" y="132049"/>
                </a:cubicBezTo>
                <a:lnTo>
                  <a:pt x="108746" y="116514"/>
                </a:lnTo>
                <a:cubicBezTo>
                  <a:pt x="108746" y="112242"/>
                  <a:pt x="112242" y="108746"/>
                  <a:pt x="116514" y="108746"/>
                </a:cubicBezTo>
                <a:close/>
              </a:path>
            </a:pathLst>
          </a:custGeom>
          <a:solidFill>
            <a:srgbClr val="8A9A87"/>
          </a:solidFill>
        </p:spPr>
      </p:sp>
      <p:sp>
        <p:nvSpPr>
          <p:cNvPr id="26" name="Text 24"/>
          <p:cNvSpPr/>
          <p:nvPr/>
        </p:nvSpPr>
        <p:spPr>
          <a:xfrm>
            <a:off x="8627023" y="3237244"/>
            <a:ext cx="8140428" cy="347988"/>
          </a:xfrm>
          <a:prstGeom prst="rect">
            <a:avLst/>
          </a:prstGeom>
          <a:noFill/>
        </p:spPr>
        <p:txBody>
          <a:bodyPr wrap="square" lIns="0" tIns="0" rIns="0" bIns="0" rtlCol="0" anchor="ctr"/>
          <a:p>
            <a:pPr>
              <a:lnSpc>
                <a:spcPct val="120000"/>
              </a:lnSpc>
            </a:pPr>
            <a:r>
              <a:rPr lang="en-US" sz="1955" b="1" dirty="0">
                <a:solidFill>
                  <a:srgbClr val="4A4A4A"/>
                </a:solidFill>
                <a:latin typeface="MiSans" pitchFamily="34" charset="-122"/>
                <a:ea typeface="MiSans" pitchFamily="34" charset="-122"/>
                <a:cs typeface="MiSans" pitchFamily="34" charset="-120"/>
              </a:rPr>
              <a:t>来自机构的限制</a:t>
            </a:r>
            <a:endParaRPr lang="en-US" sz="1600" dirty="0"/>
          </a:p>
        </p:txBody>
      </p:sp>
      <p:sp>
        <p:nvSpPr>
          <p:cNvPr id="27" name="Text 25"/>
          <p:cNvSpPr/>
          <p:nvPr/>
        </p:nvSpPr>
        <p:spPr>
          <a:xfrm>
            <a:off x="8316319" y="3784082"/>
            <a:ext cx="298275" cy="298275"/>
          </a:xfrm>
          <a:prstGeom prst="rect">
            <a:avLst/>
          </a:prstGeom>
          <a:noFill/>
        </p:spPr>
        <p:txBody>
          <a:bodyPr wrap="square" lIns="0" tIns="0" rIns="0" bIns="0" rtlCol="0" anchor="ctr"/>
          <a:p>
            <a:pPr>
              <a:lnSpc>
                <a:spcPct val="130000"/>
              </a:lnSpc>
            </a:pPr>
            <a:r>
              <a:rPr lang="en-US" sz="1565" dirty="0">
                <a:solidFill>
                  <a:srgbClr val="8A9A87"/>
                </a:solidFill>
                <a:latin typeface="MiSans" pitchFamily="34" charset="-122"/>
                <a:ea typeface="MiSans" pitchFamily="34" charset="-122"/>
                <a:cs typeface="MiSans" pitchFamily="34" charset="-120"/>
              </a:rPr>
              <a:t>•</a:t>
            </a:r>
            <a:endParaRPr lang="en-US" sz="1600" dirty="0"/>
          </a:p>
        </p:txBody>
      </p:sp>
      <p:sp>
        <p:nvSpPr>
          <p:cNvPr id="28" name="Text 26"/>
          <p:cNvSpPr/>
          <p:nvPr/>
        </p:nvSpPr>
        <p:spPr>
          <a:xfrm>
            <a:off x="8614594" y="3784082"/>
            <a:ext cx="5903364" cy="298275"/>
          </a:xfrm>
          <a:prstGeom prst="rect">
            <a:avLst/>
          </a:prstGeom>
          <a:noFill/>
        </p:spPr>
        <p:txBody>
          <a:bodyPr wrap="square" lIns="0" tIns="0" rIns="0" bIns="0" rtlCol="0" anchor="ctr"/>
          <a:p>
            <a:pPr>
              <a:lnSpc>
                <a:spcPct val="130000"/>
              </a:lnSpc>
            </a:pPr>
            <a:r>
              <a:rPr lang="en-US" sz="1565" b="1" dirty="0">
                <a:solidFill>
                  <a:srgbClr val="4A4A4A"/>
                </a:solidFill>
                <a:latin typeface="MiSans" pitchFamily="34" charset="-122"/>
                <a:ea typeface="MiSans" pitchFamily="34" charset="-122"/>
                <a:cs typeface="MiSans" pitchFamily="34" charset="-120"/>
              </a:rPr>
              <a:t>养老机构限制：</a:t>
            </a:r>
            <a:r>
              <a:rPr lang="en-US" sz="1565" dirty="0">
                <a:solidFill>
                  <a:srgbClr val="4A4A4A"/>
                </a:solidFill>
                <a:latin typeface="MiSans" pitchFamily="34" charset="-122"/>
                <a:ea typeface="MiSans" pitchFamily="34" charset="-122"/>
                <a:cs typeface="MiSans" pitchFamily="34" charset="-120"/>
              </a:rPr>
              <a:t>部分养老机构对老年人的财产使用设置不合理限制</a:t>
            </a:r>
            <a:endParaRPr lang="en-US" sz="1600" dirty="0"/>
          </a:p>
        </p:txBody>
      </p:sp>
      <p:sp>
        <p:nvSpPr>
          <p:cNvPr id="29" name="Text 27"/>
          <p:cNvSpPr/>
          <p:nvPr/>
        </p:nvSpPr>
        <p:spPr>
          <a:xfrm>
            <a:off x="8316319" y="4181782"/>
            <a:ext cx="298275" cy="298275"/>
          </a:xfrm>
          <a:prstGeom prst="rect">
            <a:avLst/>
          </a:prstGeom>
          <a:noFill/>
        </p:spPr>
        <p:txBody>
          <a:bodyPr wrap="square" lIns="0" tIns="0" rIns="0" bIns="0" rtlCol="0" anchor="ctr"/>
          <a:p>
            <a:pPr>
              <a:lnSpc>
                <a:spcPct val="130000"/>
              </a:lnSpc>
            </a:pPr>
            <a:r>
              <a:rPr lang="en-US" sz="1565" dirty="0">
                <a:solidFill>
                  <a:srgbClr val="8A9A87"/>
                </a:solidFill>
                <a:latin typeface="MiSans" pitchFamily="34" charset="-122"/>
                <a:ea typeface="MiSans" pitchFamily="34" charset="-122"/>
                <a:cs typeface="MiSans" pitchFamily="34" charset="-120"/>
              </a:rPr>
              <a:t>•</a:t>
            </a:r>
            <a:endParaRPr lang="en-US" sz="1600" dirty="0"/>
          </a:p>
        </p:txBody>
      </p:sp>
      <p:sp>
        <p:nvSpPr>
          <p:cNvPr id="30" name="Text 28"/>
          <p:cNvSpPr/>
          <p:nvPr/>
        </p:nvSpPr>
        <p:spPr>
          <a:xfrm>
            <a:off x="8614594" y="4181782"/>
            <a:ext cx="4511413" cy="298275"/>
          </a:xfrm>
          <a:prstGeom prst="rect">
            <a:avLst/>
          </a:prstGeom>
          <a:noFill/>
        </p:spPr>
        <p:txBody>
          <a:bodyPr wrap="square" lIns="0" tIns="0" rIns="0" bIns="0" rtlCol="0" anchor="ctr"/>
          <a:p>
            <a:pPr>
              <a:lnSpc>
                <a:spcPct val="130000"/>
              </a:lnSpc>
            </a:pPr>
            <a:r>
              <a:rPr lang="en-US" sz="1565" b="1" dirty="0">
                <a:solidFill>
                  <a:srgbClr val="4A4A4A"/>
                </a:solidFill>
                <a:latin typeface="MiSans" pitchFamily="34" charset="-122"/>
                <a:ea typeface="MiSans" pitchFamily="34" charset="-122"/>
                <a:cs typeface="MiSans" pitchFamily="34" charset="-120"/>
              </a:rPr>
              <a:t>金融机构歧视：</a:t>
            </a:r>
            <a:r>
              <a:rPr lang="en-US" sz="1565" dirty="0">
                <a:solidFill>
                  <a:srgbClr val="4A4A4A"/>
                </a:solidFill>
                <a:latin typeface="MiSans" pitchFamily="34" charset="-122"/>
                <a:ea typeface="MiSans" pitchFamily="34" charset="-122"/>
                <a:cs typeface="MiSans" pitchFamily="34" charset="-120"/>
              </a:rPr>
              <a:t>因年龄原因拒绝提供某些金融服务</a:t>
            </a:r>
            <a:endParaRPr lang="en-US" sz="1600" dirty="0"/>
          </a:p>
        </p:txBody>
      </p:sp>
      <p:sp>
        <p:nvSpPr>
          <p:cNvPr id="31" name="Text 29"/>
          <p:cNvSpPr/>
          <p:nvPr/>
        </p:nvSpPr>
        <p:spPr>
          <a:xfrm>
            <a:off x="8316319" y="4579482"/>
            <a:ext cx="298275" cy="298275"/>
          </a:xfrm>
          <a:prstGeom prst="rect">
            <a:avLst/>
          </a:prstGeom>
          <a:noFill/>
        </p:spPr>
        <p:txBody>
          <a:bodyPr wrap="square" lIns="0" tIns="0" rIns="0" bIns="0" rtlCol="0" anchor="ctr"/>
          <a:p>
            <a:pPr>
              <a:lnSpc>
                <a:spcPct val="130000"/>
              </a:lnSpc>
            </a:pPr>
            <a:r>
              <a:rPr lang="en-US" sz="1565" dirty="0">
                <a:solidFill>
                  <a:srgbClr val="8A9A87"/>
                </a:solidFill>
                <a:latin typeface="MiSans" pitchFamily="34" charset="-122"/>
                <a:ea typeface="MiSans" pitchFamily="34" charset="-122"/>
                <a:cs typeface="MiSans" pitchFamily="34" charset="-120"/>
              </a:rPr>
              <a:t>•</a:t>
            </a:r>
            <a:endParaRPr lang="en-US" sz="1600" dirty="0"/>
          </a:p>
        </p:txBody>
      </p:sp>
      <p:sp>
        <p:nvSpPr>
          <p:cNvPr id="32" name="Text 30"/>
          <p:cNvSpPr/>
          <p:nvPr/>
        </p:nvSpPr>
        <p:spPr>
          <a:xfrm>
            <a:off x="8614594" y="4579482"/>
            <a:ext cx="4909113" cy="298275"/>
          </a:xfrm>
          <a:prstGeom prst="rect">
            <a:avLst/>
          </a:prstGeom>
          <a:noFill/>
        </p:spPr>
        <p:txBody>
          <a:bodyPr wrap="square" lIns="0" tIns="0" rIns="0" bIns="0" rtlCol="0" anchor="ctr"/>
          <a:p>
            <a:pPr>
              <a:lnSpc>
                <a:spcPct val="130000"/>
              </a:lnSpc>
            </a:pPr>
            <a:r>
              <a:rPr lang="en-US" sz="1565" b="1" dirty="0">
                <a:solidFill>
                  <a:srgbClr val="4A4A4A"/>
                </a:solidFill>
                <a:latin typeface="MiSans" pitchFamily="34" charset="-122"/>
                <a:ea typeface="MiSans" pitchFamily="34" charset="-122"/>
                <a:cs typeface="MiSans" pitchFamily="34" charset="-120"/>
              </a:rPr>
              <a:t>法律程序障碍：</a:t>
            </a:r>
            <a:r>
              <a:rPr lang="en-US" sz="1565" dirty="0">
                <a:solidFill>
                  <a:srgbClr val="4A4A4A"/>
                </a:solidFill>
                <a:latin typeface="MiSans" pitchFamily="34" charset="-122"/>
                <a:ea typeface="MiSans" pitchFamily="34" charset="-122"/>
                <a:cs typeface="MiSans" pitchFamily="34" charset="-120"/>
              </a:rPr>
              <a:t>办理财产处置手续时面临复杂程序要求</a:t>
            </a:r>
            <a:endParaRPr lang="en-US" sz="1600" dirty="0"/>
          </a:p>
        </p:txBody>
      </p:sp>
      <p:sp>
        <p:nvSpPr>
          <p:cNvPr id="34" name="Shape 32"/>
          <p:cNvSpPr/>
          <p:nvPr/>
        </p:nvSpPr>
        <p:spPr>
          <a:xfrm flipV="1">
            <a:off x="8018145" y="5375275"/>
            <a:ext cx="6478905" cy="76200"/>
          </a:xfrm>
          <a:custGeom>
            <a:avLst/>
            <a:gdLst/>
            <a:ahLst/>
            <a:cxnLst/>
            <a:rect l="l" t="t" r="r" b="b"/>
            <a:pathLst>
              <a:path w="8923401" h="49713">
                <a:moveTo>
                  <a:pt x="49713" y="0"/>
                </a:moveTo>
                <a:lnTo>
                  <a:pt x="8873688" y="0"/>
                </a:lnTo>
                <a:cubicBezTo>
                  <a:pt x="8901144" y="0"/>
                  <a:pt x="8923401" y="22257"/>
                  <a:pt x="8923401" y="49713"/>
                </a:cubicBezTo>
                <a:lnTo>
                  <a:pt x="8923401" y="49713"/>
                </a:lnTo>
                <a:lnTo>
                  <a:pt x="0" y="49713"/>
                </a:lnTo>
                <a:lnTo>
                  <a:pt x="0" y="49713"/>
                </a:lnTo>
                <a:cubicBezTo>
                  <a:pt x="0" y="22275"/>
                  <a:pt x="22275" y="0"/>
                  <a:pt x="49713" y="0"/>
                </a:cubicBezTo>
                <a:close/>
              </a:path>
            </a:pathLst>
          </a:custGeom>
          <a:solidFill>
            <a:srgbClr val="D1A367"/>
          </a:solidFill>
        </p:spPr>
      </p:sp>
      <p:sp>
        <p:nvSpPr>
          <p:cNvPr id="35" name="Shape 33"/>
          <p:cNvSpPr/>
          <p:nvPr/>
        </p:nvSpPr>
        <p:spPr>
          <a:xfrm>
            <a:off x="8362925" y="5822296"/>
            <a:ext cx="217492" cy="248563"/>
          </a:xfrm>
          <a:custGeom>
            <a:avLst/>
            <a:gdLst/>
            <a:ahLst/>
            <a:cxnLst/>
            <a:rect l="l" t="t" r="r" b="b"/>
            <a:pathLst>
              <a:path w="217492" h="248563">
                <a:moveTo>
                  <a:pt x="117825" y="38838"/>
                </a:moveTo>
                <a:lnTo>
                  <a:pt x="162148" y="38838"/>
                </a:lnTo>
                <a:cubicBezTo>
                  <a:pt x="156954" y="26895"/>
                  <a:pt x="147827" y="17040"/>
                  <a:pt x="136467" y="10875"/>
                </a:cubicBezTo>
                <a:lnTo>
                  <a:pt x="117825" y="38838"/>
                </a:lnTo>
                <a:close/>
                <a:moveTo>
                  <a:pt x="117388" y="4515"/>
                </a:moveTo>
                <a:cubicBezTo>
                  <a:pt x="114572" y="4078"/>
                  <a:pt x="111659" y="3884"/>
                  <a:pt x="108746" y="3884"/>
                </a:cubicBezTo>
                <a:cubicBezTo>
                  <a:pt x="84861" y="3884"/>
                  <a:pt x="64325" y="18254"/>
                  <a:pt x="55344" y="38838"/>
                </a:cubicBezTo>
                <a:lnTo>
                  <a:pt x="94473" y="38838"/>
                </a:lnTo>
                <a:lnTo>
                  <a:pt x="117339" y="4515"/>
                </a:lnTo>
                <a:close/>
                <a:moveTo>
                  <a:pt x="108746" y="120398"/>
                </a:moveTo>
                <a:cubicBezTo>
                  <a:pt x="140933" y="120398"/>
                  <a:pt x="167003" y="94328"/>
                  <a:pt x="167003" y="62141"/>
                </a:cubicBezTo>
                <a:lnTo>
                  <a:pt x="50489" y="62141"/>
                </a:lnTo>
                <a:cubicBezTo>
                  <a:pt x="50489" y="94328"/>
                  <a:pt x="76559" y="120398"/>
                  <a:pt x="108746" y="120398"/>
                </a:cubicBezTo>
                <a:close/>
                <a:moveTo>
                  <a:pt x="47916" y="165935"/>
                </a:moveTo>
                <a:cubicBezTo>
                  <a:pt x="23934" y="179722"/>
                  <a:pt x="7768" y="205598"/>
                  <a:pt x="7768" y="235261"/>
                </a:cubicBezTo>
                <a:cubicBezTo>
                  <a:pt x="7768" y="242591"/>
                  <a:pt x="13739" y="248563"/>
                  <a:pt x="21070" y="248563"/>
                </a:cubicBezTo>
                <a:lnTo>
                  <a:pt x="94376" y="248563"/>
                </a:lnTo>
                <a:lnTo>
                  <a:pt x="47868" y="165935"/>
                </a:lnTo>
                <a:close/>
                <a:moveTo>
                  <a:pt x="69811" y="157342"/>
                </a:moveTo>
                <a:lnTo>
                  <a:pt x="90541" y="194190"/>
                </a:lnTo>
                <a:lnTo>
                  <a:pt x="132049" y="194190"/>
                </a:lnTo>
                <a:cubicBezTo>
                  <a:pt x="153507" y="194190"/>
                  <a:pt x="170887" y="211570"/>
                  <a:pt x="170887" y="233028"/>
                </a:cubicBezTo>
                <a:cubicBezTo>
                  <a:pt x="170887" y="238562"/>
                  <a:pt x="169722" y="243805"/>
                  <a:pt x="167634" y="248563"/>
                </a:cubicBezTo>
                <a:lnTo>
                  <a:pt x="196374" y="248563"/>
                </a:lnTo>
                <a:cubicBezTo>
                  <a:pt x="203705" y="248563"/>
                  <a:pt x="209676" y="242591"/>
                  <a:pt x="209676" y="235261"/>
                </a:cubicBezTo>
                <a:cubicBezTo>
                  <a:pt x="209676" y="191131"/>
                  <a:pt x="173897" y="155352"/>
                  <a:pt x="129767" y="155352"/>
                </a:cubicBezTo>
                <a:lnTo>
                  <a:pt x="87580" y="155352"/>
                </a:lnTo>
                <a:cubicBezTo>
                  <a:pt x="81463" y="155352"/>
                  <a:pt x="75491" y="156031"/>
                  <a:pt x="69763" y="157342"/>
                </a:cubicBezTo>
                <a:close/>
                <a:moveTo>
                  <a:pt x="103649" y="217492"/>
                </a:moveTo>
                <a:lnTo>
                  <a:pt x="121126" y="248563"/>
                </a:lnTo>
                <a:lnTo>
                  <a:pt x="132049" y="248563"/>
                </a:lnTo>
                <a:cubicBezTo>
                  <a:pt x="140642" y="248563"/>
                  <a:pt x="147584" y="241620"/>
                  <a:pt x="147584" y="233028"/>
                </a:cubicBezTo>
                <a:cubicBezTo>
                  <a:pt x="147584" y="224435"/>
                  <a:pt x="140642" y="217492"/>
                  <a:pt x="132049" y="217492"/>
                </a:cubicBezTo>
                <a:lnTo>
                  <a:pt x="103649" y="217492"/>
                </a:lnTo>
                <a:close/>
              </a:path>
            </a:pathLst>
          </a:custGeom>
          <a:solidFill>
            <a:srgbClr val="D1A367"/>
          </a:solidFill>
        </p:spPr>
      </p:sp>
      <p:sp>
        <p:nvSpPr>
          <p:cNvPr id="36" name="Text 34"/>
          <p:cNvSpPr/>
          <p:nvPr/>
        </p:nvSpPr>
        <p:spPr>
          <a:xfrm>
            <a:off x="8627023" y="5772583"/>
            <a:ext cx="8140428" cy="347988"/>
          </a:xfrm>
          <a:prstGeom prst="rect">
            <a:avLst/>
          </a:prstGeom>
          <a:noFill/>
        </p:spPr>
        <p:txBody>
          <a:bodyPr wrap="square" lIns="0" tIns="0" rIns="0" bIns="0" rtlCol="0" anchor="ctr"/>
          <a:p>
            <a:pPr>
              <a:lnSpc>
                <a:spcPct val="120000"/>
              </a:lnSpc>
            </a:pPr>
            <a:r>
              <a:rPr lang="en-US" sz="1955" b="1" dirty="0">
                <a:solidFill>
                  <a:srgbClr val="4A4A4A"/>
                </a:solidFill>
                <a:latin typeface="MiSans" pitchFamily="34" charset="-122"/>
                <a:ea typeface="MiSans" pitchFamily="34" charset="-122"/>
                <a:cs typeface="MiSans" pitchFamily="34" charset="-120"/>
              </a:rPr>
              <a:t>自身能力减退</a:t>
            </a:r>
            <a:endParaRPr lang="en-US" sz="1600" dirty="0"/>
          </a:p>
        </p:txBody>
      </p:sp>
      <p:sp>
        <p:nvSpPr>
          <p:cNvPr id="37" name="Text 35"/>
          <p:cNvSpPr/>
          <p:nvPr/>
        </p:nvSpPr>
        <p:spPr>
          <a:xfrm>
            <a:off x="8316319" y="6319421"/>
            <a:ext cx="298275" cy="298275"/>
          </a:xfrm>
          <a:prstGeom prst="rect">
            <a:avLst/>
          </a:prstGeom>
          <a:noFill/>
        </p:spPr>
        <p:txBody>
          <a:bodyPr wrap="square" lIns="0" tIns="0" rIns="0" bIns="0" rtlCol="0" anchor="ctr"/>
          <a:p>
            <a:pPr>
              <a:lnSpc>
                <a:spcPct val="130000"/>
              </a:lnSpc>
            </a:pPr>
            <a:r>
              <a:rPr lang="en-US" sz="1565" dirty="0">
                <a:solidFill>
                  <a:srgbClr val="D1A367"/>
                </a:solidFill>
                <a:latin typeface="MiSans" pitchFamily="34" charset="-122"/>
                <a:ea typeface="MiSans" pitchFamily="34" charset="-122"/>
                <a:cs typeface="MiSans" pitchFamily="34" charset="-120"/>
              </a:rPr>
              <a:t>•</a:t>
            </a:r>
            <a:endParaRPr lang="en-US" sz="1600" dirty="0"/>
          </a:p>
        </p:txBody>
      </p:sp>
      <p:sp>
        <p:nvSpPr>
          <p:cNvPr id="38" name="Text 36"/>
          <p:cNvSpPr/>
          <p:nvPr/>
        </p:nvSpPr>
        <p:spPr>
          <a:xfrm>
            <a:off x="8614594" y="6319421"/>
            <a:ext cx="4710263" cy="298275"/>
          </a:xfrm>
          <a:prstGeom prst="rect">
            <a:avLst/>
          </a:prstGeom>
          <a:noFill/>
        </p:spPr>
        <p:txBody>
          <a:bodyPr wrap="square" lIns="0" tIns="0" rIns="0" bIns="0" rtlCol="0" anchor="ctr"/>
          <a:p>
            <a:pPr>
              <a:lnSpc>
                <a:spcPct val="130000"/>
              </a:lnSpc>
            </a:pPr>
            <a:r>
              <a:rPr lang="en-US" sz="1565" b="1" dirty="0">
                <a:solidFill>
                  <a:srgbClr val="4A4A4A"/>
                </a:solidFill>
                <a:latin typeface="MiSans" pitchFamily="34" charset="-122"/>
                <a:ea typeface="MiSans" pitchFamily="34" charset="-122"/>
                <a:cs typeface="MiSans" pitchFamily="34" charset="-120"/>
              </a:rPr>
              <a:t>认知能力下降：</a:t>
            </a:r>
            <a:r>
              <a:rPr lang="en-US" sz="1565" dirty="0">
                <a:solidFill>
                  <a:srgbClr val="4A4A4A"/>
                </a:solidFill>
                <a:latin typeface="MiSans" pitchFamily="34" charset="-122"/>
                <a:ea typeface="MiSans" pitchFamily="34" charset="-122"/>
                <a:cs typeface="MiSans" pitchFamily="34" charset="-120"/>
              </a:rPr>
              <a:t>难以理解复杂的金融产品或法律文件</a:t>
            </a:r>
            <a:endParaRPr lang="en-US" sz="1600" dirty="0"/>
          </a:p>
        </p:txBody>
      </p:sp>
      <p:sp>
        <p:nvSpPr>
          <p:cNvPr id="39" name="Text 37"/>
          <p:cNvSpPr/>
          <p:nvPr/>
        </p:nvSpPr>
        <p:spPr>
          <a:xfrm>
            <a:off x="8316319" y="6717121"/>
            <a:ext cx="298275" cy="298275"/>
          </a:xfrm>
          <a:prstGeom prst="rect">
            <a:avLst/>
          </a:prstGeom>
          <a:noFill/>
        </p:spPr>
        <p:txBody>
          <a:bodyPr wrap="square" lIns="0" tIns="0" rIns="0" bIns="0" rtlCol="0" anchor="ctr"/>
          <a:p>
            <a:pPr>
              <a:lnSpc>
                <a:spcPct val="130000"/>
              </a:lnSpc>
            </a:pPr>
            <a:r>
              <a:rPr lang="en-US" sz="1565" dirty="0">
                <a:solidFill>
                  <a:srgbClr val="D1A367"/>
                </a:solidFill>
                <a:latin typeface="MiSans" pitchFamily="34" charset="-122"/>
                <a:ea typeface="MiSans" pitchFamily="34" charset="-122"/>
                <a:cs typeface="MiSans" pitchFamily="34" charset="-120"/>
              </a:rPr>
              <a:t>•</a:t>
            </a:r>
            <a:endParaRPr lang="en-US" sz="1600" dirty="0"/>
          </a:p>
        </p:txBody>
      </p:sp>
      <p:sp>
        <p:nvSpPr>
          <p:cNvPr id="40" name="Text 38"/>
          <p:cNvSpPr/>
          <p:nvPr/>
        </p:nvSpPr>
        <p:spPr>
          <a:xfrm>
            <a:off x="8614594" y="6717121"/>
            <a:ext cx="3902434" cy="298275"/>
          </a:xfrm>
          <a:prstGeom prst="rect">
            <a:avLst/>
          </a:prstGeom>
          <a:noFill/>
        </p:spPr>
        <p:txBody>
          <a:bodyPr wrap="square" lIns="0" tIns="0" rIns="0" bIns="0" rtlCol="0" anchor="ctr"/>
          <a:p>
            <a:pPr>
              <a:lnSpc>
                <a:spcPct val="130000"/>
              </a:lnSpc>
            </a:pPr>
            <a:r>
              <a:rPr lang="en-US" sz="1565" b="1" dirty="0">
                <a:solidFill>
                  <a:srgbClr val="4A4A4A"/>
                </a:solidFill>
                <a:latin typeface="MiSans" pitchFamily="34" charset="-122"/>
                <a:ea typeface="MiSans" pitchFamily="34" charset="-122"/>
                <a:cs typeface="MiSans" pitchFamily="34" charset="-120"/>
              </a:rPr>
              <a:t>行动不便：</a:t>
            </a:r>
            <a:r>
              <a:rPr lang="en-US" sz="1565" dirty="0">
                <a:solidFill>
                  <a:srgbClr val="4A4A4A"/>
                </a:solidFill>
                <a:latin typeface="MiSans" pitchFamily="34" charset="-122"/>
                <a:ea typeface="MiSans" pitchFamily="34" charset="-122"/>
                <a:cs typeface="MiSans" pitchFamily="34" charset="-120"/>
              </a:rPr>
              <a:t>难以亲自办理各种财产处置手续</a:t>
            </a:r>
            <a:endParaRPr lang="en-US" sz="1600" dirty="0"/>
          </a:p>
        </p:txBody>
      </p:sp>
      <p:sp>
        <p:nvSpPr>
          <p:cNvPr id="41" name="Text 39"/>
          <p:cNvSpPr/>
          <p:nvPr/>
        </p:nvSpPr>
        <p:spPr>
          <a:xfrm>
            <a:off x="8316319" y="7114822"/>
            <a:ext cx="298275" cy="298275"/>
          </a:xfrm>
          <a:prstGeom prst="rect">
            <a:avLst/>
          </a:prstGeom>
          <a:noFill/>
        </p:spPr>
        <p:txBody>
          <a:bodyPr wrap="square" lIns="0" tIns="0" rIns="0" bIns="0" rtlCol="0" anchor="ctr"/>
          <a:p>
            <a:pPr>
              <a:lnSpc>
                <a:spcPct val="130000"/>
              </a:lnSpc>
            </a:pPr>
            <a:r>
              <a:rPr lang="en-US" sz="1565" dirty="0">
                <a:solidFill>
                  <a:srgbClr val="D1A367"/>
                </a:solidFill>
                <a:latin typeface="MiSans" pitchFamily="34" charset="-122"/>
                <a:ea typeface="MiSans" pitchFamily="34" charset="-122"/>
                <a:cs typeface="MiSans" pitchFamily="34" charset="-120"/>
              </a:rPr>
              <a:t>•</a:t>
            </a:r>
            <a:endParaRPr lang="en-US" sz="1600" dirty="0"/>
          </a:p>
        </p:txBody>
      </p:sp>
      <p:sp>
        <p:nvSpPr>
          <p:cNvPr id="42" name="Text 40"/>
          <p:cNvSpPr/>
          <p:nvPr/>
        </p:nvSpPr>
        <p:spPr>
          <a:xfrm>
            <a:off x="8614594" y="7114822"/>
            <a:ext cx="3716012" cy="298275"/>
          </a:xfrm>
          <a:prstGeom prst="rect">
            <a:avLst/>
          </a:prstGeom>
          <a:noFill/>
        </p:spPr>
        <p:txBody>
          <a:bodyPr wrap="square" lIns="0" tIns="0" rIns="0" bIns="0" rtlCol="0" anchor="ctr"/>
          <a:p>
            <a:pPr>
              <a:lnSpc>
                <a:spcPct val="130000"/>
              </a:lnSpc>
            </a:pPr>
            <a:r>
              <a:rPr lang="en-US" sz="1565" b="1" dirty="0">
                <a:solidFill>
                  <a:srgbClr val="4A4A4A"/>
                </a:solidFill>
                <a:latin typeface="MiSans" pitchFamily="34" charset="-122"/>
                <a:ea typeface="MiSans" pitchFamily="34" charset="-122"/>
                <a:cs typeface="MiSans" pitchFamily="34" charset="-120"/>
              </a:rPr>
              <a:t>信息不对称：</a:t>
            </a:r>
            <a:r>
              <a:rPr lang="en-US" sz="1565" dirty="0">
                <a:solidFill>
                  <a:srgbClr val="4A4A4A"/>
                </a:solidFill>
                <a:latin typeface="MiSans" pitchFamily="34" charset="-122"/>
                <a:ea typeface="MiSans" pitchFamily="34" charset="-122"/>
                <a:cs typeface="MiSans" pitchFamily="34" charset="-120"/>
              </a:rPr>
              <a:t>缺乏必要的法律和金融知识</a:t>
            </a:r>
            <a:endParaRPr lang="en-US" sz="1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 name="Shape 7"/>
          <p:cNvSpPr/>
          <p:nvPr>
            <p:custDataLst>
              <p:tags r:id="rId1"/>
            </p:custDataLst>
          </p:nvPr>
        </p:nvSpPr>
        <p:spPr>
          <a:xfrm>
            <a:off x="8423275" y="4699635"/>
            <a:ext cx="6684645" cy="1473200"/>
          </a:xfrm>
          <a:custGeom>
            <a:avLst/>
            <a:gdLst/>
            <a:ahLst/>
            <a:cxnLst/>
            <a:rect l="l" t="t" r="r" b="b"/>
            <a:pathLst>
              <a:path w="6604000" h="1473200">
                <a:moveTo>
                  <a:pt x="101607" y="0"/>
                </a:moveTo>
                <a:lnTo>
                  <a:pt x="6502393" y="0"/>
                </a:lnTo>
                <a:cubicBezTo>
                  <a:pt x="6558509" y="0"/>
                  <a:pt x="6604000" y="45491"/>
                  <a:pt x="6604000" y="101607"/>
                </a:cubicBezTo>
                <a:lnTo>
                  <a:pt x="6604000" y="1371593"/>
                </a:lnTo>
                <a:cubicBezTo>
                  <a:pt x="6604000" y="1427709"/>
                  <a:pt x="6558509" y="1473200"/>
                  <a:pt x="6502393" y="1473200"/>
                </a:cubicBezTo>
                <a:lnTo>
                  <a:pt x="101607" y="1473200"/>
                </a:lnTo>
                <a:cubicBezTo>
                  <a:pt x="45491" y="1473200"/>
                  <a:pt x="0" y="1427709"/>
                  <a:pt x="0" y="1371593"/>
                </a:cubicBezTo>
                <a:lnTo>
                  <a:pt x="0" y="101607"/>
                </a:lnTo>
                <a:cubicBezTo>
                  <a:pt x="0" y="45528"/>
                  <a:pt x="45528" y="0"/>
                  <a:pt x="101607" y="0"/>
                </a:cubicBezTo>
                <a:close/>
              </a:path>
            </a:pathLst>
          </a:custGeom>
          <a:solidFill>
            <a:srgbClr val="CF712C">
              <a:alpha val="61000"/>
            </a:srgbClr>
          </a:solidFill>
        </p:spPr>
      </p:sp>
      <p:sp>
        <p:nvSpPr>
          <p:cNvPr id="57" name="Shape 4"/>
          <p:cNvSpPr/>
          <p:nvPr>
            <p:custDataLst>
              <p:tags r:id="rId2"/>
            </p:custDataLst>
          </p:nvPr>
        </p:nvSpPr>
        <p:spPr>
          <a:xfrm>
            <a:off x="8499475" y="2994660"/>
            <a:ext cx="6604000" cy="1473200"/>
          </a:xfrm>
          <a:custGeom>
            <a:avLst/>
            <a:gdLst/>
            <a:ahLst/>
            <a:cxnLst/>
            <a:rect l="l" t="t" r="r" b="b"/>
            <a:pathLst>
              <a:path w="6604000" h="1473200">
                <a:moveTo>
                  <a:pt x="101607" y="0"/>
                </a:moveTo>
                <a:lnTo>
                  <a:pt x="6502393" y="0"/>
                </a:lnTo>
                <a:cubicBezTo>
                  <a:pt x="6558509" y="0"/>
                  <a:pt x="6604000" y="45491"/>
                  <a:pt x="6604000" y="101607"/>
                </a:cubicBezTo>
                <a:lnTo>
                  <a:pt x="6604000" y="1371593"/>
                </a:lnTo>
                <a:cubicBezTo>
                  <a:pt x="6604000" y="1427709"/>
                  <a:pt x="6558509" y="1473200"/>
                  <a:pt x="6502393" y="1473200"/>
                </a:cubicBezTo>
                <a:lnTo>
                  <a:pt x="101607" y="1473200"/>
                </a:lnTo>
                <a:cubicBezTo>
                  <a:pt x="45491" y="1473200"/>
                  <a:pt x="0" y="1427709"/>
                  <a:pt x="0" y="1371593"/>
                </a:cubicBezTo>
                <a:lnTo>
                  <a:pt x="0" y="101607"/>
                </a:lnTo>
                <a:cubicBezTo>
                  <a:pt x="0" y="45528"/>
                  <a:pt x="45528" y="0"/>
                  <a:pt x="101607" y="0"/>
                </a:cubicBezTo>
                <a:close/>
              </a:path>
            </a:pathLst>
          </a:custGeom>
          <a:solidFill>
            <a:srgbClr val="597D5A">
              <a:alpha val="61000"/>
            </a:srgbClr>
          </a:solidFill>
        </p:spPr>
      </p:sp>
      <p:sp>
        <p:nvSpPr>
          <p:cNvPr id="58" name="Text 5"/>
          <p:cNvSpPr/>
          <p:nvPr>
            <p:custDataLst>
              <p:tags r:id="rId3"/>
            </p:custDataLst>
          </p:nvPr>
        </p:nvSpPr>
        <p:spPr>
          <a:xfrm>
            <a:off x="8626475" y="3175635"/>
            <a:ext cx="6299200" cy="304800"/>
          </a:xfrm>
          <a:prstGeom prst="rect">
            <a:avLst/>
          </a:prstGeom>
          <a:noFill/>
        </p:spPr>
        <p:txBody>
          <a:bodyPr wrap="square" lIns="0" tIns="0" rIns="0" bIns="0" rtlCol="0" anchor="ctr"/>
          <a:p>
            <a:pPr>
              <a:lnSpc>
                <a:spcPct val="130000"/>
              </a:lnSpc>
            </a:pPr>
            <a:r>
              <a:rPr lang="en-US" sz="1600" b="1" dirty="0">
                <a:solidFill>
                  <a:schemeClr val="bg1"/>
                </a:solidFill>
                <a:latin typeface="MiSans" pitchFamily="34" charset="-122"/>
                <a:ea typeface="MiSans" pitchFamily="34" charset="-122"/>
                <a:cs typeface="MiSans" pitchFamily="34" charset="-120"/>
              </a:rPr>
              <a:t>赡养的法定义务</a:t>
            </a:r>
            <a:endParaRPr lang="en-US" sz="1600" b="1" dirty="0">
              <a:solidFill>
                <a:schemeClr val="bg1"/>
              </a:solidFill>
              <a:latin typeface="MiSans" pitchFamily="34" charset="-122"/>
              <a:ea typeface="MiSans" pitchFamily="34" charset="-122"/>
              <a:cs typeface="MiSans" pitchFamily="34" charset="-120"/>
            </a:endParaRPr>
          </a:p>
        </p:txBody>
      </p:sp>
      <p:sp>
        <p:nvSpPr>
          <p:cNvPr id="3" name="Text 1"/>
          <p:cNvSpPr/>
          <p:nvPr/>
        </p:nvSpPr>
        <p:spPr>
          <a:xfrm>
            <a:off x="497125" y="894826"/>
            <a:ext cx="15485456" cy="497125"/>
          </a:xfrm>
          <a:prstGeom prst="rect">
            <a:avLst/>
          </a:prstGeom>
          <a:noFill/>
        </p:spPr>
        <p:txBody>
          <a:bodyPr wrap="square" lIns="0" tIns="0" rIns="0" bIns="0" rtlCol="0" anchor="ctr"/>
          <a:p>
            <a:pPr>
              <a:lnSpc>
                <a:spcPct val="90000"/>
              </a:lnSpc>
            </a:pPr>
            <a:r>
              <a:rPr lang="en-US" sz="3525" b="1" dirty="0">
                <a:solidFill>
                  <a:srgbClr val="4A4A4A"/>
                </a:solidFill>
                <a:latin typeface="MiSans" pitchFamily="34" charset="-122"/>
                <a:ea typeface="MiSans" pitchFamily="34" charset="-122"/>
                <a:cs typeface="MiSans" pitchFamily="34" charset="-120"/>
                <a:sym typeface="+mn-ea"/>
              </a:rPr>
              <a:t>以赡养为名，侵占老年人财产</a:t>
            </a:r>
            <a:endParaRPr lang="en-US" sz="1600" dirty="0"/>
          </a:p>
        </p:txBody>
      </p:sp>
      <p:sp>
        <p:nvSpPr>
          <p:cNvPr id="56" name="Text 3"/>
          <p:cNvSpPr/>
          <p:nvPr/>
        </p:nvSpPr>
        <p:spPr>
          <a:xfrm>
            <a:off x="8347075" y="2261235"/>
            <a:ext cx="6756400" cy="406400"/>
          </a:xfrm>
          <a:prstGeom prst="rect">
            <a:avLst/>
          </a:prstGeom>
          <a:noFill/>
        </p:spPr>
        <p:txBody>
          <a:bodyPr wrap="square" lIns="0" tIns="0" rIns="0" bIns="0" rtlCol="0" anchor="ctr"/>
          <a:p>
            <a:pPr algn="ctr">
              <a:lnSpc>
                <a:spcPct val="110000"/>
              </a:lnSpc>
            </a:pPr>
            <a:r>
              <a:rPr lang="en-US" sz="2400" b="1" dirty="0">
                <a:solidFill>
                  <a:schemeClr val="tx1"/>
                </a:solidFill>
                <a:latin typeface="MiSans" pitchFamily="34" charset="-122"/>
                <a:ea typeface="MiSans" pitchFamily="34" charset="-122"/>
                <a:cs typeface="MiSans" pitchFamily="34" charset="-120"/>
              </a:rPr>
              <a:t>法律规定</a:t>
            </a:r>
            <a:endParaRPr lang="en-US" sz="2400" b="1" dirty="0">
              <a:solidFill>
                <a:schemeClr val="tx1"/>
              </a:solidFill>
              <a:latin typeface="MiSans" pitchFamily="34" charset="-122"/>
              <a:ea typeface="MiSans" pitchFamily="34" charset="-122"/>
              <a:cs typeface="MiSans" pitchFamily="34" charset="-120"/>
            </a:endParaRPr>
          </a:p>
        </p:txBody>
      </p:sp>
      <p:sp>
        <p:nvSpPr>
          <p:cNvPr id="59" name="Text 6"/>
          <p:cNvSpPr/>
          <p:nvPr>
            <p:custDataLst>
              <p:tags r:id="rId4"/>
            </p:custDataLst>
          </p:nvPr>
        </p:nvSpPr>
        <p:spPr>
          <a:xfrm>
            <a:off x="8626475" y="3582035"/>
            <a:ext cx="6299200" cy="660400"/>
          </a:xfrm>
          <a:prstGeom prst="rect">
            <a:avLst/>
          </a:prstGeom>
          <a:noFill/>
        </p:spPr>
        <p:txBody>
          <a:bodyPr wrap="square" lIns="0" tIns="0" rIns="0" bIns="0" rtlCol="0" anchor="ctr"/>
          <a:p>
            <a:pPr>
              <a:lnSpc>
                <a:spcPct val="140000"/>
              </a:lnSpc>
            </a:pPr>
            <a:r>
              <a:rPr lang="en-US" sz="1600" dirty="0">
                <a:solidFill>
                  <a:schemeClr val="tx1"/>
                </a:solidFill>
                <a:latin typeface="MiSans" pitchFamily="34" charset="-122"/>
                <a:ea typeface="MiSans" pitchFamily="34" charset="-122"/>
                <a:cs typeface="MiSans" pitchFamily="34" charset="-120"/>
              </a:rPr>
              <a:t>赡养老人是子女应尽的</a:t>
            </a:r>
            <a:r>
              <a:rPr lang="en-US" sz="1600" b="1" dirty="0">
                <a:solidFill>
                  <a:schemeClr val="tx1"/>
                </a:solidFill>
                <a:latin typeface="MiSans" pitchFamily="34" charset="-122"/>
                <a:ea typeface="MiSans" pitchFamily="34" charset="-122"/>
                <a:cs typeface="MiSans" pitchFamily="34" charset="-120"/>
              </a:rPr>
              <a:t>法定义务</a:t>
            </a:r>
            <a:r>
              <a:rPr lang="en-US" sz="1600" dirty="0">
                <a:solidFill>
                  <a:schemeClr val="tx1"/>
                </a:solidFill>
                <a:latin typeface="MiSans" pitchFamily="34" charset="-122"/>
                <a:ea typeface="MiSans" pitchFamily="34" charset="-122"/>
                <a:cs typeface="MiSans" pitchFamily="34" charset="-120"/>
              </a:rPr>
              <a:t>，是没有任何附加条件的，子女更不能把给付老人赡养费和赡养老人作为先决条件或向老人索要财物。</a:t>
            </a:r>
            <a:endParaRPr lang="en-US" sz="1600" dirty="0">
              <a:solidFill>
                <a:schemeClr val="tx1"/>
              </a:solidFill>
              <a:latin typeface="MiSans" pitchFamily="34" charset="-122"/>
              <a:ea typeface="MiSans" pitchFamily="34" charset="-122"/>
              <a:cs typeface="MiSans" pitchFamily="34" charset="-120"/>
            </a:endParaRPr>
          </a:p>
        </p:txBody>
      </p:sp>
      <p:sp>
        <p:nvSpPr>
          <p:cNvPr id="61" name="Text 8"/>
          <p:cNvSpPr/>
          <p:nvPr>
            <p:custDataLst>
              <p:tags r:id="rId5"/>
            </p:custDataLst>
          </p:nvPr>
        </p:nvSpPr>
        <p:spPr>
          <a:xfrm>
            <a:off x="8626475" y="4902835"/>
            <a:ext cx="6299200" cy="304800"/>
          </a:xfrm>
          <a:prstGeom prst="rect">
            <a:avLst/>
          </a:prstGeom>
          <a:noFill/>
        </p:spPr>
        <p:txBody>
          <a:bodyPr wrap="square" lIns="0" tIns="0" rIns="0" bIns="0" rtlCol="0" anchor="ctr"/>
          <a:p>
            <a:pPr>
              <a:lnSpc>
                <a:spcPct val="130000"/>
              </a:lnSpc>
            </a:pPr>
            <a:r>
              <a:rPr lang="en-US" sz="1600" b="1" dirty="0">
                <a:solidFill>
                  <a:schemeClr val="bg1"/>
                </a:solidFill>
                <a:latin typeface="MiSans" pitchFamily="34" charset="-122"/>
                <a:ea typeface="MiSans" pitchFamily="34" charset="-122"/>
                <a:cs typeface="MiSans" pitchFamily="34" charset="-120"/>
              </a:rPr>
              <a:t>违法行为认定</a:t>
            </a:r>
            <a:endParaRPr lang="en-US" sz="1600" b="1" dirty="0">
              <a:solidFill>
                <a:schemeClr val="bg1"/>
              </a:solidFill>
              <a:latin typeface="MiSans" pitchFamily="34" charset="-122"/>
              <a:ea typeface="MiSans" pitchFamily="34" charset="-122"/>
              <a:cs typeface="MiSans" pitchFamily="34" charset="-120"/>
            </a:endParaRPr>
          </a:p>
        </p:txBody>
      </p:sp>
      <p:sp>
        <p:nvSpPr>
          <p:cNvPr id="62" name="Text 9"/>
          <p:cNvSpPr/>
          <p:nvPr>
            <p:custDataLst>
              <p:tags r:id="rId6"/>
            </p:custDataLst>
          </p:nvPr>
        </p:nvSpPr>
        <p:spPr>
          <a:xfrm>
            <a:off x="8626475" y="5309235"/>
            <a:ext cx="6299200" cy="660400"/>
          </a:xfrm>
          <a:prstGeom prst="rect">
            <a:avLst/>
          </a:prstGeom>
          <a:noFill/>
        </p:spPr>
        <p:txBody>
          <a:bodyPr wrap="square" lIns="0" tIns="0" rIns="0" bIns="0" rtlCol="0" anchor="ctr"/>
          <a:p>
            <a:pPr>
              <a:lnSpc>
                <a:spcPct val="140000"/>
              </a:lnSpc>
            </a:pPr>
            <a:r>
              <a:rPr lang="en-US" sz="1600" dirty="0">
                <a:solidFill>
                  <a:schemeClr val="tx1"/>
                </a:solidFill>
                <a:latin typeface="MiSans" pitchFamily="34" charset="-122"/>
                <a:ea typeface="MiSans" pitchFamily="34" charset="-122"/>
                <a:cs typeface="MiSans" pitchFamily="34" charset="-120"/>
              </a:rPr>
              <a:t>然而现实生活中不乏子女以占有财产作为赡养老人的条件，严重侵害老年人合法的财产权利。</a:t>
            </a:r>
            <a:endParaRPr lang="en-US" sz="1600" dirty="0">
              <a:solidFill>
                <a:schemeClr val="tx1"/>
              </a:solidFill>
              <a:latin typeface="MiSans" pitchFamily="34" charset="-122"/>
              <a:ea typeface="MiSans" pitchFamily="34" charset="-122"/>
              <a:cs typeface="MiSans" pitchFamily="34" charset="-12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1"/>
          <p:cNvSpPr/>
          <p:nvPr/>
        </p:nvSpPr>
        <p:spPr>
          <a:xfrm>
            <a:off x="497125" y="894826"/>
            <a:ext cx="15485456" cy="497125"/>
          </a:xfrm>
          <a:prstGeom prst="rect">
            <a:avLst/>
          </a:prstGeom>
          <a:noFill/>
        </p:spPr>
        <p:txBody>
          <a:bodyPr wrap="square" lIns="0" tIns="0" rIns="0" bIns="0" rtlCol="0" anchor="ctr"/>
          <a:p>
            <a:pPr>
              <a:lnSpc>
                <a:spcPct val="90000"/>
              </a:lnSpc>
            </a:pPr>
            <a:r>
              <a:rPr lang="en-US" sz="3525" b="1" dirty="0">
                <a:solidFill>
                  <a:srgbClr val="4A4A4A"/>
                </a:solidFill>
                <a:latin typeface="MiSans" pitchFamily="34" charset="-122"/>
                <a:ea typeface="MiSans" pitchFamily="34" charset="-122"/>
                <a:cs typeface="MiSans" pitchFamily="34" charset="-120"/>
                <a:sym typeface="+mn-ea"/>
              </a:rPr>
              <a:t>以赡养为名，侵占老年人财产</a:t>
            </a:r>
            <a:endParaRPr lang="en-US" sz="1600" dirty="0"/>
          </a:p>
        </p:txBody>
      </p:sp>
      <p:sp>
        <p:nvSpPr>
          <p:cNvPr id="12" name="Shape 10"/>
          <p:cNvSpPr/>
          <p:nvPr/>
        </p:nvSpPr>
        <p:spPr>
          <a:xfrm>
            <a:off x="7633335" y="889000"/>
            <a:ext cx="7416800" cy="2413000"/>
          </a:xfrm>
          <a:custGeom>
            <a:avLst/>
            <a:gdLst/>
            <a:ahLst/>
            <a:cxnLst/>
            <a:rect l="l" t="t" r="r" b="b"/>
            <a:pathLst>
              <a:path w="7416800" h="2413000">
                <a:moveTo>
                  <a:pt x="50800" y="0"/>
                </a:moveTo>
                <a:lnTo>
                  <a:pt x="7366000" y="0"/>
                </a:lnTo>
                <a:cubicBezTo>
                  <a:pt x="7394037" y="0"/>
                  <a:pt x="7416800" y="22763"/>
                  <a:pt x="7416800" y="50800"/>
                </a:cubicBezTo>
                <a:lnTo>
                  <a:pt x="7416800" y="2311389"/>
                </a:lnTo>
                <a:cubicBezTo>
                  <a:pt x="7416800" y="2367507"/>
                  <a:pt x="7371307" y="2413000"/>
                  <a:pt x="7315189" y="2413000"/>
                </a:cubicBezTo>
                <a:lnTo>
                  <a:pt x="101611" y="2413000"/>
                </a:lnTo>
                <a:cubicBezTo>
                  <a:pt x="45493" y="2413000"/>
                  <a:pt x="0" y="2367507"/>
                  <a:pt x="0" y="2311389"/>
                </a:cubicBezTo>
                <a:lnTo>
                  <a:pt x="0" y="50800"/>
                </a:lnTo>
                <a:cubicBezTo>
                  <a:pt x="0" y="22763"/>
                  <a:pt x="22763" y="0"/>
                  <a:pt x="50800" y="0"/>
                </a:cubicBezTo>
                <a:close/>
              </a:path>
            </a:pathLst>
          </a:custGeom>
          <a:solidFill>
            <a:srgbClr val="F8F6F2"/>
          </a:solidFill>
        </p:spPr>
      </p:sp>
      <p:sp>
        <p:nvSpPr>
          <p:cNvPr id="2" name="Shape 11"/>
          <p:cNvSpPr/>
          <p:nvPr/>
        </p:nvSpPr>
        <p:spPr>
          <a:xfrm>
            <a:off x="7633335" y="889000"/>
            <a:ext cx="7416800" cy="50800"/>
          </a:xfrm>
          <a:custGeom>
            <a:avLst/>
            <a:gdLst/>
            <a:ahLst/>
            <a:cxnLst/>
            <a:rect l="l" t="t" r="r" b="b"/>
            <a:pathLst>
              <a:path w="7416800" h="50800">
                <a:moveTo>
                  <a:pt x="50800" y="0"/>
                </a:moveTo>
                <a:lnTo>
                  <a:pt x="7366000" y="0"/>
                </a:lnTo>
                <a:cubicBezTo>
                  <a:pt x="7394037" y="0"/>
                  <a:pt x="7416800" y="22763"/>
                  <a:pt x="7416800" y="50800"/>
                </a:cubicBezTo>
                <a:lnTo>
                  <a:pt x="7416800" y="50800"/>
                </a:lnTo>
                <a:lnTo>
                  <a:pt x="0" y="50800"/>
                </a:lnTo>
                <a:lnTo>
                  <a:pt x="0" y="50800"/>
                </a:lnTo>
                <a:cubicBezTo>
                  <a:pt x="0" y="22763"/>
                  <a:pt x="22763" y="0"/>
                  <a:pt x="50800" y="0"/>
                </a:cubicBezTo>
                <a:close/>
              </a:path>
            </a:pathLst>
          </a:custGeom>
          <a:solidFill>
            <a:srgbClr val="A99985"/>
          </a:solidFill>
        </p:spPr>
      </p:sp>
      <p:sp>
        <p:nvSpPr>
          <p:cNvPr id="4" name="Shape 12"/>
          <p:cNvSpPr/>
          <p:nvPr/>
        </p:nvSpPr>
        <p:spPr>
          <a:xfrm>
            <a:off x="7954010" y="1270000"/>
            <a:ext cx="285750" cy="254000"/>
          </a:xfrm>
          <a:custGeom>
            <a:avLst/>
            <a:gdLst/>
            <a:ahLst/>
            <a:cxnLst/>
            <a:rect l="l" t="t" r="r" b="b"/>
            <a:pathLst>
              <a:path w="285750" h="254000">
                <a:moveTo>
                  <a:pt x="142875" y="-7937"/>
                </a:moveTo>
                <a:cubicBezTo>
                  <a:pt x="136277" y="-7937"/>
                  <a:pt x="130969" y="-2629"/>
                  <a:pt x="130969" y="3969"/>
                </a:cubicBezTo>
                <a:lnTo>
                  <a:pt x="130969" y="9922"/>
                </a:lnTo>
                <a:lnTo>
                  <a:pt x="130076" y="9922"/>
                </a:lnTo>
                <a:cubicBezTo>
                  <a:pt x="111919" y="9922"/>
                  <a:pt x="97234" y="24656"/>
                  <a:pt x="97234" y="42763"/>
                </a:cubicBezTo>
                <a:cubicBezTo>
                  <a:pt x="97234" y="59333"/>
                  <a:pt x="109587" y="73323"/>
                  <a:pt x="126008" y="75357"/>
                </a:cubicBezTo>
                <a:lnTo>
                  <a:pt x="156270" y="79127"/>
                </a:lnTo>
                <a:cubicBezTo>
                  <a:pt x="158800" y="79425"/>
                  <a:pt x="160734" y="81607"/>
                  <a:pt x="160734" y="84187"/>
                </a:cubicBezTo>
                <a:cubicBezTo>
                  <a:pt x="160734" y="87015"/>
                  <a:pt x="158452" y="89247"/>
                  <a:pt x="155674" y="89247"/>
                </a:cubicBezTo>
                <a:lnTo>
                  <a:pt x="119063" y="89297"/>
                </a:lnTo>
                <a:cubicBezTo>
                  <a:pt x="111373" y="89297"/>
                  <a:pt x="105172" y="95498"/>
                  <a:pt x="105172" y="103188"/>
                </a:cubicBezTo>
                <a:cubicBezTo>
                  <a:pt x="105172" y="110877"/>
                  <a:pt x="111373" y="117078"/>
                  <a:pt x="119063" y="117078"/>
                </a:cubicBezTo>
                <a:lnTo>
                  <a:pt x="130969" y="117078"/>
                </a:lnTo>
                <a:lnTo>
                  <a:pt x="130969" y="123031"/>
                </a:lnTo>
                <a:cubicBezTo>
                  <a:pt x="130969" y="129629"/>
                  <a:pt x="136277" y="134938"/>
                  <a:pt x="142875" y="134938"/>
                </a:cubicBezTo>
                <a:cubicBezTo>
                  <a:pt x="149473" y="134938"/>
                  <a:pt x="154781" y="129629"/>
                  <a:pt x="154781" y="123031"/>
                </a:cubicBezTo>
                <a:lnTo>
                  <a:pt x="154781" y="117078"/>
                </a:lnTo>
                <a:lnTo>
                  <a:pt x="155674" y="117078"/>
                </a:lnTo>
                <a:cubicBezTo>
                  <a:pt x="173831" y="117078"/>
                  <a:pt x="188516" y="102344"/>
                  <a:pt x="188516" y="84237"/>
                </a:cubicBezTo>
                <a:cubicBezTo>
                  <a:pt x="188516" y="67667"/>
                  <a:pt x="176163" y="53677"/>
                  <a:pt x="159742" y="51643"/>
                </a:cubicBezTo>
                <a:lnTo>
                  <a:pt x="129480" y="47873"/>
                </a:lnTo>
                <a:cubicBezTo>
                  <a:pt x="126950" y="47575"/>
                  <a:pt x="125016" y="45393"/>
                  <a:pt x="125016" y="42813"/>
                </a:cubicBezTo>
                <a:cubicBezTo>
                  <a:pt x="125016" y="39985"/>
                  <a:pt x="127298" y="37753"/>
                  <a:pt x="130076" y="37753"/>
                </a:cubicBezTo>
                <a:lnTo>
                  <a:pt x="162719" y="37703"/>
                </a:lnTo>
                <a:cubicBezTo>
                  <a:pt x="170408" y="37703"/>
                  <a:pt x="176609" y="31502"/>
                  <a:pt x="176609" y="23812"/>
                </a:cubicBezTo>
                <a:cubicBezTo>
                  <a:pt x="176609" y="16123"/>
                  <a:pt x="170408" y="9922"/>
                  <a:pt x="162719" y="9922"/>
                </a:cubicBezTo>
                <a:lnTo>
                  <a:pt x="154781" y="9922"/>
                </a:lnTo>
                <a:lnTo>
                  <a:pt x="154781" y="3969"/>
                </a:lnTo>
                <a:cubicBezTo>
                  <a:pt x="154781" y="-2629"/>
                  <a:pt x="149473" y="-7937"/>
                  <a:pt x="142875" y="-7937"/>
                </a:cubicBezTo>
                <a:close/>
                <a:moveTo>
                  <a:pt x="54223" y="169416"/>
                </a:moveTo>
                <a:lnTo>
                  <a:pt x="33089" y="190500"/>
                </a:lnTo>
                <a:lnTo>
                  <a:pt x="15875" y="190500"/>
                </a:lnTo>
                <a:cubicBezTo>
                  <a:pt x="7094" y="190500"/>
                  <a:pt x="0" y="197594"/>
                  <a:pt x="0" y="206375"/>
                </a:cubicBezTo>
                <a:lnTo>
                  <a:pt x="0" y="238125"/>
                </a:lnTo>
                <a:cubicBezTo>
                  <a:pt x="0" y="246906"/>
                  <a:pt x="7094" y="254000"/>
                  <a:pt x="15875" y="254000"/>
                </a:cubicBezTo>
                <a:lnTo>
                  <a:pt x="174873" y="254000"/>
                </a:lnTo>
                <a:cubicBezTo>
                  <a:pt x="189260" y="254000"/>
                  <a:pt x="203299" y="249386"/>
                  <a:pt x="214908" y="240854"/>
                </a:cubicBezTo>
                <a:lnTo>
                  <a:pt x="277713" y="194568"/>
                </a:lnTo>
                <a:cubicBezTo>
                  <a:pt x="286544" y="188069"/>
                  <a:pt x="288429" y="175667"/>
                  <a:pt x="281930" y="166836"/>
                </a:cubicBezTo>
                <a:cubicBezTo>
                  <a:pt x="275431" y="158006"/>
                  <a:pt x="263029" y="156121"/>
                  <a:pt x="254198" y="162620"/>
                </a:cubicBezTo>
                <a:lnTo>
                  <a:pt x="194766" y="206375"/>
                </a:lnTo>
                <a:lnTo>
                  <a:pt x="138906" y="206375"/>
                </a:lnTo>
                <a:cubicBezTo>
                  <a:pt x="132308" y="206375"/>
                  <a:pt x="127000" y="201067"/>
                  <a:pt x="127000" y="194469"/>
                </a:cubicBezTo>
                <a:cubicBezTo>
                  <a:pt x="127000" y="187871"/>
                  <a:pt x="132308" y="182563"/>
                  <a:pt x="138906" y="182563"/>
                </a:cubicBezTo>
                <a:lnTo>
                  <a:pt x="174625" y="182563"/>
                </a:lnTo>
                <a:cubicBezTo>
                  <a:pt x="183406" y="182563"/>
                  <a:pt x="190500" y="175468"/>
                  <a:pt x="190500" y="166688"/>
                </a:cubicBezTo>
                <a:cubicBezTo>
                  <a:pt x="190500" y="157907"/>
                  <a:pt x="183406" y="150813"/>
                  <a:pt x="174625" y="150813"/>
                </a:cubicBezTo>
                <a:lnTo>
                  <a:pt x="99120" y="150813"/>
                </a:lnTo>
                <a:cubicBezTo>
                  <a:pt x="82302" y="150813"/>
                  <a:pt x="66129" y="157510"/>
                  <a:pt x="54223" y="169416"/>
                </a:cubicBezTo>
                <a:close/>
              </a:path>
            </a:pathLst>
          </a:custGeom>
          <a:solidFill>
            <a:srgbClr val="A99985"/>
          </a:solidFill>
        </p:spPr>
      </p:sp>
      <p:sp>
        <p:nvSpPr>
          <p:cNvPr id="5" name="Text 13"/>
          <p:cNvSpPr/>
          <p:nvPr/>
        </p:nvSpPr>
        <p:spPr>
          <a:xfrm>
            <a:off x="8255635" y="1219200"/>
            <a:ext cx="66167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常见表现形式</a:t>
            </a:r>
            <a:endParaRPr lang="en-US" sz="1600" dirty="0"/>
          </a:p>
        </p:txBody>
      </p:sp>
      <p:sp>
        <p:nvSpPr>
          <p:cNvPr id="6" name="Text 14"/>
          <p:cNvSpPr/>
          <p:nvPr/>
        </p:nvSpPr>
        <p:spPr>
          <a:xfrm>
            <a:off x="7938135" y="1778000"/>
            <a:ext cx="190500" cy="304800"/>
          </a:xfrm>
          <a:prstGeom prst="rect">
            <a:avLst/>
          </a:prstGeom>
          <a:noFill/>
        </p:spPr>
        <p:txBody>
          <a:bodyPr wrap="square" lIns="0" tIns="0" rIns="0" bIns="0" rtlCol="0" anchor="ctr"/>
          <a:p>
            <a:pPr>
              <a:lnSpc>
                <a:spcPct val="130000"/>
              </a:lnSpc>
            </a:pPr>
            <a:r>
              <a:rPr lang="en-US" sz="1600" b="1" dirty="0">
                <a:solidFill>
                  <a:srgbClr val="A99985"/>
                </a:solidFill>
                <a:latin typeface="MiSans" pitchFamily="34" charset="-122"/>
                <a:ea typeface="MiSans" pitchFamily="34" charset="-122"/>
                <a:cs typeface="MiSans" pitchFamily="34" charset="-120"/>
              </a:rPr>
              <a:t>1</a:t>
            </a:r>
            <a:endParaRPr lang="en-US" sz="1600" dirty="0"/>
          </a:p>
        </p:txBody>
      </p:sp>
      <p:sp>
        <p:nvSpPr>
          <p:cNvPr id="7" name="Text 15"/>
          <p:cNvSpPr/>
          <p:nvPr/>
        </p:nvSpPr>
        <p:spPr>
          <a:xfrm>
            <a:off x="8125262" y="1778000"/>
            <a:ext cx="63881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"以房养老"陷阱：</a:t>
            </a:r>
            <a:r>
              <a:rPr lang="en-US" sz="1600" dirty="0">
                <a:solidFill>
                  <a:srgbClr val="4A4A4A"/>
                </a:solidFill>
                <a:latin typeface="MiSans" pitchFamily="34" charset="-122"/>
                <a:ea typeface="MiSans" pitchFamily="34" charset="-122"/>
                <a:cs typeface="MiSans" pitchFamily="34" charset="-120"/>
              </a:rPr>
              <a:t>要求老年人将房产过户给自己，承诺赡养但事后反悔</a:t>
            </a:r>
            <a:endParaRPr lang="en-US" sz="1600" dirty="0"/>
          </a:p>
        </p:txBody>
      </p:sp>
      <p:sp>
        <p:nvSpPr>
          <p:cNvPr id="8" name="Text 16"/>
          <p:cNvSpPr/>
          <p:nvPr/>
        </p:nvSpPr>
        <p:spPr>
          <a:xfrm>
            <a:off x="7938135" y="2235200"/>
            <a:ext cx="215900" cy="304800"/>
          </a:xfrm>
          <a:prstGeom prst="rect">
            <a:avLst/>
          </a:prstGeom>
          <a:noFill/>
        </p:spPr>
        <p:txBody>
          <a:bodyPr wrap="square" lIns="0" tIns="0" rIns="0" bIns="0" rtlCol="0" anchor="ctr"/>
          <a:p>
            <a:pPr>
              <a:lnSpc>
                <a:spcPct val="130000"/>
              </a:lnSpc>
            </a:pPr>
            <a:r>
              <a:rPr lang="en-US" sz="1600" b="1" dirty="0">
                <a:solidFill>
                  <a:srgbClr val="A99985"/>
                </a:solidFill>
                <a:latin typeface="MiSans" pitchFamily="34" charset="-122"/>
                <a:ea typeface="MiSans" pitchFamily="34" charset="-122"/>
                <a:cs typeface="MiSans" pitchFamily="34" charset="-120"/>
              </a:rPr>
              <a:t>2</a:t>
            </a:r>
            <a:endParaRPr lang="en-US" sz="1600" dirty="0"/>
          </a:p>
        </p:txBody>
      </p:sp>
      <p:sp>
        <p:nvSpPr>
          <p:cNvPr id="9" name="Text 17"/>
          <p:cNvSpPr/>
          <p:nvPr/>
        </p:nvSpPr>
        <p:spPr>
          <a:xfrm>
            <a:off x="8159591" y="2235200"/>
            <a:ext cx="59690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控制银行账户：</a:t>
            </a:r>
            <a:r>
              <a:rPr lang="en-US" sz="1600" dirty="0">
                <a:solidFill>
                  <a:srgbClr val="4A4A4A"/>
                </a:solidFill>
                <a:latin typeface="MiSans" pitchFamily="34" charset="-122"/>
                <a:ea typeface="MiSans" pitchFamily="34" charset="-122"/>
                <a:cs typeface="MiSans" pitchFamily="34" charset="-120"/>
              </a:rPr>
              <a:t>以"代为管理"为由，要求老年人交出银行卡和密码</a:t>
            </a:r>
            <a:endParaRPr lang="en-US" sz="1600" dirty="0"/>
          </a:p>
        </p:txBody>
      </p:sp>
      <p:sp>
        <p:nvSpPr>
          <p:cNvPr id="10" name="Text 18"/>
          <p:cNvSpPr/>
          <p:nvPr/>
        </p:nvSpPr>
        <p:spPr>
          <a:xfrm>
            <a:off x="7938135" y="2692400"/>
            <a:ext cx="228600" cy="304800"/>
          </a:xfrm>
          <a:prstGeom prst="rect">
            <a:avLst/>
          </a:prstGeom>
          <a:noFill/>
        </p:spPr>
        <p:txBody>
          <a:bodyPr wrap="square" lIns="0" tIns="0" rIns="0" bIns="0" rtlCol="0" anchor="ctr"/>
          <a:p>
            <a:pPr>
              <a:lnSpc>
                <a:spcPct val="130000"/>
              </a:lnSpc>
            </a:pPr>
            <a:r>
              <a:rPr lang="en-US" sz="1600" b="1" dirty="0">
                <a:solidFill>
                  <a:srgbClr val="A99985"/>
                </a:solidFill>
                <a:latin typeface="MiSans" pitchFamily="34" charset="-122"/>
                <a:ea typeface="MiSans" pitchFamily="34" charset="-122"/>
                <a:cs typeface="MiSans" pitchFamily="34" charset="-120"/>
              </a:rPr>
              <a:t>3</a:t>
            </a:r>
            <a:endParaRPr lang="en-US" sz="1600" dirty="0"/>
          </a:p>
        </p:txBody>
      </p:sp>
      <p:sp>
        <p:nvSpPr>
          <p:cNvPr id="11" name="Text 19"/>
          <p:cNvSpPr/>
          <p:nvPr/>
        </p:nvSpPr>
        <p:spPr>
          <a:xfrm>
            <a:off x="8164949" y="2692400"/>
            <a:ext cx="66294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提前继承：</a:t>
            </a:r>
            <a:r>
              <a:rPr lang="en-US" sz="1600" dirty="0">
                <a:solidFill>
                  <a:srgbClr val="4A4A4A"/>
                </a:solidFill>
                <a:latin typeface="MiSans" pitchFamily="34" charset="-122"/>
                <a:ea typeface="MiSans" pitchFamily="34" charset="-122"/>
                <a:cs typeface="MiSans" pitchFamily="34" charset="-120"/>
              </a:rPr>
              <a:t>要求老年人提前将财产分配给自己，否则威胁不履行赡养义务</a:t>
            </a:r>
            <a:endParaRPr lang="en-US" sz="1600" dirty="0"/>
          </a:p>
        </p:txBody>
      </p:sp>
      <p:sp>
        <p:nvSpPr>
          <p:cNvPr id="43" name="Shape 20"/>
          <p:cNvSpPr/>
          <p:nvPr/>
        </p:nvSpPr>
        <p:spPr>
          <a:xfrm>
            <a:off x="7633335" y="3581400"/>
            <a:ext cx="7416800" cy="2616200"/>
          </a:xfrm>
          <a:custGeom>
            <a:avLst/>
            <a:gdLst/>
            <a:ahLst/>
            <a:cxnLst/>
            <a:rect l="l" t="t" r="r" b="b"/>
            <a:pathLst>
              <a:path w="7416800" h="2616200">
                <a:moveTo>
                  <a:pt x="50800" y="0"/>
                </a:moveTo>
                <a:lnTo>
                  <a:pt x="7366000" y="0"/>
                </a:lnTo>
                <a:cubicBezTo>
                  <a:pt x="7394037" y="0"/>
                  <a:pt x="7416800" y="22763"/>
                  <a:pt x="7416800" y="50800"/>
                </a:cubicBezTo>
                <a:lnTo>
                  <a:pt x="7416800" y="2514613"/>
                </a:lnTo>
                <a:cubicBezTo>
                  <a:pt x="7416800" y="2570718"/>
                  <a:pt x="7371318" y="2616200"/>
                  <a:pt x="7315213" y="2616200"/>
                </a:cubicBezTo>
                <a:lnTo>
                  <a:pt x="101587" y="2616200"/>
                </a:lnTo>
                <a:cubicBezTo>
                  <a:pt x="45482" y="2616200"/>
                  <a:pt x="0" y="2570718"/>
                  <a:pt x="0" y="2514613"/>
                </a:cubicBezTo>
                <a:lnTo>
                  <a:pt x="0" y="50800"/>
                </a:lnTo>
                <a:cubicBezTo>
                  <a:pt x="0" y="22763"/>
                  <a:pt x="22763" y="0"/>
                  <a:pt x="50800" y="0"/>
                </a:cubicBezTo>
                <a:close/>
              </a:path>
            </a:pathLst>
          </a:custGeom>
          <a:solidFill>
            <a:srgbClr val="F8F6F2"/>
          </a:solidFill>
        </p:spPr>
      </p:sp>
      <p:sp>
        <p:nvSpPr>
          <p:cNvPr id="44" name="Shape 21"/>
          <p:cNvSpPr/>
          <p:nvPr/>
        </p:nvSpPr>
        <p:spPr>
          <a:xfrm>
            <a:off x="7633335" y="3581400"/>
            <a:ext cx="7416800" cy="50800"/>
          </a:xfrm>
          <a:custGeom>
            <a:avLst/>
            <a:gdLst/>
            <a:ahLst/>
            <a:cxnLst/>
            <a:rect l="l" t="t" r="r" b="b"/>
            <a:pathLst>
              <a:path w="7416800" h="50800">
                <a:moveTo>
                  <a:pt x="50800" y="0"/>
                </a:moveTo>
                <a:lnTo>
                  <a:pt x="7366000" y="0"/>
                </a:lnTo>
                <a:cubicBezTo>
                  <a:pt x="7394037" y="0"/>
                  <a:pt x="7416800" y="22763"/>
                  <a:pt x="7416800" y="50800"/>
                </a:cubicBezTo>
                <a:lnTo>
                  <a:pt x="7416800" y="50800"/>
                </a:lnTo>
                <a:lnTo>
                  <a:pt x="0" y="50800"/>
                </a:lnTo>
                <a:lnTo>
                  <a:pt x="0" y="50800"/>
                </a:lnTo>
                <a:cubicBezTo>
                  <a:pt x="0" y="22763"/>
                  <a:pt x="22763" y="0"/>
                  <a:pt x="50800" y="0"/>
                </a:cubicBezTo>
                <a:close/>
              </a:path>
            </a:pathLst>
          </a:custGeom>
          <a:solidFill>
            <a:srgbClr val="8A9A87"/>
          </a:solidFill>
        </p:spPr>
      </p:sp>
      <p:sp>
        <p:nvSpPr>
          <p:cNvPr id="45" name="Shape 22"/>
          <p:cNvSpPr/>
          <p:nvPr/>
        </p:nvSpPr>
        <p:spPr>
          <a:xfrm>
            <a:off x="7954010" y="3962400"/>
            <a:ext cx="285750" cy="254000"/>
          </a:xfrm>
          <a:custGeom>
            <a:avLst/>
            <a:gdLst/>
            <a:ahLst/>
            <a:cxnLst/>
            <a:rect l="l" t="t" r="r" b="b"/>
            <a:pathLst>
              <a:path w="285750" h="254000">
                <a:moveTo>
                  <a:pt x="84138" y="76101"/>
                </a:moveTo>
                <a:lnTo>
                  <a:pt x="74861" y="66824"/>
                </a:lnTo>
                <a:cubicBezTo>
                  <a:pt x="68659" y="60623"/>
                  <a:pt x="68659" y="50552"/>
                  <a:pt x="74861" y="44351"/>
                </a:cubicBezTo>
                <a:lnTo>
                  <a:pt x="131763" y="-12601"/>
                </a:lnTo>
                <a:cubicBezTo>
                  <a:pt x="137964" y="-18802"/>
                  <a:pt x="148034" y="-18802"/>
                  <a:pt x="154236" y="-12601"/>
                </a:cubicBezTo>
                <a:lnTo>
                  <a:pt x="163513" y="-3274"/>
                </a:lnTo>
                <a:cubicBezTo>
                  <a:pt x="169714" y="2927"/>
                  <a:pt x="169714" y="12998"/>
                  <a:pt x="163513" y="19199"/>
                </a:cubicBezTo>
                <a:lnTo>
                  <a:pt x="106611" y="76101"/>
                </a:lnTo>
                <a:cubicBezTo>
                  <a:pt x="100409" y="82302"/>
                  <a:pt x="90339" y="82302"/>
                  <a:pt x="84138" y="76101"/>
                </a:cubicBezTo>
                <a:close/>
                <a:moveTo>
                  <a:pt x="136922" y="105023"/>
                </a:moveTo>
                <a:lnTo>
                  <a:pt x="121345" y="89446"/>
                </a:lnTo>
                <a:lnTo>
                  <a:pt x="176907" y="33883"/>
                </a:lnTo>
                <a:lnTo>
                  <a:pt x="236141" y="93117"/>
                </a:lnTo>
                <a:lnTo>
                  <a:pt x="180578" y="148679"/>
                </a:lnTo>
                <a:lnTo>
                  <a:pt x="165001" y="133102"/>
                </a:lnTo>
                <a:lnTo>
                  <a:pt x="49907" y="248196"/>
                </a:lnTo>
                <a:cubicBezTo>
                  <a:pt x="42168" y="255935"/>
                  <a:pt x="29617" y="255935"/>
                  <a:pt x="21828" y="248196"/>
                </a:cubicBezTo>
                <a:cubicBezTo>
                  <a:pt x="14039" y="240457"/>
                  <a:pt x="14089" y="227905"/>
                  <a:pt x="21828" y="220117"/>
                </a:cubicBezTo>
                <a:lnTo>
                  <a:pt x="136922" y="105023"/>
                </a:lnTo>
                <a:close/>
                <a:moveTo>
                  <a:pt x="193923" y="185837"/>
                </a:moveTo>
                <a:cubicBezTo>
                  <a:pt x="187722" y="179636"/>
                  <a:pt x="187722" y="169565"/>
                  <a:pt x="193923" y="163364"/>
                </a:cubicBezTo>
                <a:lnTo>
                  <a:pt x="250825" y="106462"/>
                </a:lnTo>
                <a:cubicBezTo>
                  <a:pt x="257026" y="100261"/>
                  <a:pt x="267097" y="100261"/>
                  <a:pt x="273298" y="106462"/>
                </a:cubicBezTo>
                <a:lnTo>
                  <a:pt x="282575" y="115739"/>
                </a:lnTo>
                <a:cubicBezTo>
                  <a:pt x="288776" y="121940"/>
                  <a:pt x="288776" y="132011"/>
                  <a:pt x="282575" y="138212"/>
                </a:cubicBezTo>
                <a:lnTo>
                  <a:pt x="225673" y="195163"/>
                </a:lnTo>
                <a:cubicBezTo>
                  <a:pt x="219472" y="201364"/>
                  <a:pt x="209401" y="201364"/>
                  <a:pt x="203200" y="195163"/>
                </a:cubicBezTo>
                <a:lnTo>
                  <a:pt x="193923" y="185886"/>
                </a:lnTo>
                <a:close/>
              </a:path>
            </a:pathLst>
          </a:custGeom>
          <a:solidFill>
            <a:srgbClr val="8A9A87"/>
          </a:solidFill>
        </p:spPr>
      </p:sp>
      <p:sp>
        <p:nvSpPr>
          <p:cNvPr id="46" name="Text 23"/>
          <p:cNvSpPr/>
          <p:nvPr/>
        </p:nvSpPr>
        <p:spPr>
          <a:xfrm>
            <a:off x="8255635" y="3911600"/>
            <a:ext cx="66167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法律救济途径</a:t>
            </a:r>
            <a:endParaRPr lang="en-US" sz="1600" dirty="0"/>
          </a:p>
        </p:txBody>
      </p:sp>
      <p:sp>
        <p:nvSpPr>
          <p:cNvPr id="47" name="Text 24"/>
          <p:cNvSpPr/>
          <p:nvPr/>
        </p:nvSpPr>
        <p:spPr>
          <a:xfrm>
            <a:off x="7938135" y="447040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48" name="Text 25"/>
          <p:cNvSpPr/>
          <p:nvPr/>
        </p:nvSpPr>
        <p:spPr>
          <a:xfrm>
            <a:off x="8242935" y="4470400"/>
            <a:ext cx="54102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民事诉讼：</a:t>
            </a:r>
            <a:r>
              <a:rPr lang="en-US" sz="1600" dirty="0">
                <a:solidFill>
                  <a:srgbClr val="4A4A4A"/>
                </a:solidFill>
                <a:latin typeface="MiSans" pitchFamily="34" charset="-122"/>
                <a:ea typeface="MiSans" pitchFamily="34" charset="-122"/>
                <a:cs typeface="MiSans" pitchFamily="34" charset="-120"/>
              </a:rPr>
              <a:t>老年人可以向法院起诉，要求返还被侵占的财产</a:t>
            </a:r>
            <a:endParaRPr lang="en-US" sz="1600" dirty="0"/>
          </a:p>
        </p:txBody>
      </p:sp>
      <p:sp>
        <p:nvSpPr>
          <p:cNvPr id="49" name="Text 26"/>
          <p:cNvSpPr/>
          <p:nvPr/>
        </p:nvSpPr>
        <p:spPr>
          <a:xfrm>
            <a:off x="7938135" y="487680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50" name="Text 27"/>
          <p:cNvSpPr/>
          <p:nvPr/>
        </p:nvSpPr>
        <p:spPr>
          <a:xfrm>
            <a:off x="8242935" y="4876800"/>
            <a:ext cx="52197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追究刑事责任：</a:t>
            </a:r>
            <a:r>
              <a:rPr lang="en-US" sz="1600" dirty="0">
                <a:solidFill>
                  <a:srgbClr val="4A4A4A"/>
                </a:solidFill>
                <a:latin typeface="MiSans" pitchFamily="34" charset="-122"/>
                <a:ea typeface="MiSans" pitchFamily="34" charset="-122"/>
                <a:cs typeface="MiSans" pitchFamily="34" charset="-120"/>
              </a:rPr>
              <a:t>情节严重构成犯罪的，依法追究刑事责任</a:t>
            </a:r>
            <a:endParaRPr lang="en-US" sz="1600" dirty="0"/>
          </a:p>
        </p:txBody>
      </p:sp>
      <p:sp>
        <p:nvSpPr>
          <p:cNvPr id="51" name="Text 28"/>
          <p:cNvSpPr/>
          <p:nvPr/>
        </p:nvSpPr>
        <p:spPr>
          <a:xfrm>
            <a:off x="7938135" y="528320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52" name="Text 29"/>
          <p:cNvSpPr/>
          <p:nvPr/>
        </p:nvSpPr>
        <p:spPr>
          <a:xfrm>
            <a:off x="8242935" y="5283200"/>
            <a:ext cx="6604000" cy="6096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申请法律援助：</a:t>
            </a:r>
            <a:r>
              <a:rPr lang="en-US" sz="1600" dirty="0">
                <a:solidFill>
                  <a:srgbClr val="4A4A4A"/>
                </a:solidFill>
                <a:latin typeface="MiSans" pitchFamily="34" charset="-122"/>
                <a:ea typeface="MiSans" pitchFamily="34" charset="-122"/>
                <a:cs typeface="MiSans" pitchFamily="34" charset="-120"/>
              </a:rPr>
              <a:t>符合条件的老年人可以申请法律援助，获得免费法律服务</a:t>
            </a:r>
            <a:endParaRPr lang="en-US" sz="1600" dirty="0"/>
          </a:p>
        </p:txBody>
      </p:sp>
      <p:sp>
        <p:nvSpPr>
          <p:cNvPr id="53" name="Shape 30"/>
          <p:cNvSpPr/>
          <p:nvPr/>
        </p:nvSpPr>
        <p:spPr>
          <a:xfrm>
            <a:off x="7633335" y="6451600"/>
            <a:ext cx="7416800" cy="1066800"/>
          </a:xfrm>
          <a:custGeom>
            <a:avLst/>
            <a:gdLst/>
            <a:ahLst/>
            <a:cxnLst/>
            <a:rect l="l" t="t" r="r" b="b"/>
            <a:pathLst>
              <a:path w="7416800" h="1066800">
                <a:moveTo>
                  <a:pt x="101602" y="0"/>
                </a:moveTo>
                <a:lnTo>
                  <a:pt x="7315198" y="0"/>
                </a:lnTo>
                <a:cubicBezTo>
                  <a:pt x="7371311" y="0"/>
                  <a:pt x="7416800" y="45489"/>
                  <a:pt x="7416800" y="101602"/>
                </a:cubicBezTo>
                <a:lnTo>
                  <a:pt x="7416800" y="965198"/>
                </a:lnTo>
                <a:cubicBezTo>
                  <a:pt x="7416800" y="1021311"/>
                  <a:pt x="7371311" y="1066800"/>
                  <a:pt x="7315198" y="1066800"/>
                </a:cubicBezTo>
                <a:lnTo>
                  <a:pt x="101602" y="1066800"/>
                </a:lnTo>
                <a:cubicBezTo>
                  <a:pt x="45489" y="1066800"/>
                  <a:pt x="0" y="1021311"/>
                  <a:pt x="0" y="965198"/>
                </a:cubicBezTo>
                <a:lnTo>
                  <a:pt x="0" y="101602"/>
                </a:lnTo>
                <a:cubicBezTo>
                  <a:pt x="0" y="45526"/>
                  <a:pt x="45526" y="0"/>
                  <a:pt x="101602" y="0"/>
                </a:cubicBezTo>
                <a:close/>
              </a:path>
            </a:pathLst>
          </a:custGeom>
          <a:solidFill>
            <a:srgbClr val="D1A367"/>
          </a:solidFill>
        </p:spPr>
      </p:sp>
      <p:sp>
        <p:nvSpPr>
          <p:cNvPr id="54" name="Shape 31"/>
          <p:cNvSpPr/>
          <p:nvPr/>
        </p:nvSpPr>
        <p:spPr>
          <a:xfrm>
            <a:off x="7861935" y="6718300"/>
            <a:ext cx="203200" cy="203200"/>
          </a:xfrm>
          <a:custGeom>
            <a:avLst/>
            <a:gdLst/>
            <a:ahLst/>
            <a:cxnLst/>
            <a:rect l="l" t="t" r="r" b="b"/>
            <a:pathLst>
              <a:path w="203200" h="203200">
                <a:moveTo>
                  <a:pt x="101600" y="203200"/>
                </a:moveTo>
                <a:cubicBezTo>
                  <a:pt x="157675" y="203200"/>
                  <a:pt x="203200" y="157675"/>
                  <a:pt x="203200" y="101600"/>
                </a:cubicBezTo>
                <a:cubicBezTo>
                  <a:pt x="203200" y="45525"/>
                  <a:pt x="157675" y="0"/>
                  <a:pt x="101600" y="0"/>
                </a:cubicBezTo>
                <a:cubicBezTo>
                  <a:pt x="45525" y="0"/>
                  <a:pt x="0" y="45525"/>
                  <a:pt x="0" y="101600"/>
                </a:cubicBezTo>
                <a:cubicBezTo>
                  <a:pt x="0" y="157675"/>
                  <a:pt x="45525" y="203200"/>
                  <a:pt x="101600" y="203200"/>
                </a:cubicBezTo>
                <a:close/>
                <a:moveTo>
                  <a:pt x="88900" y="63500"/>
                </a:moveTo>
                <a:cubicBezTo>
                  <a:pt x="88900" y="56491"/>
                  <a:pt x="94591" y="50800"/>
                  <a:pt x="101600" y="50800"/>
                </a:cubicBezTo>
                <a:cubicBezTo>
                  <a:pt x="108609" y="50800"/>
                  <a:pt x="114300" y="56491"/>
                  <a:pt x="114300" y="63500"/>
                </a:cubicBezTo>
                <a:cubicBezTo>
                  <a:pt x="114300" y="70509"/>
                  <a:pt x="108609" y="76200"/>
                  <a:pt x="101600" y="76200"/>
                </a:cubicBezTo>
                <a:cubicBezTo>
                  <a:pt x="94591" y="76200"/>
                  <a:pt x="88900" y="70509"/>
                  <a:pt x="88900" y="63500"/>
                </a:cubicBezTo>
                <a:close/>
                <a:moveTo>
                  <a:pt x="85725" y="88900"/>
                </a:moveTo>
                <a:lnTo>
                  <a:pt x="104775" y="88900"/>
                </a:lnTo>
                <a:cubicBezTo>
                  <a:pt x="110053" y="88900"/>
                  <a:pt x="114300" y="93147"/>
                  <a:pt x="114300" y="98425"/>
                </a:cubicBezTo>
                <a:lnTo>
                  <a:pt x="114300" y="133350"/>
                </a:lnTo>
                <a:lnTo>
                  <a:pt x="117475" y="133350"/>
                </a:lnTo>
                <a:cubicBezTo>
                  <a:pt x="122753" y="133350"/>
                  <a:pt x="127000" y="137597"/>
                  <a:pt x="127000" y="142875"/>
                </a:cubicBezTo>
                <a:cubicBezTo>
                  <a:pt x="127000" y="148153"/>
                  <a:pt x="122753" y="152400"/>
                  <a:pt x="117475" y="152400"/>
                </a:cubicBezTo>
                <a:lnTo>
                  <a:pt x="85725" y="152400"/>
                </a:lnTo>
                <a:cubicBezTo>
                  <a:pt x="80447" y="152400"/>
                  <a:pt x="76200" y="148153"/>
                  <a:pt x="76200" y="142875"/>
                </a:cubicBezTo>
                <a:cubicBezTo>
                  <a:pt x="76200" y="137597"/>
                  <a:pt x="80447" y="133350"/>
                  <a:pt x="85725" y="133350"/>
                </a:cubicBezTo>
                <a:lnTo>
                  <a:pt x="95250" y="133350"/>
                </a:lnTo>
                <a:lnTo>
                  <a:pt x="95250" y="107950"/>
                </a:lnTo>
                <a:lnTo>
                  <a:pt x="85725" y="107950"/>
                </a:lnTo>
                <a:cubicBezTo>
                  <a:pt x="80447" y="107950"/>
                  <a:pt x="76200" y="103703"/>
                  <a:pt x="76200" y="98425"/>
                </a:cubicBezTo>
                <a:cubicBezTo>
                  <a:pt x="76200" y="93147"/>
                  <a:pt x="80447" y="88900"/>
                  <a:pt x="85725" y="88900"/>
                </a:cubicBezTo>
                <a:close/>
              </a:path>
            </a:pathLst>
          </a:custGeom>
          <a:solidFill>
            <a:srgbClr val="F8F6F2"/>
          </a:solidFill>
        </p:spPr>
      </p:sp>
      <p:sp>
        <p:nvSpPr>
          <p:cNvPr id="55" name="Text 32"/>
          <p:cNvSpPr/>
          <p:nvPr/>
        </p:nvSpPr>
        <p:spPr>
          <a:xfrm>
            <a:off x="8192135" y="6654800"/>
            <a:ext cx="6756400" cy="660400"/>
          </a:xfrm>
          <a:prstGeom prst="rect">
            <a:avLst/>
          </a:prstGeom>
          <a:noFill/>
        </p:spPr>
        <p:txBody>
          <a:bodyPr wrap="square" lIns="0" tIns="0" rIns="0" bIns="0" rtlCol="0" anchor="ctr"/>
          <a:p>
            <a:pPr>
              <a:lnSpc>
                <a:spcPct val="140000"/>
              </a:lnSpc>
            </a:pPr>
            <a:r>
              <a:rPr lang="en-US" sz="1600" b="1" dirty="0">
                <a:solidFill>
                  <a:srgbClr val="F8F6F2"/>
                </a:solidFill>
                <a:latin typeface="MiSans" pitchFamily="34" charset="-122"/>
                <a:ea typeface="MiSans" pitchFamily="34" charset="-122"/>
                <a:cs typeface="MiSans" pitchFamily="34" charset="-120"/>
              </a:rPr>
              <a:t>提示：</a:t>
            </a:r>
            <a:r>
              <a:rPr lang="en-US" sz="1600" dirty="0">
                <a:solidFill>
                  <a:srgbClr val="F8F6F2"/>
                </a:solidFill>
                <a:latin typeface="MiSans" pitchFamily="34" charset="-122"/>
                <a:ea typeface="MiSans" pitchFamily="34" charset="-122"/>
                <a:cs typeface="MiSans" pitchFamily="34" charset="-120"/>
              </a:rPr>
              <a:t>赡养义务与财产继承是两回事，不能以放弃继承权为由拒绝履行赡养义务。</a:t>
            </a:r>
            <a:endParaRPr lang="en-US" sz="1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1"/>
          <p:cNvSpPr/>
          <p:nvPr/>
        </p:nvSpPr>
        <p:spPr>
          <a:xfrm>
            <a:off x="497125" y="894826"/>
            <a:ext cx="15485456" cy="497125"/>
          </a:xfrm>
          <a:prstGeom prst="rect">
            <a:avLst/>
          </a:prstGeom>
          <a:noFill/>
        </p:spPr>
        <p:txBody>
          <a:bodyPr wrap="square" lIns="0" tIns="0" rIns="0" bIns="0" rtlCol="0" anchor="ctr"/>
          <a:p>
            <a:pPr>
              <a:lnSpc>
                <a:spcPct val="90000"/>
              </a:lnSpc>
            </a:pPr>
            <a:r>
              <a:rPr lang="en-US" sz="3525" b="1" dirty="0">
                <a:solidFill>
                  <a:srgbClr val="4A4A4A"/>
                </a:solidFill>
                <a:latin typeface="MiSans" pitchFamily="34" charset="-122"/>
                <a:ea typeface="MiSans" pitchFamily="34" charset="-122"/>
                <a:cs typeface="MiSans" pitchFamily="34" charset="-120"/>
                <a:sym typeface="+mn-ea"/>
              </a:rPr>
              <a:t>老年人容易成为诈骗的对象</a:t>
            </a:r>
            <a:endParaRPr lang="en-US" sz="1600" dirty="0"/>
          </a:p>
        </p:txBody>
      </p:sp>
      <p:sp>
        <p:nvSpPr>
          <p:cNvPr id="13" name="Shape 7"/>
          <p:cNvSpPr/>
          <p:nvPr/>
        </p:nvSpPr>
        <p:spPr>
          <a:xfrm>
            <a:off x="9418320" y="1680845"/>
            <a:ext cx="254000" cy="254000"/>
          </a:xfrm>
          <a:custGeom>
            <a:avLst/>
            <a:gdLst/>
            <a:ahLst/>
            <a:cxnLst/>
            <a:rect l="l" t="t" r="r" b="b"/>
            <a:pathLst>
              <a:path w="254000" h="254000">
                <a:moveTo>
                  <a:pt x="59531" y="27781"/>
                </a:moveTo>
                <a:cubicBezTo>
                  <a:pt x="59531" y="12452"/>
                  <a:pt x="71983" y="0"/>
                  <a:pt x="87313" y="0"/>
                </a:cubicBezTo>
                <a:lnTo>
                  <a:pt x="99219" y="0"/>
                </a:lnTo>
                <a:cubicBezTo>
                  <a:pt x="108000" y="0"/>
                  <a:pt x="115094" y="7094"/>
                  <a:pt x="115094" y="15875"/>
                </a:cubicBezTo>
                <a:lnTo>
                  <a:pt x="115094" y="238125"/>
                </a:lnTo>
                <a:cubicBezTo>
                  <a:pt x="115094" y="246906"/>
                  <a:pt x="108000" y="254000"/>
                  <a:pt x="99219" y="254000"/>
                </a:cubicBezTo>
                <a:lnTo>
                  <a:pt x="83344" y="254000"/>
                </a:lnTo>
                <a:cubicBezTo>
                  <a:pt x="68560" y="254000"/>
                  <a:pt x="56108" y="243880"/>
                  <a:pt x="52586" y="230188"/>
                </a:cubicBezTo>
                <a:cubicBezTo>
                  <a:pt x="52239" y="230188"/>
                  <a:pt x="51941" y="230188"/>
                  <a:pt x="51594" y="230188"/>
                </a:cubicBezTo>
                <a:cubicBezTo>
                  <a:pt x="29666" y="230188"/>
                  <a:pt x="11906" y="212427"/>
                  <a:pt x="11906" y="190500"/>
                </a:cubicBezTo>
                <a:cubicBezTo>
                  <a:pt x="11906" y="181570"/>
                  <a:pt x="14883" y="173335"/>
                  <a:pt x="19844" y="166688"/>
                </a:cubicBezTo>
                <a:cubicBezTo>
                  <a:pt x="10220" y="159445"/>
                  <a:pt x="3969" y="147935"/>
                  <a:pt x="3969" y="134938"/>
                </a:cubicBezTo>
                <a:cubicBezTo>
                  <a:pt x="3969" y="119608"/>
                  <a:pt x="12700" y="106263"/>
                  <a:pt x="25400" y="99665"/>
                </a:cubicBezTo>
                <a:cubicBezTo>
                  <a:pt x="21878" y="93712"/>
                  <a:pt x="19844" y="86767"/>
                  <a:pt x="19844" y="79375"/>
                </a:cubicBezTo>
                <a:cubicBezTo>
                  <a:pt x="19844" y="57448"/>
                  <a:pt x="37604" y="39688"/>
                  <a:pt x="59531" y="39688"/>
                </a:cubicBezTo>
                <a:lnTo>
                  <a:pt x="59531" y="27781"/>
                </a:lnTo>
                <a:close/>
                <a:moveTo>
                  <a:pt x="194469" y="27781"/>
                </a:moveTo>
                <a:lnTo>
                  <a:pt x="194469" y="39688"/>
                </a:lnTo>
                <a:cubicBezTo>
                  <a:pt x="216396" y="39688"/>
                  <a:pt x="234156" y="57448"/>
                  <a:pt x="234156" y="79375"/>
                </a:cubicBezTo>
                <a:cubicBezTo>
                  <a:pt x="234156" y="86816"/>
                  <a:pt x="232122" y="93762"/>
                  <a:pt x="228600" y="99665"/>
                </a:cubicBezTo>
                <a:cubicBezTo>
                  <a:pt x="241350" y="106263"/>
                  <a:pt x="250031" y="119559"/>
                  <a:pt x="250031" y="134938"/>
                </a:cubicBezTo>
                <a:cubicBezTo>
                  <a:pt x="250031" y="147935"/>
                  <a:pt x="243780" y="159445"/>
                  <a:pt x="234156" y="166688"/>
                </a:cubicBezTo>
                <a:cubicBezTo>
                  <a:pt x="239117" y="173335"/>
                  <a:pt x="242094" y="181570"/>
                  <a:pt x="242094" y="190500"/>
                </a:cubicBezTo>
                <a:cubicBezTo>
                  <a:pt x="242094" y="212427"/>
                  <a:pt x="224334" y="230188"/>
                  <a:pt x="202406" y="230188"/>
                </a:cubicBezTo>
                <a:cubicBezTo>
                  <a:pt x="202059" y="230188"/>
                  <a:pt x="201761" y="230188"/>
                  <a:pt x="201414" y="230188"/>
                </a:cubicBezTo>
                <a:cubicBezTo>
                  <a:pt x="197892" y="243880"/>
                  <a:pt x="185440" y="254000"/>
                  <a:pt x="170656" y="254000"/>
                </a:cubicBezTo>
                <a:lnTo>
                  <a:pt x="154781" y="254000"/>
                </a:lnTo>
                <a:cubicBezTo>
                  <a:pt x="146000" y="254000"/>
                  <a:pt x="138906" y="246906"/>
                  <a:pt x="138906" y="238125"/>
                </a:cubicBezTo>
                <a:lnTo>
                  <a:pt x="138906" y="15875"/>
                </a:lnTo>
                <a:cubicBezTo>
                  <a:pt x="138906" y="7094"/>
                  <a:pt x="146000" y="0"/>
                  <a:pt x="154781" y="0"/>
                </a:cubicBezTo>
                <a:lnTo>
                  <a:pt x="166688" y="0"/>
                </a:lnTo>
                <a:cubicBezTo>
                  <a:pt x="182017" y="0"/>
                  <a:pt x="194469" y="12452"/>
                  <a:pt x="194469" y="27781"/>
                </a:cubicBezTo>
                <a:close/>
              </a:path>
            </a:pathLst>
          </a:custGeom>
          <a:solidFill>
            <a:srgbClr val="A99985"/>
          </a:solidFill>
        </p:spPr>
      </p:sp>
      <p:sp>
        <p:nvSpPr>
          <p:cNvPr id="14" name="Text 8"/>
          <p:cNvSpPr/>
          <p:nvPr/>
        </p:nvSpPr>
        <p:spPr>
          <a:xfrm>
            <a:off x="9704070" y="1630045"/>
            <a:ext cx="6769100" cy="355600"/>
          </a:xfrm>
          <a:prstGeom prst="rect">
            <a:avLst/>
          </a:prstGeom>
          <a:noFill/>
        </p:spPr>
        <p:txBody>
          <a:bodyPr wrap="square" lIns="0" tIns="0" rIns="0" bIns="0" rtlCol="0" anchor="ctr"/>
          <a:p>
            <a:pPr>
              <a:lnSpc>
                <a:spcPct val="120000"/>
              </a:lnSpc>
            </a:pPr>
            <a:r>
              <a:rPr lang="en-US" sz="2000" b="1" dirty="0">
                <a:solidFill>
                  <a:schemeClr val="tx1"/>
                </a:solidFill>
                <a:latin typeface="MiSans" pitchFamily="34" charset="-122"/>
                <a:ea typeface="MiSans" pitchFamily="34" charset="-122"/>
                <a:cs typeface="MiSans" pitchFamily="34" charset="-120"/>
              </a:rPr>
              <a:t>认知能力下降</a:t>
            </a:r>
            <a:endParaRPr lang="en-US" sz="2000" b="1" dirty="0">
              <a:solidFill>
                <a:schemeClr val="tx1"/>
              </a:solidFill>
              <a:latin typeface="MiSans" pitchFamily="34" charset="-122"/>
              <a:ea typeface="MiSans" pitchFamily="34" charset="-122"/>
              <a:cs typeface="MiSans" pitchFamily="34" charset="-120"/>
            </a:endParaRPr>
          </a:p>
        </p:txBody>
      </p:sp>
      <p:sp>
        <p:nvSpPr>
          <p:cNvPr id="15" name="Text 9"/>
          <p:cNvSpPr/>
          <p:nvPr/>
        </p:nvSpPr>
        <p:spPr>
          <a:xfrm>
            <a:off x="9386570" y="218884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6" name="Text 10"/>
          <p:cNvSpPr/>
          <p:nvPr/>
        </p:nvSpPr>
        <p:spPr>
          <a:xfrm>
            <a:off x="9691370" y="2188845"/>
            <a:ext cx="2946400" cy="304800"/>
          </a:xfrm>
          <a:prstGeom prst="rect">
            <a:avLst/>
          </a:prstGeom>
          <a:noFill/>
        </p:spPr>
        <p:txBody>
          <a:bodyPr wrap="square" lIns="0" tIns="0" rIns="0" bIns="0" rtlCol="0" anchor="ctr"/>
          <a:p>
            <a:pPr>
              <a:lnSpc>
                <a:spcPct val="130000"/>
              </a:lnSpc>
            </a:pPr>
            <a:r>
              <a:rPr lang="en-US" sz="1600" dirty="0">
                <a:solidFill>
                  <a:schemeClr val="tx1"/>
                </a:solidFill>
                <a:latin typeface="MiSans" pitchFamily="34" charset="-122"/>
                <a:ea typeface="MiSans" pitchFamily="34" charset="-122"/>
                <a:cs typeface="MiSans" pitchFamily="34" charset="-120"/>
              </a:rPr>
              <a:t>记忆力减退，容易忘记重要信息</a:t>
            </a:r>
            <a:endParaRPr lang="en-US" sz="1600" dirty="0">
              <a:solidFill>
                <a:schemeClr val="tx1"/>
              </a:solidFill>
              <a:latin typeface="MiSans" pitchFamily="34" charset="-122"/>
              <a:ea typeface="MiSans" pitchFamily="34" charset="-122"/>
              <a:cs typeface="MiSans" pitchFamily="34" charset="-120"/>
            </a:endParaRPr>
          </a:p>
        </p:txBody>
      </p:sp>
      <p:sp>
        <p:nvSpPr>
          <p:cNvPr id="17" name="Text 11"/>
          <p:cNvSpPr/>
          <p:nvPr/>
        </p:nvSpPr>
        <p:spPr>
          <a:xfrm>
            <a:off x="9386570" y="259524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8" name="Text 12"/>
          <p:cNvSpPr/>
          <p:nvPr/>
        </p:nvSpPr>
        <p:spPr>
          <a:xfrm>
            <a:off x="9691370" y="2595245"/>
            <a:ext cx="2540000" cy="304800"/>
          </a:xfrm>
          <a:prstGeom prst="rect">
            <a:avLst/>
          </a:prstGeom>
          <a:noFill/>
        </p:spPr>
        <p:txBody>
          <a:bodyPr wrap="square" lIns="0" tIns="0" rIns="0" bIns="0" rtlCol="0" anchor="ctr"/>
          <a:p>
            <a:pPr>
              <a:lnSpc>
                <a:spcPct val="130000"/>
              </a:lnSpc>
            </a:pPr>
            <a:r>
              <a:rPr lang="en-US" sz="1600" dirty="0">
                <a:solidFill>
                  <a:schemeClr val="tx1"/>
                </a:solidFill>
                <a:latin typeface="MiSans" pitchFamily="34" charset="-122"/>
                <a:ea typeface="MiSans" pitchFamily="34" charset="-122"/>
                <a:cs typeface="MiSans" pitchFamily="34" charset="-120"/>
              </a:rPr>
              <a:t>判断力减弱，难以识别骗局</a:t>
            </a:r>
            <a:endParaRPr lang="en-US" sz="1600" dirty="0">
              <a:solidFill>
                <a:schemeClr val="tx1"/>
              </a:solidFill>
              <a:latin typeface="MiSans" pitchFamily="34" charset="-122"/>
              <a:ea typeface="MiSans" pitchFamily="34" charset="-122"/>
              <a:cs typeface="MiSans" pitchFamily="34" charset="-120"/>
            </a:endParaRPr>
          </a:p>
        </p:txBody>
      </p:sp>
      <p:sp>
        <p:nvSpPr>
          <p:cNvPr id="19" name="Text 13"/>
          <p:cNvSpPr/>
          <p:nvPr/>
        </p:nvSpPr>
        <p:spPr>
          <a:xfrm>
            <a:off x="9386570" y="300164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20" name="Text 14"/>
          <p:cNvSpPr/>
          <p:nvPr/>
        </p:nvSpPr>
        <p:spPr>
          <a:xfrm>
            <a:off x="9691370" y="3001645"/>
            <a:ext cx="2743200" cy="304800"/>
          </a:xfrm>
          <a:prstGeom prst="rect">
            <a:avLst/>
          </a:prstGeom>
          <a:noFill/>
        </p:spPr>
        <p:txBody>
          <a:bodyPr wrap="square" lIns="0" tIns="0" rIns="0" bIns="0" rtlCol="0" anchor="ctr"/>
          <a:p>
            <a:pPr>
              <a:lnSpc>
                <a:spcPct val="130000"/>
              </a:lnSpc>
            </a:pPr>
            <a:r>
              <a:rPr lang="en-US" sz="1600" dirty="0">
                <a:solidFill>
                  <a:schemeClr val="tx1"/>
                </a:solidFill>
                <a:latin typeface="MiSans" pitchFamily="34" charset="-122"/>
                <a:ea typeface="MiSans" pitchFamily="34" charset="-122"/>
                <a:cs typeface="MiSans" pitchFamily="34" charset="-120"/>
              </a:rPr>
              <a:t>反应速度变慢，难以及时应对</a:t>
            </a:r>
            <a:endParaRPr lang="en-US" sz="1600" dirty="0">
              <a:solidFill>
                <a:schemeClr val="tx1"/>
              </a:solidFill>
              <a:latin typeface="MiSans" pitchFamily="34" charset="-122"/>
              <a:ea typeface="MiSans" pitchFamily="34" charset="-122"/>
              <a:cs typeface="MiSans" pitchFamily="34" charset="-120"/>
            </a:endParaRPr>
          </a:p>
        </p:txBody>
      </p:sp>
      <p:sp>
        <p:nvSpPr>
          <p:cNvPr id="21" name="Text 15"/>
          <p:cNvSpPr/>
          <p:nvPr/>
        </p:nvSpPr>
        <p:spPr>
          <a:xfrm>
            <a:off x="9386570" y="340804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22" name="Text 16"/>
          <p:cNvSpPr/>
          <p:nvPr/>
        </p:nvSpPr>
        <p:spPr>
          <a:xfrm>
            <a:off x="9691370" y="3408045"/>
            <a:ext cx="2946400" cy="304800"/>
          </a:xfrm>
          <a:prstGeom prst="rect">
            <a:avLst/>
          </a:prstGeom>
          <a:noFill/>
        </p:spPr>
        <p:txBody>
          <a:bodyPr wrap="square" lIns="0" tIns="0" rIns="0" bIns="0" rtlCol="0" anchor="ctr"/>
          <a:p>
            <a:pPr>
              <a:lnSpc>
                <a:spcPct val="130000"/>
              </a:lnSpc>
            </a:pPr>
            <a:r>
              <a:rPr lang="en-US" sz="1600" dirty="0">
                <a:solidFill>
                  <a:schemeClr val="tx1"/>
                </a:solidFill>
                <a:latin typeface="MiSans" pitchFamily="34" charset="-122"/>
                <a:ea typeface="MiSans" pitchFamily="34" charset="-122"/>
                <a:cs typeface="MiSans" pitchFamily="34" charset="-120"/>
              </a:rPr>
              <a:t>对新事物接受度低，容易被误导</a:t>
            </a:r>
            <a:endParaRPr lang="en-US" sz="1600" dirty="0">
              <a:solidFill>
                <a:schemeClr val="tx1"/>
              </a:solidFill>
              <a:latin typeface="MiSans" pitchFamily="34" charset="-122"/>
              <a:ea typeface="MiSans" pitchFamily="34" charset="-122"/>
              <a:cs typeface="MiSans" pitchFamily="34" charset="-120"/>
            </a:endParaRPr>
          </a:p>
        </p:txBody>
      </p:sp>
      <p:sp>
        <p:nvSpPr>
          <p:cNvPr id="33" name="Shape 31"/>
          <p:cNvSpPr/>
          <p:nvPr/>
        </p:nvSpPr>
        <p:spPr>
          <a:xfrm>
            <a:off x="9418320" y="4199890"/>
            <a:ext cx="254000" cy="254000"/>
          </a:xfrm>
          <a:custGeom>
            <a:avLst/>
            <a:gdLst/>
            <a:ahLst/>
            <a:cxnLst/>
            <a:rect l="l" t="t" r="r" b="b"/>
            <a:pathLst>
              <a:path w="254000" h="254000">
                <a:moveTo>
                  <a:pt x="127000" y="254000"/>
                </a:moveTo>
                <a:cubicBezTo>
                  <a:pt x="197093" y="254000"/>
                  <a:pt x="254000" y="197093"/>
                  <a:pt x="254000" y="127000"/>
                </a:cubicBezTo>
                <a:cubicBezTo>
                  <a:pt x="254000" y="56907"/>
                  <a:pt x="197093" y="0"/>
                  <a:pt x="127000" y="0"/>
                </a:cubicBezTo>
                <a:cubicBezTo>
                  <a:pt x="56907" y="0"/>
                  <a:pt x="0" y="56907"/>
                  <a:pt x="0" y="127000"/>
                </a:cubicBezTo>
                <a:cubicBezTo>
                  <a:pt x="0" y="197093"/>
                  <a:pt x="56907" y="254000"/>
                  <a:pt x="127000" y="254000"/>
                </a:cubicBezTo>
                <a:close/>
                <a:moveTo>
                  <a:pt x="111125" y="79375"/>
                </a:moveTo>
                <a:cubicBezTo>
                  <a:pt x="111125" y="70613"/>
                  <a:pt x="118238" y="63500"/>
                  <a:pt x="127000" y="63500"/>
                </a:cubicBezTo>
                <a:cubicBezTo>
                  <a:pt x="135762" y="63500"/>
                  <a:pt x="142875" y="70613"/>
                  <a:pt x="142875" y="79375"/>
                </a:cubicBezTo>
                <a:cubicBezTo>
                  <a:pt x="142875" y="88137"/>
                  <a:pt x="135762" y="95250"/>
                  <a:pt x="127000" y="95250"/>
                </a:cubicBezTo>
                <a:cubicBezTo>
                  <a:pt x="118238" y="95250"/>
                  <a:pt x="111125" y="88137"/>
                  <a:pt x="111125" y="79375"/>
                </a:cubicBezTo>
                <a:close/>
                <a:moveTo>
                  <a:pt x="107156" y="111125"/>
                </a:moveTo>
                <a:lnTo>
                  <a:pt x="130969" y="111125"/>
                </a:lnTo>
                <a:cubicBezTo>
                  <a:pt x="137567" y="111125"/>
                  <a:pt x="142875" y="116433"/>
                  <a:pt x="142875" y="123031"/>
                </a:cubicBezTo>
                <a:lnTo>
                  <a:pt x="142875" y="166688"/>
                </a:lnTo>
                <a:lnTo>
                  <a:pt x="146844" y="166688"/>
                </a:lnTo>
                <a:cubicBezTo>
                  <a:pt x="153442" y="166688"/>
                  <a:pt x="158750" y="171996"/>
                  <a:pt x="158750" y="178594"/>
                </a:cubicBezTo>
                <a:cubicBezTo>
                  <a:pt x="158750" y="185192"/>
                  <a:pt x="153442" y="190500"/>
                  <a:pt x="146844" y="190500"/>
                </a:cubicBezTo>
                <a:lnTo>
                  <a:pt x="107156" y="190500"/>
                </a:lnTo>
                <a:cubicBezTo>
                  <a:pt x="100558" y="190500"/>
                  <a:pt x="95250" y="185192"/>
                  <a:pt x="95250" y="178594"/>
                </a:cubicBezTo>
                <a:cubicBezTo>
                  <a:pt x="95250" y="171996"/>
                  <a:pt x="100558" y="166688"/>
                  <a:pt x="107156" y="166688"/>
                </a:cubicBezTo>
                <a:lnTo>
                  <a:pt x="119063" y="166688"/>
                </a:lnTo>
                <a:lnTo>
                  <a:pt x="119063" y="134938"/>
                </a:lnTo>
                <a:lnTo>
                  <a:pt x="107156" y="134938"/>
                </a:lnTo>
                <a:cubicBezTo>
                  <a:pt x="100558" y="134938"/>
                  <a:pt x="95250" y="129629"/>
                  <a:pt x="95250" y="123031"/>
                </a:cubicBezTo>
                <a:cubicBezTo>
                  <a:pt x="95250" y="116433"/>
                  <a:pt x="100558" y="111125"/>
                  <a:pt x="107156" y="111125"/>
                </a:cubicBezTo>
                <a:close/>
              </a:path>
            </a:pathLst>
          </a:custGeom>
          <a:solidFill>
            <a:srgbClr val="D1A367"/>
          </a:solidFill>
        </p:spPr>
      </p:sp>
      <p:sp>
        <p:nvSpPr>
          <p:cNvPr id="34" name="Text 32"/>
          <p:cNvSpPr/>
          <p:nvPr/>
        </p:nvSpPr>
        <p:spPr>
          <a:xfrm>
            <a:off x="9704070" y="4149090"/>
            <a:ext cx="67691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信息不对称</a:t>
            </a:r>
            <a:endParaRPr lang="en-US" sz="1600" dirty="0"/>
          </a:p>
        </p:txBody>
      </p:sp>
      <p:sp>
        <p:nvSpPr>
          <p:cNvPr id="35" name="Text 33"/>
          <p:cNvSpPr/>
          <p:nvPr/>
        </p:nvSpPr>
        <p:spPr>
          <a:xfrm>
            <a:off x="9386570" y="4707890"/>
            <a:ext cx="304800" cy="304800"/>
          </a:xfrm>
          <a:prstGeom prst="rect">
            <a:avLst/>
          </a:prstGeom>
          <a:noFill/>
        </p:spPr>
        <p:txBody>
          <a:bodyPr wrap="square" lIns="0" tIns="0" rIns="0" bIns="0" rtlCol="0" anchor="ctr"/>
          <a:p>
            <a:pPr>
              <a:lnSpc>
                <a:spcPct val="130000"/>
              </a:lnSpc>
            </a:pPr>
            <a:r>
              <a:rPr lang="en-US" sz="1600" dirty="0">
                <a:solidFill>
                  <a:srgbClr val="D1A367"/>
                </a:solidFill>
                <a:latin typeface="MiSans" pitchFamily="34" charset="-122"/>
                <a:ea typeface="MiSans" pitchFamily="34" charset="-122"/>
                <a:cs typeface="MiSans" pitchFamily="34" charset="-120"/>
              </a:rPr>
              <a:t>•</a:t>
            </a:r>
            <a:endParaRPr lang="en-US" sz="1600" dirty="0"/>
          </a:p>
        </p:txBody>
      </p:sp>
      <p:sp>
        <p:nvSpPr>
          <p:cNvPr id="36" name="Text 34"/>
          <p:cNvSpPr/>
          <p:nvPr/>
        </p:nvSpPr>
        <p:spPr>
          <a:xfrm>
            <a:off x="9691370" y="4707890"/>
            <a:ext cx="1930400" cy="304800"/>
          </a:xfrm>
          <a:prstGeom prst="rect">
            <a:avLst/>
          </a:prstGeom>
          <a:noFill/>
        </p:spPr>
        <p:txBody>
          <a:bodyPr wrap="square" lIns="0" tIns="0" rIns="0" bIns="0" rtlCol="0" anchor="ctr"/>
          <a:p>
            <a:pPr>
              <a:lnSpc>
                <a:spcPct val="130000"/>
              </a:lnSpc>
            </a:pPr>
            <a:r>
              <a:rPr lang="en-US" sz="1600" dirty="0">
                <a:solidFill>
                  <a:schemeClr val="tx1"/>
                </a:solidFill>
                <a:latin typeface="MiSans" pitchFamily="34" charset="-122"/>
                <a:ea typeface="MiSans" pitchFamily="34" charset="-122"/>
                <a:cs typeface="MiSans" pitchFamily="34" charset="-120"/>
              </a:rPr>
              <a:t>对金融知识了解有限</a:t>
            </a:r>
            <a:endParaRPr lang="en-US" sz="1600" dirty="0">
              <a:solidFill>
                <a:schemeClr val="tx1"/>
              </a:solidFill>
              <a:latin typeface="MiSans" pitchFamily="34" charset="-122"/>
              <a:ea typeface="MiSans" pitchFamily="34" charset="-122"/>
              <a:cs typeface="MiSans" pitchFamily="34" charset="-120"/>
            </a:endParaRPr>
          </a:p>
        </p:txBody>
      </p:sp>
      <p:sp>
        <p:nvSpPr>
          <p:cNvPr id="37" name="Text 35"/>
          <p:cNvSpPr/>
          <p:nvPr/>
        </p:nvSpPr>
        <p:spPr>
          <a:xfrm>
            <a:off x="9386570" y="5114290"/>
            <a:ext cx="304800" cy="304800"/>
          </a:xfrm>
          <a:prstGeom prst="rect">
            <a:avLst/>
          </a:prstGeom>
          <a:noFill/>
        </p:spPr>
        <p:txBody>
          <a:bodyPr wrap="square" lIns="0" tIns="0" rIns="0" bIns="0" rtlCol="0" anchor="ctr"/>
          <a:p>
            <a:pPr>
              <a:lnSpc>
                <a:spcPct val="130000"/>
              </a:lnSpc>
            </a:pPr>
            <a:r>
              <a:rPr lang="en-US" sz="1600" dirty="0">
                <a:solidFill>
                  <a:srgbClr val="D1A367"/>
                </a:solidFill>
                <a:latin typeface="MiSans" pitchFamily="34" charset="-122"/>
                <a:ea typeface="MiSans" pitchFamily="34" charset="-122"/>
                <a:cs typeface="MiSans" pitchFamily="34" charset="-120"/>
              </a:rPr>
              <a:t>•</a:t>
            </a:r>
            <a:endParaRPr lang="en-US" sz="1600" dirty="0"/>
          </a:p>
        </p:txBody>
      </p:sp>
      <p:sp>
        <p:nvSpPr>
          <p:cNvPr id="38" name="Text 36"/>
          <p:cNvSpPr/>
          <p:nvPr/>
        </p:nvSpPr>
        <p:spPr>
          <a:xfrm>
            <a:off x="9691370" y="5114290"/>
            <a:ext cx="2133600" cy="304800"/>
          </a:xfrm>
          <a:prstGeom prst="rect">
            <a:avLst/>
          </a:prstGeom>
          <a:noFill/>
        </p:spPr>
        <p:txBody>
          <a:bodyPr wrap="square" lIns="0" tIns="0" rIns="0" bIns="0" rtlCol="0" anchor="ctr"/>
          <a:p>
            <a:pPr>
              <a:lnSpc>
                <a:spcPct val="130000"/>
              </a:lnSpc>
            </a:pPr>
            <a:r>
              <a:rPr lang="en-US" sz="1600" dirty="0">
                <a:solidFill>
                  <a:schemeClr val="tx1"/>
                </a:solidFill>
                <a:latin typeface="MiSans" pitchFamily="34" charset="-122"/>
                <a:ea typeface="MiSans" pitchFamily="34" charset="-122"/>
                <a:cs typeface="MiSans" pitchFamily="34" charset="-120"/>
              </a:rPr>
              <a:t>不熟悉法律程序和规定</a:t>
            </a:r>
            <a:endParaRPr lang="en-US" sz="1600" dirty="0">
              <a:solidFill>
                <a:schemeClr val="tx1"/>
              </a:solidFill>
              <a:latin typeface="MiSans" pitchFamily="34" charset="-122"/>
              <a:ea typeface="MiSans" pitchFamily="34" charset="-122"/>
              <a:cs typeface="MiSans" pitchFamily="34" charset="-120"/>
            </a:endParaRPr>
          </a:p>
        </p:txBody>
      </p:sp>
      <p:sp>
        <p:nvSpPr>
          <p:cNvPr id="39" name="Text 37"/>
          <p:cNvSpPr/>
          <p:nvPr/>
        </p:nvSpPr>
        <p:spPr>
          <a:xfrm>
            <a:off x="9386570" y="5520690"/>
            <a:ext cx="304800" cy="304800"/>
          </a:xfrm>
          <a:prstGeom prst="rect">
            <a:avLst/>
          </a:prstGeom>
          <a:noFill/>
        </p:spPr>
        <p:txBody>
          <a:bodyPr wrap="square" lIns="0" tIns="0" rIns="0" bIns="0" rtlCol="0" anchor="ctr"/>
          <a:p>
            <a:pPr>
              <a:lnSpc>
                <a:spcPct val="130000"/>
              </a:lnSpc>
            </a:pPr>
            <a:r>
              <a:rPr lang="en-US" sz="1600" dirty="0">
                <a:solidFill>
                  <a:srgbClr val="D1A367"/>
                </a:solidFill>
                <a:latin typeface="MiSans" pitchFamily="34" charset="-122"/>
                <a:ea typeface="MiSans" pitchFamily="34" charset="-122"/>
                <a:cs typeface="MiSans" pitchFamily="34" charset="-120"/>
              </a:rPr>
              <a:t>•</a:t>
            </a:r>
            <a:endParaRPr lang="en-US" sz="1600" dirty="0"/>
          </a:p>
        </p:txBody>
      </p:sp>
      <p:sp>
        <p:nvSpPr>
          <p:cNvPr id="40" name="Text 38"/>
          <p:cNvSpPr/>
          <p:nvPr/>
        </p:nvSpPr>
        <p:spPr>
          <a:xfrm>
            <a:off x="9691370" y="5520690"/>
            <a:ext cx="2540000" cy="304800"/>
          </a:xfrm>
          <a:prstGeom prst="rect">
            <a:avLst/>
          </a:prstGeom>
          <a:noFill/>
        </p:spPr>
        <p:txBody>
          <a:bodyPr wrap="square" lIns="0" tIns="0" rIns="0" bIns="0" rtlCol="0" anchor="ctr"/>
          <a:p>
            <a:pPr>
              <a:lnSpc>
                <a:spcPct val="130000"/>
              </a:lnSpc>
            </a:pPr>
            <a:r>
              <a:rPr lang="en-US" sz="1600" dirty="0">
                <a:solidFill>
                  <a:schemeClr val="tx1"/>
                </a:solidFill>
                <a:latin typeface="MiSans" pitchFamily="34" charset="-122"/>
                <a:ea typeface="MiSans" pitchFamily="34" charset="-122"/>
                <a:cs typeface="MiSans" pitchFamily="34" charset="-120"/>
              </a:rPr>
              <a:t>对新技术、新产品认知不足</a:t>
            </a:r>
            <a:endParaRPr lang="en-US" sz="1600" dirty="0">
              <a:solidFill>
                <a:schemeClr val="tx1"/>
              </a:solidFill>
              <a:latin typeface="MiSans" pitchFamily="34" charset="-122"/>
              <a:ea typeface="MiSans" pitchFamily="34" charset="-122"/>
              <a:cs typeface="MiSans" pitchFamily="34" charset="-120"/>
            </a:endParaRPr>
          </a:p>
        </p:txBody>
      </p:sp>
      <p:sp>
        <p:nvSpPr>
          <p:cNvPr id="41" name="Text 39"/>
          <p:cNvSpPr/>
          <p:nvPr/>
        </p:nvSpPr>
        <p:spPr>
          <a:xfrm>
            <a:off x="9386570" y="5927090"/>
            <a:ext cx="304800" cy="304800"/>
          </a:xfrm>
          <a:prstGeom prst="rect">
            <a:avLst/>
          </a:prstGeom>
          <a:noFill/>
        </p:spPr>
        <p:txBody>
          <a:bodyPr wrap="square" lIns="0" tIns="0" rIns="0" bIns="0" rtlCol="0" anchor="ctr"/>
          <a:p>
            <a:pPr>
              <a:lnSpc>
                <a:spcPct val="130000"/>
              </a:lnSpc>
            </a:pPr>
            <a:r>
              <a:rPr lang="en-US" sz="1600" dirty="0">
                <a:solidFill>
                  <a:srgbClr val="D1A367"/>
                </a:solidFill>
                <a:latin typeface="MiSans" pitchFamily="34" charset="-122"/>
                <a:ea typeface="MiSans" pitchFamily="34" charset="-122"/>
                <a:cs typeface="MiSans" pitchFamily="34" charset="-120"/>
              </a:rPr>
              <a:t>•</a:t>
            </a:r>
            <a:endParaRPr lang="en-US" sz="1600" dirty="0"/>
          </a:p>
        </p:txBody>
      </p:sp>
      <p:sp>
        <p:nvSpPr>
          <p:cNvPr id="42" name="Text 40"/>
          <p:cNvSpPr/>
          <p:nvPr/>
        </p:nvSpPr>
        <p:spPr>
          <a:xfrm>
            <a:off x="9691370" y="5927090"/>
            <a:ext cx="1727200" cy="304800"/>
          </a:xfrm>
          <a:prstGeom prst="rect">
            <a:avLst/>
          </a:prstGeom>
          <a:noFill/>
        </p:spPr>
        <p:txBody>
          <a:bodyPr wrap="square" lIns="0" tIns="0" rIns="0" bIns="0" rtlCol="0" anchor="ctr"/>
          <a:p>
            <a:pPr>
              <a:lnSpc>
                <a:spcPct val="130000"/>
              </a:lnSpc>
            </a:pPr>
            <a:r>
              <a:rPr lang="en-US" sz="1600" dirty="0">
                <a:solidFill>
                  <a:schemeClr val="tx1"/>
                </a:solidFill>
                <a:latin typeface="MiSans" pitchFamily="34" charset="-122"/>
                <a:ea typeface="MiSans" pitchFamily="34" charset="-122"/>
                <a:cs typeface="MiSans" pitchFamily="34" charset="-120"/>
              </a:rPr>
              <a:t>获取信息渠道单一</a:t>
            </a:r>
            <a:endParaRPr lang="en-US" sz="1600" dirty="0">
              <a:solidFill>
                <a:schemeClr val="tx1"/>
              </a:solidFill>
              <a:latin typeface="MiSans" pitchFamily="34" charset="-122"/>
              <a:ea typeface="MiSans" pitchFamily="34" charset="-122"/>
              <a:cs typeface="MiSans" pitchFamily="34" charset="-120"/>
            </a:endParaRPr>
          </a:p>
        </p:txBody>
      </p:sp>
      <p:sp>
        <p:nvSpPr>
          <p:cNvPr id="23" name="文本框 22"/>
          <p:cNvSpPr txBox="1"/>
          <p:nvPr/>
        </p:nvSpPr>
        <p:spPr>
          <a:xfrm>
            <a:off x="497205" y="1391920"/>
            <a:ext cx="3709670" cy="2472055"/>
          </a:xfrm>
          <a:prstGeom prst="rect">
            <a:avLst/>
          </a:prstGeom>
          <a:noFill/>
        </p:spPr>
        <p:txBody>
          <a:bodyPr wrap="square" rtlCol="0" anchor="t">
            <a:noAutofit/>
          </a:bodyPr>
          <a:p>
            <a:pPr>
              <a:lnSpc>
                <a:spcPct val="140000"/>
              </a:lnSpc>
            </a:pPr>
            <a:r>
              <a:rPr lang="en-US" sz="1600" dirty="0">
                <a:solidFill>
                  <a:srgbClr val="4A4A4A"/>
                </a:solidFill>
                <a:latin typeface="MiSans" pitchFamily="34" charset="-122"/>
                <a:ea typeface="MiSans" pitchFamily="34" charset="-122"/>
                <a:cs typeface="MiSans" pitchFamily="34" charset="-120"/>
                <a:sym typeface="+mn-ea"/>
              </a:rPr>
              <a:t>老年人在</a:t>
            </a:r>
            <a:r>
              <a:rPr lang="en-US" sz="1600" b="1" dirty="0">
                <a:solidFill>
                  <a:schemeClr val="accent1"/>
                </a:solidFill>
                <a:latin typeface="MiSans" pitchFamily="34" charset="-122"/>
                <a:ea typeface="MiSans" pitchFamily="34" charset="-122"/>
                <a:cs typeface="MiSans" pitchFamily="34" charset="-120"/>
                <a:sym typeface="+mn-ea"/>
              </a:rPr>
              <a:t>思考问题和认识问题能力和自我保护能力上相对较弱</a:t>
            </a:r>
            <a:r>
              <a:rPr lang="en-US" sz="1600" dirty="0">
                <a:solidFill>
                  <a:srgbClr val="4A4A4A"/>
                </a:solidFill>
                <a:latin typeface="MiSans" pitchFamily="34" charset="-122"/>
                <a:ea typeface="MiSans" pitchFamily="34" charset="-122"/>
                <a:cs typeface="MiSans" pitchFamily="34" charset="-120"/>
                <a:sym typeface="+mn-ea"/>
              </a:rPr>
              <a:t>，非常容易成为诈骗分子作案的对象。诈骗分子往往利用老年人的认知特点、情感需求和信息不对称，实施各种形式的诈骗活动。</a:t>
            </a:r>
            <a:endParaRPr lang="en-US" altLang="en-US" sz="1600" dirty="0">
              <a:solidFill>
                <a:srgbClr val="4A4A4A"/>
              </a:solidFill>
              <a:latin typeface="MiSans" pitchFamily="34" charset="-122"/>
              <a:ea typeface="MiSans" pitchFamily="34" charset="-122"/>
              <a:cs typeface="MiSans" pitchFamily="34" charset="-120"/>
              <a:sym typeface="+mn-e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1"/>
          <p:cNvSpPr/>
          <p:nvPr/>
        </p:nvSpPr>
        <p:spPr>
          <a:xfrm>
            <a:off x="1680210" y="894715"/>
            <a:ext cx="15485745" cy="497205"/>
          </a:xfrm>
          <a:prstGeom prst="rect">
            <a:avLst/>
          </a:prstGeom>
          <a:noFill/>
        </p:spPr>
        <p:txBody>
          <a:bodyPr wrap="square" lIns="0" tIns="0" rIns="0" bIns="0" rtlCol="0" anchor="ctr"/>
          <a:p>
            <a:pPr>
              <a:lnSpc>
                <a:spcPct val="90000"/>
              </a:lnSpc>
            </a:pPr>
            <a:r>
              <a:rPr lang="en-US" sz="3525" b="1" dirty="0">
                <a:solidFill>
                  <a:srgbClr val="4A4A4A"/>
                </a:solidFill>
                <a:latin typeface="MiSans" pitchFamily="34" charset="-122"/>
                <a:ea typeface="MiSans" pitchFamily="34" charset="-122"/>
                <a:cs typeface="MiSans" pitchFamily="34" charset="-120"/>
                <a:sym typeface="+mn-ea"/>
              </a:rPr>
              <a:t>老年人容易成为诈骗的对象</a:t>
            </a:r>
            <a:endParaRPr lang="en-US" sz="1600" dirty="0"/>
          </a:p>
        </p:txBody>
      </p:sp>
      <p:sp>
        <p:nvSpPr>
          <p:cNvPr id="23" name="文本框 22"/>
          <p:cNvSpPr txBox="1"/>
          <p:nvPr/>
        </p:nvSpPr>
        <p:spPr>
          <a:xfrm>
            <a:off x="497205" y="1391920"/>
            <a:ext cx="3709670" cy="2472055"/>
          </a:xfrm>
          <a:prstGeom prst="rect">
            <a:avLst/>
          </a:prstGeom>
          <a:noFill/>
        </p:spPr>
        <p:txBody>
          <a:bodyPr wrap="square" rtlCol="0" anchor="t">
            <a:noAutofit/>
          </a:bodyPr>
          <a:p>
            <a:pPr>
              <a:lnSpc>
                <a:spcPct val="140000"/>
              </a:lnSpc>
            </a:pPr>
            <a:r>
              <a:rPr lang="en-US" sz="1600" dirty="0">
                <a:solidFill>
                  <a:srgbClr val="4A4A4A"/>
                </a:solidFill>
                <a:latin typeface="MiSans" pitchFamily="34" charset="-122"/>
                <a:ea typeface="MiSans" pitchFamily="34" charset="-122"/>
                <a:cs typeface="MiSans" pitchFamily="34" charset="-120"/>
                <a:sym typeface="+mn-ea"/>
              </a:rPr>
              <a:t>老年人在</a:t>
            </a:r>
            <a:r>
              <a:rPr lang="en-US" sz="1600" b="1" dirty="0">
                <a:solidFill>
                  <a:schemeClr val="accent1"/>
                </a:solidFill>
                <a:latin typeface="MiSans" pitchFamily="34" charset="-122"/>
                <a:ea typeface="MiSans" pitchFamily="34" charset="-122"/>
                <a:cs typeface="MiSans" pitchFamily="34" charset="-120"/>
                <a:sym typeface="+mn-ea"/>
              </a:rPr>
              <a:t>思考问题和认识问题能力和自我保护能力上相对较弱</a:t>
            </a:r>
            <a:r>
              <a:rPr lang="en-US" sz="1600" dirty="0">
                <a:solidFill>
                  <a:srgbClr val="4A4A4A"/>
                </a:solidFill>
                <a:latin typeface="MiSans" pitchFamily="34" charset="-122"/>
                <a:ea typeface="MiSans" pitchFamily="34" charset="-122"/>
                <a:cs typeface="MiSans" pitchFamily="34" charset="-120"/>
                <a:sym typeface="+mn-ea"/>
              </a:rPr>
              <a:t>，非常容易成为诈骗分子作案的对象。诈骗分子往往利用老年人的认知特点、情感需求和信息不对称，实施各种形式的诈骗活动。</a:t>
            </a:r>
            <a:endParaRPr lang="en-US" altLang="en-US" sz="1600" dirty="0">
              <a:solidFill>
                <a:srgbClr val="4A4A4A"/>
              </a:solidFill>
              <a:latin typeface="MiSans" pitchFamily="34" charset="-122"/>
              <a:ea typeface="MiSans" pitchFamily="34" charset="-122"/>
              <a:cs typeface="MiSans" pitchFamily="34" charset="-120"/>
              <a:sym typeface="+mn-ea"/>
            </a:endParaRPr>
          </a:p>
        </p:txBody>
      </p:sp>
      <p:sp>
        <p:nvSpPr>
          <p:cNvPr id="2" name="Shape 19"/>
          <p:cNvSpPr/>
          <p:nvPr/>
        </p:nvSpPr>
        <p:spPr>
          <a:xfrm>
            <a:off x="9457690" y="1722755"/>
            <a:ext cx="254000" cy="254000"/>
          </a:xfrm>
          <a:custGeom>
            <a:avLst/>
            <a:gdLst/>
            <a:ahLst/>
            <a:cxnLst/>
            <a:rect l="l" t="t" r="r" b="b"/>
            <a:pathLst>
              <a:path w="254000" h="254000">
                <a:moveTo>
                  <a:pt x="119559" y="43210"/>
                </a:moveTo>
                <a:lnTo>
                  <a:pt x="127000" y="53479"/>
                </a:lnTo>
                <a:lnTo>
                  <a:pt x="134441" y="43210"/>
                </a:lnTo>
                <a:cubicBezTo>
                  <a:pt x="146844" y="26045"/>
                  <a:pt x="166787" y="15875"/>
                  <a:pt x="187970" y="15875"/>
                </a:cubicBezTo>
                <a:cubicBezTo>
                  <a:pt x="224433" y="15875"/>
                  <a:pt x="254000" y="45442"/>
                  <a:pt x="254000" y="81905"/>
                </a:cubicBezTo>
                <a:lnTo>
                  <a:pt x="254000" y="83195"/>
                </a:lnTo>
                <a:cubicBezTo>
                  <a:pt x="254000" y="138857"/>
                  <a:pt x="184596" y="203498"/>
                  <a:pt x="148382" y="231130"/>
                </a:cubicBezTo>
                <a:cubicBezTo>
                  <a:pt x="142230" y="235793"/>
                  <a:pt x="134689" y="238125"/>
                  <a:pt x="127000" y="238125"/>
                </a:cubicBezTo>
                <a:cubicBezTo>
                  <a:pt x="119311" y="238125"/>
                  <a:pt x="111720" y="235843"/>
                  <a:pt x="105618" y="231130"/>
                </a:cubicBezTo>
                <a:cubicBezTo>
                  <a:pt x="69404" y="203498"/>
                  <a:pt x="0" y="138857"/>
                  <a:pt x="0" y="83195"/>
                </a:cubicBezTo>
                <a:lnTo>
                  <a:pt x="0" y="81905"/>
                </a:lnTo>
                <a:cubicBezTo>
                  <a:pt x="0" y="45442"/>
                  <a:pt x="29567" y="15875"/>
                  <a:pt x="66030" y="15875"/>
                </a:cubicBezTo>
                <a:cubicBezTo>
                  <a:pt x="87213" y="15875"/>
                  <a:pt x="107156" y="26045"/>
                  <a:pt x="119559" y="43210"/>
                </a:cubicBezTo>
                <a:close/>
              </a:path>
            </a:pathLst>
          </a:custGeom>
          <a:solidFill>
            <a:srgbClr val="8A9A87"/>
          </a:solidFill>
        </p:spPr>
      </p:sp>
      <p:sp>
        <p:nvSpPr>
          <p:cNvPr id="4" name="Text 20"/>
          <p:cNvSpPr/>
          <p:nvPr/>
        </p:nvSpPr>
        <p:spPr>
          <a:xfrm>
            <a:off x="9743440" y="1671955"/>
            <a:ext cx="67691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情感需求强烈</a:t>
            </a:r>
            <a:endParaRPr lang="en-US" sz="1600" dirty="0"/>
          </a:p>
        </p:txBody>
      </p:sp>
      <p:sp>
        <p:nvSpPr>
          <p:cNvPr id="5" name="Text 21"/>
          <p:cNvSpPr/>
          <p:nvPr/>
        </p:nvSpPr>
        <p:spPr>
          <a:xfrm>
            <a:off x="9425940" y="2230755"/>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24" name="Text 22"/>
          <p:cNvSpPr/>
          <p:nvPr/>
        </p:nvSpPr>
        <p:spPr>
          <a:xfrm>
            <a:off x="9730740" y="2230755"/>
            <a:ext cx="25400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孤独感强，渴望关注和陪伴</a:t>
            </a:r>
            <a:endParaRPr lang="en-US" sz="1600" dirty="0"/>
          </a:p>
        </p:txBody>
      </p:sp>
      <p:sp>
        <p:nvSpPr>
          <p:cNvPr id="25" name="Text 23"/>
          <p:cNvSpPr/>
          <p:nvPr/>
        </p:nvSpPr>
        <p:spPr>
          <a:xfrm>
            <a:off x="9425940" y="2637155"/>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26" name="Text 24"/>
          <p:cNvSpPr/>
          <p:nvPr/>
        </p:nvSpPr>
        <p:spPr>
          <a:xfrm>
            <a:off x="9730740" y="2637155"/>
            <a:ext cx="25400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担心健康问题，迷信保健品</a:t>
            </a:r>
            <a:endParaRPr lang="en-US" sz="1600" dirty="0"/>
          </a:p>
        </p:txBody>
      </p:sp>
      <p:sp>
        <p:nvSpPr>
          <p:cNvPr id="27" name="Text 25"/>
          <p:cNvSpPr/>
          <p:nvPr/>
        </p:nvSpPr>
        <p:spPr>
          <a:xfrm>
            <a:off x="9425940" y="3043555"/>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28" name="Text 26"/>
          <p:cNvSpPr/>
          <p:nvPr/>
        </p:nvSpPr>
        <p:spPr>
          <a:xfrm>
            <a:off x="9730740" y="3043555"/>
            <a:ext cx="2743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贪小便宜心理，易受免费诱惑</a:t>
            </a:r>
            <a:endParaRPr lang="en-US" sz="1600" dirty="0"/>
          </a:p>
        </p:txBody>
      </p:sp>
      <p:sp>
        <p:nvSpPr>
          <p:cNvPr id="29" name="Text 27"/>
          <p:cNvSpPr/>
          <p:nvPr/>
        </p:nvSpPr>
        <p:spPr>
          <a:xfrm>
            <a:off x="9425940" y="3449955"/>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30" name="Text 28"/>
          <p:cNvSpPr/>
          <p:nvPr/>
        </p:nvSpPr>
        <p:spPr>
          <a:xfrm>
            <a:off x="9730740" y="3449955"/>
            <a:ext cx="23368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对子女愧疚感，容易妥协</a:t>
            </a:r>
            <a:endParaRPr lang="en-US" sz="1600" dirty="0"/>
          </a:p>
        </p:txBody>
      </p:sp>
      <p:sp>
        <p:nvSpPr>
          <p:cNvPr id="6" name="Shape 43"/>
          <p:cNvSpPr/>
          <p:nvPr/>
        </p:nvSpPr>
        <p:spPr>
          <a:xfrm>
            <a:off x="9457690" y="4366895"/>
            <a:ext cx="254000" cy="254000"/>
          </a:xfrm>
          <a:custGeom>
            <a:avLst/>
            <a:gdLst/>
            <a:ahLst/>
            <a:cxnLst/>
            <a:rect l="l" t="t" r="r" b="b"/>
            <a:pathLst>
              <a:path w="254000" h="254000">
                <a:moveTo>
                  <a:pt x="127000" y="0"/>
                </a:moveTo>
                <a:cubicBezTo>
                  <a:pt x="129282" y="0"/>
                  <a:pt x="131564" y="496"/>
                  <a:pt x="133648" y="1439"/>
                </a:cubicBezTo>
                <a:lnTo>
                  <a:pt x="227112" y="41077"/>
                </a:lnTo>
                <a:cubicBezTo>
                  <a:pt x="238026" y="45690"/>
                  <a:pt x="246162" y="56455"/>
                  <a:pt x="246112" y="69453"/>
                </a:cubicBezTo>
                <a:cubicBezTo>
                  <a:pt x="245864" y="118666"/>
                  <a:pt x="225623" y="208707"/>
                  <a:pt x="140146" y="249634"/>
                </a:cubicBezTo>
                <a:cubicBezTo>
                  <a:pt x="131862" y="253603"/>
                  <a:pt x="122238" y="253603"/>
                  <a:pt x="113953" y="249634"/>
                </a:cubicBezTo>
                <a:cubicBezTo>
                  <a:pt x="28426" y="208707"/>
                  <a:pt x="8235" y="118666"/>
                  <a:pt x="7987" y="69453"/>
                </a:cubicBezTo>
                <a:cubicBezTo>
                  <a:pt x="7937" y="56455"/>
                  <a:pt x="16073" y="45690"/>
                  <a:pt x="26987" y="41077"/>
                </a:cubicBezTo>
                <a:lnTo>
                  <a:pt x="120402" y="1439"/>
                </a:lnTo>
                <a:cubicBezTo>
                  <a:pt x="122486" y="496"/>
                  <a:pt x="124718" y="0"/>
                  <a:pt x="127000" y="0"/>
                </a:cubicBezTo>
                <a:close/>
                <a:moveTo>
                  <a:pt x="127000" y="33139"/>
                </a:moveTo>
                <a:lnTo>
                  <a:pt x="127000" y="220712"/>
                </a:lnTo>
                <a:cubicBezTo>
                  <a:pt x="195461" y="187573"/>
                  <a:pt x="213866" y="114151"/>
                  <a:pt x="214313" y="70197"/>
                </a:cubicBezTo>
                <a:lnTo>
                  <a:pt x="127000" y="33189"/>
                </a:lnTo>
                <a:lnTo>
                  <a:pt x="127000" y="33189"/>
                </a:lnTo>
                <a:close/>
              </a:path>
            </a:pathLst>
          </a:custGeom>
          <a:solidFill>
            <a:srgbClr val="A99985"/>
          </a:solidFill>
        </p:spPr>
      </p:sp>
      <p:sp>
        <p:nvSpPr>
          <p:cNvPr id="7" name="Text 44"/>
          <p:cNvSpPr/>
          <p:nvPr/>
        </p:nvSpPr>
        <p:spPr>
          <a:xfrm>
            <a:off x="9743440" y="4316095"/>
            <a:ext cx="67691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防范措施</a:t>
            </a:r>
            <a:endParaRPr lang="en-US" sz="1600" dirty="0"/>
          </a:p>
        </p:txBody>
      </p:sp>
      <p:sp>
        <p:nvSpPr>
          <p:cNvPr id="8" name="Text 45"/>
          <p:cNvSpPr/>
          <p:nvPr/>
        </p:nvSpPr>
        <p:spPr>
          <a:xfrm>
            <a:off x="9425940" y="487489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9" name="Text 46"/>
          <p:cNvSpPr/>
          <p:nvPr/>
        </p:nvSpPr>
        <p:spPr>
          <a:xfrm>
            <a:off x="9730740" y="4874895"/>
            <a:ext cx="33909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加强宣传教育：</a:t>
            </a:r>
            <a:r>
              <a:rPr lang="en-US" sz="1600" dirty="0">
                <a:solidFill>
                  <a:srgbClr val="4A4A4A"/>
                </a:solidFill>
                <a:latin typeface="MiSans" pitchFamily="34" charset="-122"/>
                <a:ea typeface="MiSans" pitchFamily="34" charset="-122"/>
                <a:cs typeface="MiSans" pitchFamily="34" charset="-120"/>
              </a:rPr>
              <a:t>定期举办防诈骗讲座</a:t>
            </a:r>
            <a:endParaRPr lang="en-US" sz="1600" dirty="0"/>
          </a:p>
        </p:txBody>
      </p:sp>
      <p:sp>
        <p:nvSpPr>
          <p:cNvPr id="10" name="Text 47"/>
          <p:cNvSpPr/>
          <p:nvPr/>
        </p:nvSpPr>
        <p:spPr>
          <a:xfrm>
            <a:off x="9425940" y="528129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1" name="Text 48"/>
          <p:cNvSpPr/>
          <p:nvPr/>
        </p:nvSpPr>
        <p:spPr>
          <a:xfrm>
            <a:off x="9730740" y="5281295"/>
            <a:ext cx="37846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家庭监督：</a:t>
            </a:r>
            <a:r>
              <a:rPr lang="en-US" sz="1600" dirty="0">
                <a:solidFill>
                  <a:srgbClr val="4A4A4A"/>
                </a:solidFill>
                <a:latin typeface="MiSans" pitchFamily="34" charset="-122"/>
                <a:ea typeface="MiSans" pitchFamily="34" charset="-122"/>
                <a:cs typeface="MiSans" pitchFamily="34" charset="-120"/>
              </a:rPr>
              <a:t>子女关心老年人的生活和财务</a:t>
            </a:r>
            <a:endParaRPr lang="en-US" sz="1600" dirty="0"/>
          </a:p>
        </p:txBody>
      </p:sp>
      <p:sp>
        <p:nvSpPr>
          <p:cNvPr id="12" name="Text 49"/>
          <p:cNvSpPr/>
          <p:nvPr/>
        </p:nvSpPr>
        <p:spPr>
          <a:xfrm>
            <a:off x="9425940" y="568769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31" name="Text 50"/>
          <p:cNvSpPr/>
          <p:nvPr/>
        </p:nvSpPr>
        <p:spPr>
          <a:xfrm>
            <a:off x="9730740" y="5687695"/>
            <a:ext cx="27686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社区支持：</a:t>
            </a:r>
            <a:r>
              <a:rPr lang="en-US" sz="1600" dirty="0">
                <a:solidFill>
                  <a:srgbClr val="4A4A4A"/>
                </a:solidFill>
                <a:latin typeface="MiSans" pitchFamily="34" charset="-122"/>
                <a:ea typeface="MiSans" pitchFamily="34" charset="-122"/>
                <a:cs typeface="MiSans" pitchFamily="34" charset="-120"/>
              </a:rPr>
              <a:t>建立社区防范机制</a:t>
            </a:r>
            <a:endParaRPr lang="en-US" sz="1600" dirty="0"/>
          </a:p>
        </p:txBody>
      </p:sp>
      <p:sp>
        <p:nvSpPr>
          <p:cNvPr id="32" name="Text 51"/>
          <p:cNvSpPr/>
          <p:nvPr/>
        </p:nvSpPr>
        <p:spPr>
          <a:xfrm>
            <a:off x="9425940" y="609409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43" name="Text 52"/>
          <p:cNvSpPr/>
          <p:nvPr/>
        </p:nvSpPr>
        <p:spPr>
          <a:xfrm>
            <a:off x="9730740" y="6094095"/>
            <a:ext cx="29718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法律保护：</a:t>
            </a:r>
            <a:r>
              <a:rPr lang="en-US" sz="1600" dirty="0">
                <a:solidFill>
                  <a:srgbClr val="4A4A4A"/>
                </a:solidFill>
                <a:latin typeface="MiSans" pitchFamily="34" charset="-122"/>
                <a:ea typeface="MiSans" pitchFamily="34" charset="-122"/>
                <a:cs typeface="MiSans" pitchFamily="34" charset="-120"/>
              </a:rPr>
              <a:t>及时报警，依法维权</a:t>
            </a:r>
            <a:endParaRPr lang="en-US" sz="1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1"/>
          <p:cNvSpPr/>
          <p:nvPr/>
        </p:nvSpPr>
        <p:spPr>
          <a:xfrm>
            <a:off x="1680210" y="894715"/>
            <a:ext cx="15485745" cy="497205"/>
          </a:xfrm>
          <a:prstGeom prst="rect">
            <a:avLst/>
          </a:prstGeom>
          <a:noFill/>
        </p:spPr>
        <p:txBody>
          <a:bodyPr wrap="square" lIns="0" tIns="0" rIns="0" bIns="0" rtlCol="0" anchor="ctr"/>
          <a:p>
            <a:pPr>
              <a:lnSpc>
                <a:spcPct val="90000"/>
              </a:lnSpc>
            </a:pPr>
            <a:r>
              <a:rPr lang="en-US" sz="3525" b="1" dirty="0">
                <a:solidFill>
                  <a:srgbClr val="4A4A4A"/>
                </a:solidFill>
                <a:latin typeface="MiSans" pitchFamily="34" charset="-122"/>
                <a:ea typeface="MiSans" pitchFamily="34" charset="-122"/>
                <a:cs typeface="MiSans" pitchFamily="34" charset="-120"/>
                <a:sym typeface="+mn-ea"/>
              </a:rPr>
              <a:t>监护人的范围与顺序</a:t>
            </a:r>
            <a:endParaRPr lang="en-US" sz="1600" dirty="0"/>
          </a:p>
        </p:txBody>
      </p:sp>
      <p:sp>
        <p:nvSpPr>
          <p:cNvPr id="23" name="文本框 22"/>
          <p:cNvSpPr txBox="1"/>
          <p:nvPr/>
        </p:nvSpPr>
        <p:spPr>
          <a:xfrm>
            <a:off x="497205" y="1391920"/>
            <a:ext cx="3709670" cy="2472055"/>
          </a:xfrm>
          <a:prstGeom prst="rect">
            <a:avLst/>
          </a:prstGeom>
          <a:noFill/>
        </p:spPr>
        <p:txBody>
          <a:bodyPr wrap="square" rtlCol="0" anchor="t">
            <a:noAutofit/>
          </a:bodyPr>
          <a:p>
            <a:pPr>
              <a:lnSpc>
                <a:spcPct val="140000"/>
              </a:lnSpc>
            </a:pPr>
            <a:r>
              <a:rPr lang="en-US" sz="1600" b="1" dirty="0">
                <a:solidFill>
                  <a:schemeClr val="accent1"/>
                </a:solidFill>
                <a:latin typeface="MiSans" pitchFamily="34" charset="-122"/>
                <a:ea typeface="MiSans" pitchFamily="34" charset="-122"/>
                <a:cs typeface="MiSans" pitchFamily="34" charset="-120"/>
                <a:sym typeface="+mn-ea"/>
              </a:rPr>
              <a:t>无民事行为能力或者限制民事行为能力的成年人</a:t>
            </a:r>
            <a:r>
              <a:rPr lang="en-US" sz="1600" dirty="0">
                <a:solidFill>
                  <a:schemeClr val="tx1"/>
                </a:solidFill>
                <a:latin typeface="MiSans" pitchFamily="34" charset="-122"/>
                <a:ea typeface="MiSans" pitchFamily="34" charset="-122"/>
                <a:cs typeface="MiSans" pitchFamily="34" charset="-120"/>
                <a:sym typeface="+mn-ea"/>
              </a:rPr>
              <a:t>，需要设立监护人来保护其合法权益。监护人的确定有严格的法定顺序和程序要求。</a:t>
            </a:r>
            <a:endParaRPr lang="en-US" altLang="en-US" sz="1600" dirty="0">
              <a:solidFill>
                <a:schemeClr val="tx1"/>
              </a:solidFill>
              <a:latin typeface="MiSans" pitchFamily="34" charset="-122"/>
              <a:ea typeface="MiSans" pitchFamily="34" charset="-122"/>
              <a:cs typeface="MiSans" pitchFamily="34" charset="-120"/>
              <a:sym typeface="+mn-ea"/>
            </a:endParaRPr>
          </a:p>
        </p:txBody>
      </p:sp>
      <p:sp>
        <p:nvSpPr>
          <p:cNvPr id="228" name="边界"/>
          <p:cNvSpPr/>
          <p:nvPr>
            <p:custDataLst>
              <p:tags r:id="rId1"/>
            </p:custDataLst>
          </p:nvPr>
        </p:nvSpPr>
        <p:spPr>
          <a:xfrm>
            <a:off x="7785100" y="2222183"/>
            <a:ext cx="5184000" cy="4571365"/>
          </a:xfrm>
          <a:prstGeom prst="rect">
            <a:avLst/>
          </a:prstGeom>
          <a:solidFill>
            <a:srgbClr val="FFFFFF">
              <a:alpha val="0"/>
            </a:srgbClr>
          </a:soli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39" name="矩形 38"/>
          <p:cNvSpPr/>
          <p:nvPr>
            <p:custDataLst>
              <p:tags r:id="rId2"/>
            </p:custDataLst>
          </p:nvPr>
        </p:nvSpPr>
        <p:spPr>
          <a:xfrm>
            <a:off x="7966710" y="2520315"/>
            <a:ext cx="7486015" cy="646430"/>
          </a:xfrm>
          <a:prstGeom prst="rect">
            <a:avLst/>
          </a:prstGeom>
          <a:noFill/>
        </p:spPr>
        <p:txBody>
          <a:bodyPr wrap="square" lIns="0" tIns="0" rIns="0" bIns="0" rtlCol="0" anchor="t" anchorCtr="0">
            <a:noAutofit/>
          </a:bodyPr>
          <a:p>
            <a:pPr indent="0" fontAlgn="auto">
              <a:lnSpc>
                <a:spcPct val="130000"/>
              </a:lnSpc>
              <a:spcBef>
                <a:spcPct val="0"/>
              </a:spcBef>
              <a:spcAft>
                <a:spcPct val="0"/>
              </a:spcAft>
            </a:pPr>
            <a:r>
              <a:rPr lang="zh-CN" altLang="en-US" sz="1500" dirty="0">
                <a:ln>
                  <a:noFill/>
                  <a:prstDash val="sysDot"/>
                </a:ln>
                <a:solidFill>
                  <a:schemeClr val="tx1">
                    <a:lumMod val="85000"/>
                    <a:lumOff val="15000"/>
                  </a:schemeClr>
                </a:solidFill>
                <a:latin typeface="+mn-ea"/>
                <a:cs typeface="+mn-ea"/>
                <a:sym typeface="+mn-ea"/>
              </a:rPr>
              <a:t>配偶是第一顺序的监护人。作为与老年人共同生活、相互扶持的伴侣，配偶最了解老年人的情况和意愿，通常是最合适的监护人。</a:t>
            </a:r>
            <a:endParaRPr lang="zh-CN" altLang="en-US" sz="1500" dirty="0">
              <a:ln>
                <a:noFill/>
                <a:prstDash val="sysDot"/>
              </a:ln>
              <a:solidFill>
                <a:schemeClr val="tx1">
                  <a:lumMod val="85000"/>
                  <a:lumOff val="15000"/>
                </a:schemeClr>
              </a:solidFill>
              <a:latin typeface="+mn-ea"/>
              <a:cs typeface="+mn-ea"/>
              <a:sym typeface="+mn-ea"/>
            </a:endParaRPr>
          </a:p>
        </p:txBody>
      </p:sp>
      <p:sp>
        <p:nvSpPr>
          <p:cNvPr id="40" name="矩形 39"/>
          <p:cNvSpPr/>
          <p:nvPr>
            <p:custDataLst>
              <p:tags r:id="rId3"/>
            </p:custDataLst>
          </p:nvPr>
        </p:nvSpPr>
        <p:spPr>
          <a:xfrm>
            <a:off x="7967345" y="2222183"/>
            <a:ext cx="4992370" cy="298450"/>
          </a:xfrm>
          <a:prstGeom prst="rect">
            <a:avLst/>
          </a:prstGeom>
          <a:noFill/>
        </p:spPr>
        <p:txBody>
          <a:bodyPr wrap="square" lIns="0" tIns="0" rIns="0" bIns="0" rtlCol="0" anchor="b">
            <a:noAutofit/>
          </a:bodyPr>
          <a:p>
            <a:pPr>
              <a:spcBef>
                <a:spcPct val="0"/>
              </a:spcBef>
              <a:spcAft>
                <a:spcPct val="0"/>
              </a:spcAft>
            </a:pPr>
            <a:r>
              <a:rPr lang="en-US" altLang="zh-CN" sz="1700" b="1">
                <a:solidFill>
                  <a:schemeClr val="accent1"/>
                </a:solidFill>
                <a:latin typeface="+mn-ea"/>
                <a:cs typeface="+mn-ea"/>
              </a:rPr>
              <a:t>1.</a:t>
            </a:r>
            <a:r>
              <a:rPr lang="zh-CN" altLang="en-US" sz="1700" b="1">
                <a:solidFill>
                  <a:schemeClr val="accent1"/>
                </a:solidFill>
                <a:latin typeface="+mn-ea"/>
                <a:cs typeface="+mn-ea"/>
              </a:rPr>
              <a:t>配偶</a:t>
            </a:r>
            <a:endParaRPr lang="zh-CN" altLang="en-US" sz="1700" b="1">
              <a:solidFill>
                <a:schemeClr val="accent1"/>
              </a:solidFill>
              <a:latin typeface="+mn-ea"/>
              <a:cs typeface="+mn-ea"/>
            </a:endParaRPr>
          </a:p>
        </p:txBody>
      </p:sp>
      <p:sp>
        <p:nvSpPr>
          <p:cNvPr id="41" name="矩形 40"/>
          <p:cNvSpPr/>
          <p:nvPr>
            <p:custDataLst>
              <p:tags r:id="rId4"/>
            </p:custDataLst>
          </p:nvPr>
        </p:nvSpPr>
        <p:spPr>
          <a:xfrm>
            <a:off x="7785100" y="2269808"/>
            <a:ext cx="28575" cy="828000"/>
          </a:xfrm>
          <a:prstGeom prst="rect">
            <a:avLst/>
          </a:prstGeom>
          <a:solidFill>
            <a:schemeClr val="accent1">
              <a:lumMod val="60000"/>
              <a:lumOff val="40000"/>
              <a:alpha val="7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2" name="矩形 41"/>
          <p:cNvSpPr/>
          <p:nvPr>
            <p:custDataLst>
              <p:tags r:id="rId5"/>
            </p:custDataLst>
          </p:nvPr>
        </p:nvSpPr>
        <p:spPr>
          <a:xfrm>
            <a:off x="7966710" y="6147435"/>
            <a:ext cx="7486650" cy="646430"/>
          </a:xfrm>
          <a:prstGeom prst="rect">
            <a:avLst/>
          </a:prstGeom>
          <a:noFill/>
        </p:spPr>
        <p:txBody>
          <a:bodyPr wrap="square" lIns="0" tIns="0" rIns="0" bIns="0" rtlCol="0" anchor="t" anchorCtr="0">
            <a:noAutofit/>
          </a:bodyPr>
          <a:p>
            <a:pPr lvl="0" indent="0" algn="l" fontAlgn="auto">
              <a:lnSpc>
                <a:spcPct val="130000"/>
              </a:lnSpc>
              <a:buClrTx/>
              <a:buSzTx/>
              <a:buFontTx/>
            </a:pPr>
            <a:r>
              <a:rPr lang="zh-CN" altLang="en-US" sz="1500" dirty="0">
                <a:ln>
                  <a:noFill/>
                  <a:prstDash val="sysDot"/>
                </a:ln>
                <a:solidFill>
                  <a:schemeClr val="tx1">
                    <a:lumMod val="85000"/>
                    <a:lumOff val="15000"/>
                  </a:schemeClr>
                </a:solidFill>
                <a:latin typeface="+mn-ea"/>
                <a:cs typeface="+mn-ea"/>
                <a:sym typeface="+mn-ea"/>
              </a:rPr>
              <a:t>其他愿意担任监护人的个人或者组织，但是须经被监护人住所地的居民委员会、村民委员会或者民政部门同意。</a:t>
            </a:r>
            <a:endParaRPr lang="zh-CN" altLang="en-US" sz="1500" dirty="0">
              <a:ln>
                <a:noFill/>
                <a:prstDash val="sysDot"/>
              </a:ln>
              <a:solidFill>
                <a:schemeClr val="tx1">
                  <a:lumMod val="85000"/>
                  <a:lumOff val="15000"/>
                </a:schemeClr>
              </a:solidFill>
              <a:latin typeface="+mn-ea"/>
              <a:cs typeface="+mn-ea"/>
              <a:sym typeface="+mn-ea"/>
            </a:endParaRPr>
          </a:p>
        </p:txBody>
      </p:sp>
      <p:sp>
        <p:nvSpPr>
          <p:cNvPr id="44" name="矩形 43"/>
          <p:cNvSpPr/>
          <p:nvPr>
            <p:custDataLst>
              <p:tags r:id="rId6"/>
            </p:custDataLst>
          </p:nvPr>
        </p:nvSpPr>
        <p:spPr>
          <a:xfrm>
            <a:off x="7967345" y="5849303"/>
            <a:ext cx="4992370" cy="298450"/>
          </a:xfrm>
          <a:prstGeom prst="rect">
            <a:avLst/>
          </a:prstGeom>
          <a:noFill/>
        </p:spPr>
        <p:txBody>
          <a:bodyPr wrap="square" lIns="0" tIns="0" rIns="0" bIns="0" rtlCol="0" anchor="b">
            <a:noAutofit/>
          </a:bodyPr>
          <a:p>
            <a:pPr>
              <a:spcBef>
                <a:spcPct val="0"/>
              </a:spcBef>
              <a:spcAft>
                <a:spcPct val="0"/>
              </a:spcAft>
            </a:pPr>
            <a:r>
              <a:rPr lang="en-US" altLang="zh-CN" sz="1700" b="1">
                <a:solidFill>
                  <a:schemeClr val="accent1"/>
                </a:solidFill>
                <a:latin typeface="+mn-ea"/>
                <a:cs typeface="+mn-ea"/>
              </a:rPr>
              <a:t>4.</a:t>
            </a:r>
            <a:r>
              <a:rPr lang="zh-CN" altLang="en-US" sz="1700" b="1" dirty="0">
                <a:ln>
                  <a:noFill/>
                  <a:prstDash val="sysDot"/>
                </a:ln>
                <a:solidFill>
                  <a:schemeClr val="accent1"/>
                </a:solidFill>
                <a:latin typeface="+mn-ea"/>
                <a:cs typeface="+mn-ea"/>
                <a:sym typeface="+mn-ea"/>
              </a:rPr>
              <a:t>其他愿意担任监护人的个人或者组织</a:t>
            </a:r>
            <a:endParaRPr lang="zh-CN" altLang="en-US" sz="1700" b="1" dirty="0">
              <a:ln>
                <a:noFill/>
                <a:prstDash val="sysDot"/>
              </a:ln>
              <a:solidFill>
                <a:schemeClr val="accent1"/>
              </a:solidFill>
              <a:latin typeface="+mn-ea"/>
              <a:cs typeface="+mn-ea"/>
              <a:sym typeface="+mn-ea"/>
            </a:endParaRPr>
          </a:p>
        </p:txBody>
      </p:sp>
      <p:sp>
        <p:nvSpPr>
          <p:cNvPr id="45" name="矩形 44"/>
          <p:cNvSpPr/>
          <p:nvPr>
            <p:custDataLst>
              <p:tags r:id="rId7"/>
            </p:custDataLst>
          </p:nvPr>
        </p:nvSpPr>
        <p:spPr>
          <a:xfrm>
            <a:off x="7785100" y="5896928"/>
            <a:ext cx="28575" cy="828000"/>
          </a:xfrm>
          <a:prstGeom prst="rect">
            <a:avLst/>
          </a:prstGeom>
          <a:solidFill>
            <a:schemeClr val="accent1">
              <a:lumMod val="60000"/>
              <a:lumOff val="40000"/>
              <a:alpha val="7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6" name="矩形 45"/>
          <p:cNvSpPr/>
          <p:nvPr>
            <p:custDataLst>
              <p:tags r:id="rId8"/>
            </p:custDataLst>
          </p:nvPr>
        </p:nvSpPr>
        <p:spPr>
          <a:xfrm>
            <a:off x="7966710" y="4938395"/>
            <a:ext cx="7486650" cy="646430"/>
          </a:xfrm>
          <a:prstGeom prst="rect">
            <a:avLst/>
          </a:prstGeom>
          <a:noFill/>
        </p:spPr>
        <p:txBody>
          <a:bodyPr wrap="square" lIns="0" tIns="0" rIns="0" bIns="0" rtlCol="0" anchor="t" anchorCtr="0">
            <a:noAutofit/>
          </a:bodyPr>
          <a:p>
            <a:pPr indent="0" fontAlgn="auto">
              <a:lnSpc>
                <a:spcPct val="130000"/>
              </a:lnSpc>
              <a:spcBef>
                <a:spcPct val="0"/>
              </a:spcBef>
              <a:spcAft>
                <a:spcPct val="0"/>
              </a:spcAft>
            </a:pPr>
            <a:r>
              <a:rPr lang="zh-CN" altLang="en-US" sz="1500" dirty="0">
                <a:ln>
                  <a:noFill/>
                  <a:prstDash val="sysDot"/>
                </a:ln>
                <a:solidFill>
                  <a:schemeClr val="tx1">
                    <a:lumMod val="85000"/>
                    <a:lumOff val="15000"/>
                  </a:schemeClr>
                </a:solidFill>
                <a:latin typeface="+mn-ea"/>
                <a:cs typeface="+mn-ea"/>
                <a:sym typeface="+mn-ea"/>
              </a:rPr>
              <a:t>包括兄弟姐妹、祖父母、外祖父母等近亲属。在没有配偶、父母、子女的情况下，其他近亲属可以担任监护人。</a:t>
            </a:r>
            <a:endParaRPr lang="zh-CN" altLang="en-US" sz="1500" dirty="0">
              <a:ln>
                <a:noFill/>
                <a:prstDash val="sysDot"/>
              </a:ln>
              <a:solidFill>
                <a:schemeClr val="tx1">
                  <a:lumMod val="85000"/>
                  <a:lumOff val="15000"/>
                </a:schemeClr>
              </a:solidFill>
              <a:latin typeface="+mn-ea"/>
              <a:cs typeface="+mn-ea"/>
              <a:sym typeface="+mn-ea"/>
            </a:endParaRPr>
          </a:p>
        </p:txBody>
      </p:sp>
      <p:sp>
        <p:nvSpPr>
          <p:cNvPr id="47" name="矩形 46"/>
          <p:cNvSpPr/>
          <p:nvPr>
            <p:custDataLst>
              <p:tags r:id="rId9"/>
            </p:custDataLst>
          </p:nvPr>
        </p:nvSpPr>
        <p:spPr>
          <a:xfrm>
            <a:off x="7967345" y="4640263"/>
            <a:ext cx="4992370" cy="298450"/>
          </a:xfrm>
          <a:prstGeom prst="rect">
            <a:avLst/>
          </a:prstGeom>
          <a:noFill/>
        </p:spPr>
        <p:txBody>
          <a:bodyPr wrap="square" lIns="0" tIns="0" rIns="0" bIns="0" rtlCol="0" anchor="b">
            <a:noAutofit/>
          </a:bodyPr>
          <a:p>
            <a:pPr>
              <a:spcBef>
                <a:spcPct val="0"/>
              </a:spcBef>
              <a:spcAft>
                <a:spcPct val="0"/>
              </a:spcAft>
            </a:pPr>
            <a:r>
              <a:rPr lang="en-US" altLang="zh-CN" sz="1700" b="1">
                <a:solidFill>
                  <a:schemeClr val="accent1"/>
                </a:solidFill>
                <a:latin typeface="+mn-ea"/>
                <a:cs typeface="+mn-ea"/>
              </a:rPr>
              <a:t>3.</a:t>
            </a:r>
            <a:r>
              <a:rPr lang="zh-CN" altLang="en-US" sz="1700" b="1">
                <a:solidFill>
                  <a:schemeClr val="accent1"/>
                </a:solidFill>
                <a:latin typeface="+mn-ea"/>
                <a:cs typeface="+mn-ea"/>
              </a:rPr>
              <a:t>其他近亲属</a:t>
            </a:r>
            <a:endParaRPr lang="zh-CN" altLang="en-US" sz="1700" b="1">
              <a:solidFill>
                <a:schemeClr val="accent1"/>
              </a:solidFill>
              <a:latin typeface="+mn-ea"/>
              <a:cs typeface="+mn-ea"/>
            </a:endParaRPr>
          </a:p>
        </p:txBody>
      </p:sp>
      <p:sp>
        <p:nvSpPr>
          <p:cNvPr id="48" name="矩形 47"/>
          <p:cNvSpPr/>
          <p:nvPr>
            <p:custDataLst>
              <p:tags r:id="rId10"/>
            </p:custDataLst>
          </p:nvPr>
        </p:nvSpPr>
        <p:spPr>
          <a:xfrm>
            <a:off x="7785100" y="4687888"/>
            <a:ext cx="28575" cy="828000"/>
          </a:xfrm>
          <a:prstGeom prst="rect">
            <a:avLst/>
          </a:prstGeom>
          <a:solidFill>
            <a:schemeClr val="accent1">
              <a:lumMod val="60000"/>
              <a:lumOff val="40000"/>
              <a:alpha val="7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9" name="矩形 48"/>
          <p:cNvSpPr/>
          <p:nvPr>
            <p:custDataLst>
              <p:tags r:id="rId11"/>
            </p:custDataLst>
          </p:nvPr>
        </p:nvSpPr>
        <p:spPr>
          <a:xfrm>
            <a:off x="7966710" y="3729355"/>
            <a:ext cx="7486015" cy="646430"/>
          </a:xfrm>
          <a:prstGeom prst="rect">
            <a:avLst/>
          </a:prstGeom>
          <a:noFill/>
        </p:spPr>
        <p:txBody>
          <a:bodyPr wrap="square" lIns="0" tIns="0" rIns="0" bIns="0" rtlCol="0" anchor="t" anchorCtr="0">
            <a:noAutofit/>
          </a:bodyPr>
          <a:p>
            <a:pPr lvl="0" indent="0" algn="l" fontAlgn="auto">
              <a:lnSpc>
                <a:spcPct val="130000"/>
              </a:lnSpc>
              <a:buClrTx/>
              <a:buSzTx/>
              <a:buFontTx/>
            </a:pPr>
            <a:r>
              <a:rPr lang="zh-CN" altLang="en-US" sz="1500" dirty="0">
                <a:ln>
                  <a:noFill/>
                  <a:prstDash val="sysDot"/>
                </a:ln>
                <a:solidFill>
                  <a:schemeClr val="tx1">
                    <a:lumMod val="85000"/>
                    <a:lumOff val="15000"/>
                  </a:schemeClr>
                </a:solidFill>
                <a:latin typeface="+mn-ea"/>
                <a:cs typeface="+mn-ea"/>
                <a:sym typeface="+mn-ea"/>
              </a:rPr>
              <a:t>父母、子女是第二顺序的监护人。包括生父母、养父母、有抚养关系的继父母，以及婚生子女、非婚生子女、养子女和形成抚养教育关系的继子女。</a:t>
            </a:r>
            <a:endParaRPr lang="zh-CN" altLang="en-US" sz="1500" dirty="0">
              <a:ln>
                <a:noFill/>
                <a:prstDash val="sysDot"/>
              </a:ln>
              <a:solidFill>
                <a:schemeClr val="tx1">
                  <a:lumMod val="85000"/>
                  <a:lumOff val="15000"/>
                </a:schemeClr>
              </a:solidFill>
              <a:latin typeface="+mn-ea"/>
              <a:cs typeface="+mn-ea"/>
              <a:sym typeface="+mn-ea"/>
            </a:endParaRPr>
          </a:p>
        </p:txBody>
      </p:sp>
      <p:sp>
        <p:nvSpPr>
          <p:cNvPr id="50" name="矩形 49"/>
          <p:cNvSpPr/>
          <p:nvPr>
            <p:custDataLst>
              <p:tags r:id="rId12"/>
            </p:custDataLst>
          </p:nvPr>
        </p:nvSpPr>
        <p:spPr>
          <a:xfrm>
            <a:off x="7967345" y="3431223"/>
            <a:ext cx="4992370" cy="298450"/>
          </a:xfrm>
          <a:prstGeom prst="rect">
            <a:avLst/>
          </a:prstGeom>
          <a:noFill/>
        </p:spPr>
        <p:txBody>
          <a:bodyPr wrap="square" lIns="0" tIns="0" rIns="0" bIns="0" rtlCol="0" anchor="b">
            <a:noAutofit/>
          </a:bodyPr>
          <a:p>
            <a:pPr>
              <a:spcBef>
                <a:spcPct val="0"/>
              </a:spcBef>
              <a:spcAft>
                <a:spcPct val="0"/>
              </a:spcAft>
            </a:pPr>
            <a:r>
              <a:rPr lang="en-US" altLang="zh-CN" sz="1700" b="1">
                <a:solidFill>
                  <a:schemeClr val="accent1"/>
                </a:solidFill>
                <a:latin typeface="+mn-ea"/>
                <a:cs typeface="+mn-ea"/>
              </a:rPr>
              <a:t>2.</a:t>
            </a:r>
            <a:r>
              <a:rPr lang="zh-CN" altLang="en-US" sz="1700" b="1">
                <a:solidFill>
                  <a:schemeClr val="accent1"/>
                </a:solidFill>
                <a:latin typeface="+mn-ea"/>
                <a:cs typeface="+mn-ea"/>
              </a:rPr>
              <a:t>父母、子女</a:t>
            </a:r>
            <a:endParaRPr lang="zh-CN" altLang="en-US" sz="1700" b="1">
              <a:solidFill>
                <a:schemeClr val="accent1"/>
              </a:solidFill>
              <a:latin typeface="+mn-ea"/>
              <a:cs typeface="+mn-ea"/>
            </a:endParaRPr>
          </a:p>
        </p:txBody>
      </p:sp>
      <p:sp>
        <p:nvSpPr>
          <p:cNvPr id="51" name="矩形 50"/>
          <p:cNvSpPr/>
          <p:nvPr>
            <p:custDataLst>
              <p:tags r:id="rId13"/>
            </p:custDataLst>
          </p:nvPr>
        </p:nvSpPr>
        <p:spPr>
          <a:xfrm>
            <a:off x="7785100" y="3478848"/>
            <a:ext cx="28575" cy="828000"/>
          </a:xfrm>
          <a:prstGeom prst="rect">
            <a:avLst/>
          </a:prstGeom>
          <a:solidFill>
            <a:schemeClr val="accent1">
              <a:lumMod val="60000"/>
              <a:lumOff val="40000"/>
              <a:alpha val="7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527050"/>
            <a:ext cx="8128000" cy="589280"/>
          </a:xfrm>
          <a:prstGeom prst="rect">
            <a:avLst/>
          </a:prstGeom>
          <a:noFill/>
        </p:spPr>
        <p:txBody>
          <a:bodyPr wrap="square" rtlCol="0" anchor="t">
            <a:spAutoFit/>
          </a:bodyPr>
          <a:p>
            <a:pPr>
              <a:lnSpc>
                <a:spcPct val="90000"/>
              </a:lnSpc>
            </a:pPr>
            <a:r>
              <a:rPr lang="en-US" sz="3600" b="1" dirty="0">
                <a:solidFill>
                  <a:srgbClr val="4A4A4A"/>
                </a:solidFill>
                <a:latin typeface="MiSans" pitchFamily="34" charset="-122"/>
                <a:ea typeface="MiSans" pitchFamily="34" charset="-122"/>
                <a:cs typeface="MiSans" pitchFamily="34" charset="-120"/>
                <a:sym typeface="+mn-ea"/>
              </a:rPr>
              <a:t>养老护理人员的职责</a:t>
            </a:r>
            <a:endParaRPr lang="en-US" altLang="en-US" sz="3600" b="1" dirty="0">
              <a:solidFill>
                <a:srgbClr val="4A4A4A"/>
              </a:solidFill>
              <a:latin typeface="MiSans" pitchFamily="34" charset="-122"/>
              <a:ea typeface="MiSans" pitchFamily="34" charset="-122"/>
              <a:cs typeface="MiSans" pitchFamily="34" charset="-120"/>
              <a:sym typeface="+mn-ea"/>
            </a:endParaRPr>
          </a:p>
        </p:txBody>
      </p:sp>
      <p:sp>
        <p:nvSpPr>
          <p:cNvPr id="7" name="Shape 5"/>
          <p:cNvSpPr/>
          <p:nvPr>
            <p:custDataLst>
              <p:tags r:id="rId1"/>
            </p:custDataLst>
          </p:nvPr>
        </p:nvSpPr>
        <p:spPr>
          <a:xfrm>
            <a:off x="5560060" y="1620520"/>
            <a:ext cx="50800" cy="2616200"/>
          </a:xfrm>
          <a:custGeom>
            <a:avLst/>
            <a:gdLst/>
            <a:ahLst/>
            <a:cxnLst/>
            <a:rect l="l" t="t" r="r" b="b"/>
            <a:pathLst>
              <a:path w="50800" h="2616200">
                <a:moveTo>
                  <a:pt x="50800" y="0"/>
                </a:moveTo>
                <a:lnTo>
                  <a:pt x="50800" y="0"/>
                </a:lnTo>
                <a:lnTo>
                  <a:pt x="50800" y="2616200"/>
                </a:lnTo>
                <a:lnTo>
                  <a:pt x="50800" y="2616200"/>
                </a:lnTo>
                <a:cubicBezTo>
                  <a:pt x="22763" y="2616200"/>
                  <a:pt x="0" y="2593437"/>
                  <a:pt x="0" y="2565400"/>
                </a:cubicBezTo>
                <a:lnTo>
                  <a:pt x="0" y="50800"/>
                </a:lnTo>
                <a:cubicBezTo>
                  <a:pt x="0" y="22763"/>
                  <a:pt x="22763" y="0"/>
                  <a:pt x="50800" y="0"/>
                </a:cubicBezTo>
                <a:close/>
              </a:path>
            </a:pathLst>
          </a:custGeom>
          <a:solidFill>
            <a:srgbClr val="A99985"/>
          </a:solidFill>
        </p:spPr>
      </p:sp>
      <p:sp>
        <p:nvSpPr>
          <p:cNvPr id="8" name="Shape 6"/>
          <p:cNvSpPr/>
          <p:nvPr>
            <p:custDataLst>
              <p:tags r:id="rId2"/>
            </p:custDataLst>
          </p:nvPr>
        </p:nvSpPr>
        <p:spPr>
          <a:xfrm>
            <a:off x="5890260" y="1925320"/>
            <a:ext cx="812800" cy="812800"/>
          </a:xfrm>
          <a:custGeom>
            <a:avLst/>
            <a:gdLst/>
            <a:ahLst/>
            <a:cxnLst/>
            <a:rect l="l" t="t" r="r" b="b"/>
            <a:pathLst>
              <a:path w="812800" h="812800">
                <a:moveTo>
                  <a:pt x="406400" y="0"/>
                </a:moveTo>
                <a:lnTo>
                  <a:pt x="406400" y="0"/>
                </a:lnTo>
                <a:cubicBezTo>
                  <a:pt x="630698" y="0"/>
                  <a:pt x="812800" y="182102"/>
                  <a:pt x="812800" y="406400"/>
                </a:cubicBezTo>
                <a:lnTo>
                  <a:pt x="812800" y="406400"/>
                </a:lnTo>
                <a:cubicBezTo>
                  <a:pt x="812800" y="630698"/>
                  <a:pt x="630698" y="812800"/>
                  <a:pt x="406400" y="812800"/>
                </a:cubicBezTo>
                <a:lnTo>
                  <a:pt x="406400" y="812800"/>
                </a:lnTo>
                <a:cubicBezTo>
                  <a:pt x="182102" y="812800"/>
                  <a:pt x="0" y="630698"/>
                  <a:pt x="0" y="406400"/>
                </a:cubicBezTo>
                <a:lnTo>
                  <a:pt x="0" y="406400"/>
                </a:lnTo>
                <a:cubicBezTo>
                  <a:pt x="0" y="182102"/>
                  <a:pt x="182102" y="0"/>
                  <a:pt x="406400" y="0"/>
                </a:cubicBezTo>
                <a:close/>
              </a:path>
            </a:pathLst>
          </a:custGeom>
          <a:solidFill>
            <a:srgbClr val="A99985"/>
          </a:solidFill>
        </p:spPr>
      </p:sp>
      <p:sp>
        <p:nvSpPr>
          <p:cNvPr id="9" name="Shape 7"/>
          <p:cNvSpPr/>
          <p:nvPr>
            <p:custDataLst>
              <p:tags r:id="rId3"/>
            </p:custDataLst>
          </p:nvPr>
        </p:nvSpPr>
        <p:spPr>
          <a:xfrm>
            <a:off x="6125210" y="2179320"/>
            <a:ext cx="342900" cy="304800"/>
          </a:xfrm>
          <a:custGeom>
            <a:avLst/>
            <a:gdLst/>
            <a:ahLst/>
            <a:cxnLst/>
            <a:rect l="l" t="t" r="r" b="b"/>
            <a:pathLst>
              <a:path w="342900" h="304800">
                <a:moveTo>
                  <a:pt x="171450" y="19050"/>
                </a:moveTo>
                <a:cubicBezTo>
                  <a:pt x="123349" y="19050"/>
                  <a:pt x="84832" y="40957"/>
                  <a:pt x="56793" y="67032"/>
                </a:cubicBezTo>
                <a:cubicBezTo>
                  <a:pt x="28932" y="92928"/>
                  <a:pt x="10299" y="123825"/>
                  <a:pt x="1429" y="145078"/>
                </a:cubicBezTo>
                <a:cubicBezTo>
                  <a:pt x="-536" y="149781"/>
                  <a:pt x="-536" y="155019"/>
                  <a:pt x="1429" y="159722"/>
                </a:cubicBezTo>
                <a:cubicBezTo>
                  <a:pt x="10299" y="180975"/>
                  <a:pt x="28932" y="211931"/>
                  <a:pt x="56793" y="237768"/>
                </a:cubicBezTo>
                <a:cubicBezTo>
                  <a:pt x="84832" y="263783"/>
                  <a:pt x="123349" y="285750"/>
                  <a:pt x="171450" y="285750"/>
                </a:cubicBezTo>
                <a:cubicBezTo>
                  <a:pt x="219551" y="285750"/>
                  <a:pt x="258068" y="263843"/>
                  <a:pt x="286107" y="237768"/>
                </a:cubicBezTo>
                <a:cubicBezTo>
                  <a:pt x="313968" y="211872"/>
                  <a:pt x="332601" y="180975"/>
                  <a:pt x="341471" y="159722"/>
                </a:cubicBezTo>
                <a:cubicBezTo>
                  <a:pt x="343436" y="155019"/>
                  <a:pt x="343436" y="149781"/>
                  <a:pt x="341471" y="145078"/>
                </a:cubicBezTo>
                <a:cubicBezTo>
                  <a:pt x="332601" y="123825"/>
                  <a:pt x="313968" y="92869"/>
                  <a:pt x="286107" y="67032"/>
                </a:cubicBezTo>
                <a:cubicBezTo>
                  <a:pt x="258068" y="41017"/>
                  <a:pt x="219551" y="19050"/>
                  <a:pt x="171450" y="19050"/>
                </a:cubicBezTo>
                <a:close/>
                <a:moveTo>
                  <a:pt x="85725" y="152400"/>
                </a:moveTo>
                <a:cubicBezTo>
                  <a:pt x="85725" y="105087"/>
                  <a:pt x="124137" y="66675"/>
                  <a:pt x="171450" y="66675"/>
                </a:cubicBezTo>
                <a:cubicBezTo>
                  <a:pt x="218763" y="66675"/>
                  <a:pt x="257175" y="105087"/>
                  <a:pt x="257175" y="152400"/>
                </a:cubicBezTo>
                <a:cubicBezTo>
                  <a:pt x="257175" y="199713"/>
                  <a:pt x="218763" y="238125"/>
                  <a:pt x="171450" y="238125"/>
                </a:cubicBezTo>
                <a:cubicBezTo>
                  <a:pt x="124137" y="238125"/>
                  <a:pt x="85725" y="199713"/>
                  <a:pt x="85725" y="152400"/>
                </a:cubicBezTo>
                <a:close/>
                <a:moveTo>
                  <a:pt x="171450" y="114300"/>
                </a:moveTo>
                <a:cubicBezTo>
                  <a:pt x="171450" y="135315"/>
                  <a:pt x="154365" y="152400"/>
                  <a:pt x="133350" y="152400"/>
                </a:cubicBezTo>
                <a:cubicBezTo>
                  <a:pt x="126504" y="152400"/>
                  <a:pt x="120075" y="150614"/>
                  <a:pt x="114479" y="147399"/>
                </a:cubicBezTo>
                <a:cubicBezTo>
                  <a:pt x="113883" y="153888"/>
                  <a:pt x="114419" y="160556"/>
                  <a:pt x="116205" y="167164"/>
                </a:cubicBezTo>
                <a:cubicBezTo>
                  <a:pt x="124361" y="197644"/>
                  <a:pt x="155734" y="215741"/>
                  <a:pt x="186214" y="207585"/>
                </a:cubicBezTo>
                <a:cubicBezTo>
                  <a:pt x="216694" y="199430"/>
                  <a:pt x="234791" y="168057"/>
                  <a:pt x="226635" y="137577"/>
                </a:cubicBezTo>
                <a:cubicBezTo>
                  <a:pt x="219373" y="110371"/>
                  <a:pt x="193596" y="93047"/>
                  <a:pt x="166449" y="95429"/>
                </a:cubicBezTo>
                <a:cubicBezTo>
                  <a:pt x="169605" y="100965"/>
                  <a:pt x="171450" y="107394"/>
                  <a:pt x="171450" y="114300"/>
                </a:cubicBezTo>
                <a:close/>
              </a:path>
            </a:pathLst>
          </a:custGeom>
          <a:solidFill>
            <a:srgbClr val="F8F6F2"/>
          </a:solidFill>
        </p:spPr>
      </p:sp>
      <p:sp>
        <p:nvSpPr>
          <p:cNvPr id="10" name="Text 8"/>
          <p:cNvSpPr/>
          <p:nvPr>
            <p:custDataLst>
              <p:tags r:id="rId4"/>
            </p:custDataLst>
          </p:nvPr>
        </p:nvSpPr>
        <p:spPr>
          <a:xfrm>
            <a:off x="6906260" y="2128520"/>
            <a:ext cx="1714500" cy="406400"/>
          </a:xfrm>
          <a:prstGeom prst="rect">
            <a:avLst/>
          </a:prstGeom>
          <a:noFill/>
        </p:spPr>
        <p:txBody>
          <a:bodyPr wrap="square" lIns="0" tIns="0" rIns="0" bIns="0" rtlCol="0" anchor="ctr"/>
          <a:p>
            <a:pPr>
              <a:lnSpc>
                <a:spcPct val="110000"/>
              </a:lnSpc>
            </a:pPr>
            <a:r>
              <a:rPr lang="en-US" sz="2400" b="1" dirty="0">
                <a:solidFill>
                  <a:srgbClr val="4A4A4A"/>
                </a:solidFill>
                <a:latin typeface="MiSans" pitchFamily="34" charset="-122"/>
                <a:ea typeface="MiSans" pitchFamily="34" charset="-122"/>
                <a:cs typeface="MiSans" pitchFamily="34" charset="-120"/>
              </a:rPr>
              <a:t>提高敏感性</a:t>
            </a:r>
            <a:endParaRPr lang="en-US" sz="1600" dirty="0"/>
          </a:p>
        </p:txBody>
      </p:sp>
      <p:sp>
        <p:nvSpPr>
          <p:cNvPr id="11" name="Text 9"/>
          <p:cNvSpPr/>
          <p:nvPr>
            <p:custDataLst>
              <p:tags r:id="rId5"/>
            </p:custDataLst>
          </p:nvPr>
        </p:nvSpPr>
        <p:spPr>
          <a:xfrm>
            <a:off x="5890260" y="2941320"/>
            <a:ext cx="6908800" cy="990600"/>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对老年人财产权益可能受损的情况具有</a:t>
            </a:r>
            <a:r>
              <a:rPr lang="en-US" sz="1600" b="1" dirty="0">
                <a:solidFill>
                  <a:srgbClr val="4A4A4A"/>
                </a:solidFill>
                <a:latin typeface="MiSans" pitchFamily="34" charset="-122"/>
                <a:ea typeface="MiSans" pitchFamily="34" charset="-122"/>
                <a:cs typeface="MiSans" pitchFamily="34" charset="-120"/>
              </a:rPr>
              <a:t>高度的敏感性</a:t>
            </a:r>
            <a:r>
              <a:rPr lang="en-US" sz="1600" dirty="0">
                <a:solidFill>
                  <a:srgbClr val="4A4A4A"/>
                </a:solidFill>
                <a:latin typeface="MiSans" pitchFamily="34" charset="-122"/>
                <a:ea typeface="MiSans" pitchFamily="34" charset="-122"/>
                <a:cs typeface="MiSans" pitchFamily="34" charset="-120"/>
              </a:rPr>
              <a:t>，及时发现迹象。注意观察老年人的言行举止、情绪变化、访客情况、财务状况等异常表现，第一时间识别潜在风险。</a:t>
            </a:r>
            <a:endParaRPr lang="en-US" sz="1600" dirty="0"/>
          </a:p>
        </p:txBody>
      </p:sp>
      <p:sp>
        <p:nvSpPr>
          <p:cNvPr id="19" name="Shape 17"/>
          <p:cNvSpPr/>
          <p:nvPr>
            <p:custDataLst>
              <p:tags r:id="rId6"/>
            </p:custDataLst>
          </p:nvPr>
        </p:nvSpPr>
        <p:spPr>
          <a:xfrm>
            <a:off x="5560060" y="4541520"/>
            <a:ext cx="50800" cy="2616200"/>
          </a:xfrm>
          <a:custGeom>
            <a:avLst/>
            <a:gdLst/>
            <a:ahLst/>
            <a:cxnLst/>
            <a:rect l="l" t="t" r="r" b="b"/>
            <a:pathLst>
              <a:path w="50800" h="2616200">
                <a:moveTo>
                  <a:pt x="50800" y="0"/>
                </a:moveTo>
                <a:lnTo>
                  <a:pt x="50800" y="0"/>
                </a:lnTo>
                <a:lnTo>
                  <a:pt x="50800" y="2616200"/>
                </a:lnTo>
                <a:lnTo>
                  <a:pt x="50800" y="2616200"/>
                </a:lnTo>
                <a:cubicBezTo>
                  <a:pt x="22763" y="2616200"/>
                  <a:pt x="0" y="2593437"/>
                  <a:pt x="0" y="2565400"/>
                </a:cubicBezTo>
                <a:lnTo>
                  <a:pt x="0" y="50800"/>
                </a:lnTo>
                <a:cubicBezTo>
                  <a:pt x="0" y="22763"/>
                  <a:pt x="22763" y="0"/>
                  <a:pt x="50800" y="0"/>
                </a:cubicBezTo>
                <a:close/>
              </a:path>
            </a:pathLst>
          </a:custGeom>
          <a:solidFill>
            <a:srgbClr val="D1A367"/>
          </a:solidFill>
        </p:spPr>
      </p:sp>
      <p:sp>
        <p:nvSpPr>
          <p:cNvPr id="20" name="Shape 18"/>
          <p:cNvSpPr/>
          <p:nvPr>
            <p:custDataLst>
              <p:tags r:id="rId7"/>
            </p:custDataLst>
          </p:nvPr>
        </p:nvSpPr>
        <p:spPr>
          <a:xfrm>
            <a:off x="5890260" y="4846320"/>
            <a:ext cx="812800" cy="812800"/>
          </a:xfrm>
          <a:custGeom>
            <a:avLst/>
            <a:gdLst/>
            <a:ahLst/>
            <a:cxnLst/>
            <a:rect l="l" t="t" r="r" b="b"/>
            <a:pathLst>
              <a:path w="812800" h="812800">
                <a:moveTo>
                  <a:pt x="406400" y="0"/>
                </a:moveTo>
                <a:lnTo>
                  <a:pt x="406400" y="0"/>
                </a:lnTo>
                <a:cubicBezTo>
                  <a:pt x="630698" y="0"/>
                  <a:pt x="812800" y="182102"/>
                  <a:pt x="812800" y="406400"/>
                </a:cubicBezTo>
                <a:lnTo>
                  <a:pt x="812800" y="406400"/>
                </a:lnTo>
                <a:cubicBezTo>
                  <a:pt x="812800" y="630698"/>
                  <a:pt x="630698" y="812800"/>
                  <a:pt x="406400" y="812800"/>
                </a:cubicBezTo>
                <a:lnTo>
                  <a:pt x="406400" y="812800"/>
                </a:lnTo>
                <a:cubicBezTo>
                  <a:pt x="182102" y="812800"/>
                  <a:pt x="0" y="630698"/>
                  <a:pt x="0" y="406400"/>
                </a:cubicBezTo>
                <a:lnTo>
                  <a:pt x="0" y="406400"/>
                </a:lnTo>
                <a:cubicBezTo>
                  <a:pt x="0" y="182102"/>
                  <a:pt x="182102" y="0"/>
                  <a:pt x="406400" y="0"/>
                </a:cubicBezTo>
                <a:close/>
              </a:path>
            </a:pathLst>
          </a:custGeom>
          <a:solidFill>
            <a:srgbClr val="D1A367"/>
          </a:solidFill>
        </p:spPr>
      </p:sp>
      <p:sp>
        <p:nvSpPr>
          <p:cNvPr id="21" name="Shape 19"/>
          <p:cNvSpPr/>
          <p:nvPr>
            <p:custDataLst>
              <p:tags r:id="rId8"/>
            </p:custDataLst>
          </p:nvPr>
        </p:nvSpPr>
        <p:spPr>
          <a:xfrm>
            <a:off x="6125210" y="5100320"/>
            <a:ext cx="342900" cy="304800"/>
          </a:xfrm>
          <a:custGeom>
            <a:avLst/>
            <a:gdLst/>
            <a:ahLst/>
            <a:cxnLst/>
            <a:rect l="l" t="t" r="r" b="b"/>
            <a:pathLst>
              <a:path w="342900" h="304800">
                <a:moveTo>
                  <a:pt x="204787" y="-19050"/>
                </a:moveTo>
                <a:cubicBezTo>
                  <a:pt x="281047" y="-19050"/>
                  <a:pt x="342900" y="42803"/>
                  <a:pt x="342900" y="119062"/>
                </a:cubicBezTo>
                <a:cubicBezTo>
                  <a:pt x="342900" y="126980"/>
                  <a:pt x="336530" y="133350"/>
                  <a:pt x="328613" y="133350"/>
                </a:cubicBezTo>
                <a:cubicBezTo>
                  <a:pt x="320695" y="133350"/>
                  <a:pt x="314325" y="126980"/>
                  <a:pt x="314325" y="119062"/>
                </a:cubicBezTo>
                <a:cubicBezTo>
                  <a:pt x="314325" y="58579"/>
                  <a:pt x="265271" y="9525"/>
                  <a:pt x="204787" y="9525"/>
                </a:cubicBezTo>
                <a:cubicBezTo>
                  <a:pt x="196870" y="9525"/>
                  <a:pt x="190500" y="3155"/>
                  <a:pt x="190500" y="-4762"/>
                </a:cubicBezTo>
                <a:cubicBezTo>
                  <a:pt x="190500" y="-12680"/>
                  <a:pt x="196870" y="-19050"/>
                  <a:pt x="204787" y="-19050"/>
                </a:cubicBezTo>
                <a:close/>
                <a:moveTo>
                  <a:pt x="209550" y="95250"/>
                </a:moveTo>
                <a:cubicBezTo>
                  <a:pt x="220064" y="95250"/>
                  <a:pt x="228600" y="103786"/>
                  <a:pt x="228600" y="114300"/>
                </a:cubicBezTo>
                <a:cubicBezTo>
                  <a:pt x="228600" y="124814"/>
                  <a:pt x="220064" y="133350"/>
                  <a:pt x="209550" y="133350"/>
                </a:cubicBezTo>
                <a:cubicBezTo>
                  <a:pt x="199036" y="133350"/>
                  <a:pt x="190500" y="124814"/>
                  <a:pt x="190500" y="114300"/>
                </a:cubicBezTo>
                <a:cubicBezTo>
                  <a:pt x="190500" y="103786"/>
                  <a:pt x="199036" y="95250"/>
                  <a:pt x="209550" y="95250"/>
                </a:cubicBezTo>
                <a:close/>
                <a:moveTo>
                  <a:pt x="190500" y="52388"/>
                </a:moveTo>
                <a:cubicBezTo>
                  <a:pt x="190500" y="44470"/>
                  <a:pt x="196870" y="38100"/>
                  <a:pt x="204787" y="38100"/>
                </a:cubicBezTo>
                <a:cubicBezTo>
                  <a:pt x="249495" y="38100"/>
                  <a:pt x="285750" y="74355"/>
                  <a:pt x="285750" y="119062"/>
                </a:cubicBezTo>
                <a:cubicBezTo>
                  <a:pt x="285750" y="126980"/>
                  <a:pt x="279380" y="133350"/>
                  <a:pt x="271463" y="133350"/>
                </a:cubicBezTo>
                <a:cubicBezTo>
                  <a:pt x="263545" y="133350"/>
                  <a:pt x="257175" y="126980"/>
                  <a:pt x="257175" y="119062"/>
                </a:cubicBezTo>
                <a:cubicBezTo>
                  <a:pt x="257175" y="90130"/>
                  <a:pt x="233720" y="66675"/>
                  <a:pt x="204787" y="66675"/>
                </a:cubicBezTo>
                <a:cubicBezTo>
                  <a:pt x="196870" y="66675"/>
                  <a:pt x="190500" y="60305"/>
                  <a:pt x="190500" y="52388"/>
                </a:cubicBezTo>
                <a:close/>
                <a:moveTo>
                  <a:pt x="85785" y="833"/>
                </a:moveTo>
                <a:cubicBezTo>
                  <a:pt x="97512" y="-2381"/>
                  <a:pt x="109776" y="3631"/>
                  <a:pt x="114419" y="14823"/>
                </a:cubicBezTo>
                <a:lnTo>
                  <a:pt x="138529" y="72747"/>
                </a:lnTo>
                <a:cubicBezTo>
                  <a:pt x="142637" y="82570"/>
                  <a:pt x="139779" y="93940"/>
                  <a:pt x="131505" y="100727"/>
                </a:cubicBezTo>
                <a:lnTo>
                  <a:pt x="105251" y="122218"/>
                </a:lnTo>
                <a:cubicBezTo>
                  <a:pt x="124599" y="164842"/>
                  <a:pt x="158234" y="199608"/>
                  <a:pt x="200085" y="220385"/>
                </a:cubicBezTo>
                <a:lnTo>
                  <a:pt x="223064" y="192286"/>
                </a:lnTo>
                <a:cubicBezTo>
                  <a:pt x="229791" y="184011"/>
                  <a:pt x="241161" y="181213"/>
                  <a:pt x="251043" y="185261"/>
                </a:cubicBezTo>
                <a:lnTo>
                  <a:pt x="308967" y="209431"/>
                </a:lnTo>
                <a:cubicBezTo>
                  <a:pt x="320159" y="214074"/>
                  <a:pt x="326172" y="226338"/>
                  <a:pt x="322957" y="238065"/>
                </a:cubicBezTo>
                <a:lnTo>
                  <a:pt x="322064" y="241340"/>
                </a:lnTo>
                <a:cubicBezTo>
                  <a:pt x="311587" y="279856"/>
                  <a:pt x="274380" y="312718"/>
                  <a:pt x="228957" y="303133"/>
                </a:cubicBezTo>
                <a:cubicBezTo>
                  <a:pt x="124777" y="281047"/>
                  <a:pt x="42803" y="199072"/>
                  <a:pt x="20717" y="94893"/>
                </a:cubicBezTo>
                <a:cubicBezTo>
                  <a:pt x="11132" y="49470"/>
                  <a:pt x="43994" y="12263"/>
                  <a:pt x="82451" y="1726"/>
                </a:cubicBezTo>
                <a:lnTo>
                  <a:pt x="85725" y="833"/>
                </a:lnTo>
                <a:close/>
              </a:path>
            </a:pathLst>
          </a:custGeom>
          <a:solidFill>
            <a:srgbClr val="F8F6F2"/>
          </a:solidFill>
        </p:spPr>
      </p:sp>
      <p:sp>
        <p:nvSpPr>
          <p:cNvPr id="22" name="Text 20"/>
          <p:cNvSpPr/>
          <p:nvPr>
            <p:custDataLst>
              <p:tags r:id="rId9"/>
            </p:custDataLst>
          </p:nvPr>
        </p:nvSpPr>
        <p:spPr>
          <a:xfrm>
            <a:off x="6906260" y="5049520"/>
            <a:ext cx="1409700" cy="406400"/>
          </a:xfrm>
          <a:prstGeom prst="rect">
            <a:avLst/>
          </a:prstGeom>
          <a:noFill/>
        </p:spPr>
        <p:txBody>
          <a:bodyPr wrap="square" lIns="0" tIns="0" rIns="0" bIns="0" rtlCol="0" anchor="ctr"/>
          <a:p>
            <a:pPr>
              <a:lnSpc>
                <a:spcPct val="110000"/>
              </a:lnSpc>
            </a:pPr>
            <a:r>
              <a:rPr lang="en-US" sz="2400" b="1" dirty="0">
                <a:solidFill>
                  <a:srgbClr val="4A4A4A"/>
                </a:solidFill>
                <a:latin typeface="MiSans" pitchFamily="34" charset="-122"/>
                <a:ea typeface="MiSans" pitchFamily="34" charset="-122"/>
                <a:cs typeface="MiSans" pitchFamily="34" charset="-120"/>
              </a:rPr>
              <a:t>及时报案</a:t>
            </a:r>
            <a:endParaRPr lang="en-US" sz="1600" dirty="0"/>
          </a:p>
        </p:txBody>
      </p:sp>
      <p:sp>
        <p:nvSpPr>
          <p:cNvPr id="23" name="Text 21"/>
          <p:cNvSpPr/>
          <p:nvPr>
            <p:custDataLst>
              <p:tags r:id="rId10"/>
            </p:custDataLst>
          </p:nvPr>
        </p:nvSpPr>
        <p:spPr>
          <a:xfrm>
            <a:off x="5890260" y="5862320"/>
            <a:ext cx="6908800" cy="990600"/>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遇有老年人财产受损的情况，</a:t>
            </a:r>
            <a:r>
              <a:rPr lang="en-US" sz="1600" b="1" dirty="0">
                <a:solidFill>
                  <a:srgbClr val="4A4A4A"/>
                </a:solidFill>
                <a:latin typeface="MiSans" pitchFamily="34" charset="-122"/>
                <a:ea typeface="MiSans" pitchFamily="34" charset="-122"/>
                <a:cs typeface="MiSans" pitchFamily="34" charset="-120"/>
              </a:rPr>
              <a:t>及时向当地公安机关报案</a:t>
            </a:r>
            <a:r>
              <a:rPr lang="en-US" sz="1600" dirty="0">
                <a:solidFill>
                  <a:srgbClr val="4A4A4A"/>
                </a:solidFill>
                <a:latin typeface="MiSans" pitchFamily="34" charset="-122"/>
                <a:ea typeface="MiSans" pitchFamily="34" charset="-122"/>
                <a:cs typeface="MiSans" pitchFamily="34" charset="-120"/>
              </a:rPr>
              <a:t>，将老年人的损失降到最低。协助老年人收集证据、配合调查、跟进案件进展，维护老年人合法权益。</a:t>
            </a:r>
            <a:endParaRPr lang="en-US" sz="1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527050"/>
            <a:ext cx="8128000" cy="589280"/>
          </a:xfrm>
          <a:prstGeom prst="rect">
            <a:avLst/>
          </a:prstGeom>
          <a:noFill/>
        </p:spPr>
        <p:txBody>
          <a:bodyPr wrap="square" rtlCol="0" anchor="t">
            <a:spAutoFit/>
          </a:bodyPr>
          <a:p>
            <a:pPr>
              <a:lnSpc>
                <a:spcPct val="90000"/>
              </a:lnSpc>
            </a:pPr>
            <a:r>
              <a:rPr lang="en-US" sz="3600" b="1" dirty="0">
                <a:solidFill>
                  <a:srgbClr val="4A4A4A"/>
                </a:solidFill>
                <a:latin typeface="MiSans" pitchFamily="34" charset="-122"/>
                <a:ea typeface="MiSans" pitchFamily="34" charset="-122"/>
                <a:cs typeface="MiSans" pitchFamily="34" charset="-120"/>
                <a:sym typeface="+mn-ea"/>
              </a:rPr>
              <a:t>案例分析：张阿姨的遭遇</a:t>
            </a:r>
            <a:endParaRPr lang="en-US" altLang="en-US" sz="3600" b="1" dirty="0">
              <a:solidFill>
                <a:srgbClr val="4A4A4A"/>
              </a:solidFill>
              <a:latin typeface="MiSans" pitchFamily="34" charset="-122"/>
              <a:ea typeface="MiSans" pitchFamily="34" charset="-122"/>
              <a:cs typeface="MiSans" pitchFamily="34" charset="-120"/>
              <a:sym typeface="+mn-ea"/>
            </a:endParaRPr>
          </a:p>
        </p:txBody>
      </p:sp>
      <p:sp>
        <p:nvSpPr>
          <p:cNvPr id="13" name="Shape 11"/>
          <p:cNvSpPr/>
          <p:nvPr>
            <p:custDataLst>
              <p:tags r:id="rId1"/>
            </p:custDataLst>
          </p:nvPr>
        </p:nvSpPr>
        <p:spPr>
          <a:xfrm>
            <a:off x="5354955" y="1591310"/>
            <a:ext cx="50800" cy="2616200"/>
          </a:xfrm>
          <a:custGeom>
            <a:avLst/>
            <a:gdLst/>
            <a:ahLst/>
            <a:cxnLst/>
            <a:rect l="l" t="t" r="r" b="b"/>
            <a:pathLst>
              <a:path w="50800" h="2616200">
                <a:moveTo>
                  <a:pt x="50800" y="0"/>
                </a:moveTo>
                <a:lnTo>
                  <a:pt x="50800" y="0"/>
                </a:lnTo>
                <a:lnTo>
                  <a:pt x="50800" y="2616200"/>
                </a:lnTo>
                <a:lnTo>
                  <a:pt x="50800" y="2616200"/>
                </a:lnTo>
                <a:cubicBezTo>
                  <a:pt x="22763" y="2616200"/>
                  <a:pt x="0" y="2593437"/>
                  <a:pt x="0" y="2565400"/>
                </a:cubicBezTo>
                <a:lnTo>
                  <a:pt x="0" y="50800"/>
                </a:lnTo>
                <a:cubicBezTo>
                  <a:pt x="0" y="22763"/>
                  <a:pt x="22763" y="0"/>
                  <a:pt x="50800" y="0"/>
                </a:cubicBezTo>
                <a:close/>
              </a:path>
            </a:pathLst>
          </a:custGeom>
          <a:solidFill>
            <a:srgbClr val="8A9A87"/>
          </a:solidFill>
        </p:spPr>
      </p:sp>
      <p:sp>
        <p:nvSpPr>
          <p:cNvPr id="14" name="Shape 12"/>
          <p:cNvSpPr/>
          <p:nvPr>
            <p:custDataLst>
              <p:tags r:id="rId2"/>
            </p:custDataLst>
          </p:nvPr>
        </p:nvSpPr>
        <p:spPr>
          <a:xfrm>
            <a:off x="5685155" y="1896110"/>
            <a:ext cx="812800" cy="812800"/>
          </a:xfrm>
          <a:custGeom>
            <a:avLst/>
            <a:gdLst/>
            <a:ahLst/>
            <a:cxnLst/>
            <a:rect l="l" t="t" r="r" b="b"/>
            <a:pathLst>
              <a:path w="812800" h="812800">
                <a:moveTo>
                  <a:pt x="406400" y="0"/>
                </a:moveTo>
                <a:lnTo>
                  <a:pt x="406400" y="0"/>
                </a:lnTo>
                <a:cubicBezTo>
                  <a:pt x="630698" y="0"/>
                  <a:pt x="812800" y="182102"/>
                  <a:pt x="812800" y="406400"/>
                </a:cubicBezTo>
                <a:lnTo>
                  <a:pt x="812800" y="406400"/>
                </a:lnTo>
                <a:cubicBezTo>
                  <a:pt x="812800" y="630698"/>
                  <a:pt x="630698" y="812800"/>
                  <a:pt x="406400" y="812800"/>
                </a:cubicBezTo>
                <a:lnTo>
                  <a:pt x="406400" y="812800"/>
                </a:lnTo>
                <a:cubicBezTo>
                  <a:pt x="182102" y="812800"/>
                  <a:pt x="0" y="630698"/>
                  <a:pt x="0" y="406400"/>
                </a:cubicBezTo>
                <a:lnTo>
                  <a:pt x="0" y="406400"/>
                </a:lnTo>
                <a:cubicBezTo>
                  <a:pt x="0" y="182102"/>
                  <a:pt x="182102" y="0"/>
                  <a:pt x="406400" y="0"/>
                </a:cubicBezTo>
                <a:close/>
              </a:path>
            </a:pathLst>
          </a:custGeom>
          <a:solidFill>
            <a:srgbClr val="8A9A87"/>
          </a:solidFill>
        </p:spPr>
      </p:sp>
      <p:sp>
        <p:nvSpPr>
          <p:cNvPr id="15" name="Shape 13"/>
          <p:cNvSpPr/>
          <p:nvPr>
            <p:custDataLst>
              <p:tags r:id="rId3"/>
            </p:custDataLst>
          </p:nvPr>
        </p:nvSpPr>
        <p:spPr>
          <a:xfrm>
            <a:off x="5920105" y="2150110"/>
            <a:ext cx="342900" cy="304800"/>
          </a:xfrm>
          <a:custGeom>
            <a:avLst/>
            <a:gdLst/>
            <a:ahLst/>
            <a:cxnLst/>
            <a:rect l="l" t="t" r="r" b="b"/>
            <a:pathLst>
              <a:path w="342900" h="304800">
                <a:moveTo>
                  <a:pt x="28575" y="116562"/>
                </a:moveTo>
                <a:lnTo>
                  <a:pt x="153114" y="167819"/>
                </a:lnTo>
                <a:cubicBezTo>
                  <a:pt x="158948" y="170200"/>
                  <a:pt x="165140" y="171450"/>
                  <a:pt x="171450" y="171450"/>
                </a:cubicBezTo>
                <a:cubicBezTo>
                  <a:pt x="177760" y="171450"/>
                  <a:pt x="183952" y="170200"/>
                  <a:pt x="189786" y="167819"/>
                </a:cubicBezTo>
                <a:lnTo>
                  <a:pt x="334089" y="108406"/>
                </a:lnTo>
                <a:cubicBezTo>
                  <a:pt x="339447" y="106204"/>
                  <a:pt x="342900" y="101025"/>
                  <a:pt x="342900" y="95250"/>
                </a:cubicBezTo>
                <a:cubicBezTo>
                  <a:pt x="342900" y="89475"/>
                  <a:pt x="339447" y="84296"/>
                  <a:pt x="334089" y="82094"/>
                </a:cubicBezTo>
                <a:lnTo>
                  <a:pt x="189786" y="22681"/>
                </a:lnTo>
                <a:cubicBezTo>
                  <a:pt x="183952" y="20300"/>
                  <a:pt x="177760" y="19050"/>
                  <a:pt x="171450" y="19050"/>
                </a:cubicBezTo>
                <a:cubicBezTo>
                  <a:pt x="165140" y="19050"/>
                  <a:pt x="158948" y="20300"/>
                  <a:pt x="153114" y="22681"/>
                </a:cubicBezTo>
                <a:lnTo>
                  <a:pt x="8811" y="82094"/>
                </a:lnTo>
                <a:cubicBezTo>
                  <a:pt x="3453" y="84296"/>
                  <a:pt x="0" y="89475"/>
                  <a:pt x="0" y="95250"/>
                </a:cubicBezTo>
                <a:lnTo>
                  <a:pt x="0" y="271463"/>
                </a:lnTo>
                <a:cubicBezTo>
                  <a:pt x="0" y="279380"/>
                  <a:pt x="6370" y="285750"/>
                  <a:pt x="14288" y="285750"/>
                </a:cubicBezTo>
                <a:cubicBezTo>
                  <a:pt x="22205" y="285750"/>
                  <a:pt x="28575" y="279380"/>
                  <a:pt x="28575" y="271463"/>
                </a:cubicBezTo>
                <a:lnTo>
                  <a:pt x="28575" y="116562"/>
                </a:lnTo>
                <a:close/>
                <a:moveTo>
                  <a:pt x="57150" y="159246"/>
                </a:moveTo>
                <a:lnTo>
                  <a:pt x="57150" y="228600"/>
                </a:lnTo>
                <a:cubicBezTo>
                  <a:pt x="57150" y="260152"/>
                  <a:pt x="108347" y="285750"/>
                  <a:pt x="171450" y="285750"/>
                </a:cubicBezTo>
                <a:cubicBezTo>
                  <a:pt x="234553" y="285750"/>
                  <a:pt x="285750" y="260152"/>
                  <a:pt x="285750" y="228600"/>
                </a:cubicBezTo>
                <a:lnTo>
                  <a:pt x="285750" y="159187"/>
                </a:lnTo>
                <a:lnTo>
                  <a:pt x="200680" y="194250"/>
                </a:lnTo>
                <a:cubicBezTo>
                  <a:pt x="191393" y="198060"/>
                  <a:pt x="181511" y="200025"/>
                  <a:pt x="171450" y="200025"/>
                </a:cubicBezTo>
                <a:cubicBezTo>
                  <a:pt x="161389" y="200025"/>
                  <a:pt x="151507" y="198060"/>
                  <a:pt x="142220" y="194250"/>
                </a:cubicBezTo>
                <a:lnTo>
                  <a:pt x="57150" y="159187"/>
                </a:lnTo>
                <a:close/>
              </a:path>
            </a:pathLst>
          </a:custGeom>
          <a:solidFill>
            <a:srgbClr val="F8F6F2"/>
          </a:solidFill>
        </p:spPr>
      </p:sp>
      <p:sp>
        <p:nvSpPr>
          <p:cNvPr id="16" name="Text 14"/>
          <p:cNvSpPr/>
          <p:nvPr>
            <p:custDataLst>
              <p:tags r:id="rId4"/>
            </p:custDataLst>
          </p:nvPr>
        </p:nvSpPr>
        <p:spPr>
          <a:xfrm>
            <a:off x="6701155" y="2099310"/>
            <a:ext cx="2032000" cy="406400"/>
          </a:xfrm>
          <a:prstGeom prst="rect">
            <a:avLst/>
          </a:prstGeom>
          <a:noFill/>
        </p:spPr>
        <p:txBody>
          <a:bodyPr wrap="square" lIns="0" tIns="0" rIns="0" bIns="0" rtlCol="0" anchor="ctr"/>
          <a:p>
            <a:pPr>
              <a:lnSpc>
                <a:spcPct val="110000"/>
              </a:lnSpc>
            </a:pPr>
            <a:r>
              <a:rPr lang="en-US" sz="2400" b="1" dirty="0">
                <a:solidFill>
                  <a:srgbClr val="4A4A4A"/>
                </a:solidFill>
                <a:latin typeface="MiSans" pitchFamily="34" charset="-122"/>
                <a:ea typeface="MiSans" pitchFamily="34" charset="-122"/>
                <a:cs typeface="MiSans" pitchFamily="34" charset="-120"/>
              </a:rPr>
              <a:t>加强防范教育</a:t>
            </a:r>
            <a:endParaRPr lang="en-US" sz="1600" dirty="0"/>
          </a:p>
        </p:txBody>
      </p:sp>
      <p:sp>
        <p:nvSpPr>
          <p:cNvPr id="17" name="Text 15"/>
          <p:cNvSpPr/>
          <p:nvPr>
            <p:custDataLst>
              <p:tags r:id="rId5"/>
            </p:custDataLst>
          </p:nvPr>
        </p:nvSpPr>
        <p:spPr>
          <a:xfrm>
            <a:off x="5685155" y="2912110"/>
            <a:ext cx="6908800" cy="990600"/>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加强对老年人</a:t>
            </a:r>
            <a:r>
              <a:rPr lang="en-US" sz="1600" b="1" dirty="0">
                <a:solidFill>
                  <a:srgbClr val="4A4A4A"/>
                </a:solidFill>
                <a:latin typeface="MiSans" pitchFamily="34" charset="-122"/>
                <a:ea typeface="MiSans" pitchFamily="34" charset="-122"/>
                <a:cs typeface="MiSans" pitchFamily="34" charset="-120"/>
              </a:rPr>
              <a:t>防范意识的培养</a:t>
            </a:r>
            <a:r>
              <a:rPr lang="en-US" sz="1600" dirty="0">
                <a:solidFill>
                  <a:srgbClr val="4A4A4A"/>
                </a:solidFill>
                <a:latin typeface="MiSans" pitchFamily="34" charset="-122"/>
                <a:ea typeface="MiSans" pitchFamily="34" charset="-122"/>
                <a:cs typeface="MiSans" pitchFamily="34" charset="-120"/>
              </a:rPr>
              <a:t>，定期向老年人宣讲常见诈骗手段，提醒老年人注意。通过案例分析、情景模拟、宣传材料等多种形式，帮助老年人提高识别和防范能力。</a:t>
            </a:r>
            <a:endParaRPr lang="en-US" sz="1600" dirty="0"/>
          </a:p>
        </p:txBody>
      </p:sp>
      <p:sp>
        <p:nvSpPr>
          <p:cNvPr id="25" name="Shape 23"/>
          <p:cNvSpPr/>
          <p:nvPr>
            <p:custDataLst>
              <p:tags r:id="rId6"/>
            </p:custDataLst>
          </p:nvPr>
        </p:nvSpPr>
        <p:spPr>
          <a:xfrm>
            <a:off x="5354955" y="4512310"/>
            <a:ext cx="50800" cy="2616200"/>
          </a:xfrm>
          <a:custGeom>
            <a:avLst/>
            <a:gdLst/>
            <a:ahLst/>
            <a:cxnLst/>
            <a:rect l="l" t="t" r="r" b="b"/>
            <a:pathLst>
              <a:path w="50800" h="2616200">
                <a:moveTo>
                  <a:pt x="50800" y="0"/>
                </a:moveTo>
                <a:lnTo>
                  <a:pt x="50800" y="0"/>
                </a:lnTo>
                <a:lnTo>
                  <a:pt x="50800" y="2616200"/>
                </a:lnTo>
                <a:lnTo>
                  <a:pt x="50800" y="2616200"/>
                </a:lnTo>
                <a:cubicBezTo>
                  <a:pt x="22763" y="2616200"/>
                  <a:pt x="0" y="2593437"/>
                  <a:pt x="0" y="2565400"/>
                </a:cubicBezTo>
                <a:lnTo>
                  <a:pt x="0" y="50800"/>
                </a:lnTo>
                <a:cubicBezTo>
                  <a:pt x="0" y="22763"/>
                  <a:pt x="22763" y="0"/>
                  <a:pt x="50800" y="0"/>
                </a:cubicBezTo>
                <a:close/>
              </a:path>
            </a:pathLst>
          </a:custGeom>
          <a:solidFill>
            <a:srgbClr val="A99985"/>
          </a:solidFill>
        </p:spPr>
      </p:sp>
      <p:sp>
        <p:nvSpPr>
          <p:cNvPr id="26" name="Shape 24"/>
          <p:cNvSpPr/>
          <p:nvPr>
            <p:custDataLst>
              <p:tags r:id="rId7"/>
            </p:custDataLst>
          </p:nvPr>
        </p:nvSpPr>
        <p:spPr>
          <a:xfrm>
            <a:off x="5685155" y="4817110"/>
            <a:ext cx="812800" cy="812800"/>
          </a:xfrm>
          <a:custGeom>
            <a:avLst/>
            <a:gdLst/>
            <a:ahLst/>
            <a:cxnLst/>
            <a:rect l="l" t="t" r="r" b="b"/>
            <a:pathLst>
              <a:path w="812800" h="812800">
                <a:moveTo>
                  <a:pt x="406400" y="0"/>
                </a:moveTo>
                <a:lnTo>
                  <a:pt x="406400" y="0"/>
                </a:lnTo>
                <a:cubicBezTo>
                  <a:pt x="630698" y="0"/>
                  <a:pt x="812800" y="182102"/>
                  <a:pt x="812800" y="406400"/>
                </a:cubicBezTo>
                <a:lnTo>
                  <a:pt x="812800" y="406400"/>
                </a:lnTo>
                <a:cubicBezTo>
                  <a:pt x="812800" y="630698"/>
                  <a:pt x="630698" y="812800"/>
                  <a:pt x="406400" y="812800"/>
                </a:cubicBezTo>
                <a:lnTo>
                  <a:pt x="406400" y="812800"/>
                </a:lnTo>
                <a:cubicBezTo>
                  <a:pt x="182102" y="812800"/>
                  <a:pt x="0" y="630698"/>
                  <a:pt x="0" y="406400"/>
                </a:cubicBezTo>
                <a:lnTo>
                  <a:pt x="0" y="406400"/>
                </a:lnTo>
                <a:cubicBezTo>
                  <a:pt x="0" y="182102"/>
                  <a:pt x="182102" y="0"/>
                  <a:pt x="406400" y="0"/>
                </a:cubicBezTo>
                <a:close/>
              </a:path>
            </a:pathLst>
          </a:custGeom>
          <a:solidFill>
            <a:srgbClr val="A99985"/>
          </a:solidFill>
        </p:spPr>
      </p:sp>
      <p:sp>
        <p:nvSpPr>
          <p:cNvPr id="27" name="Shape 25"/>
          <p:cNvSpPr/>
          <p:nvPr>
            <p:custDataLst>
              <p:tags r:id="rId8"/>
            </p:custDataLst>
          </p:nvPr>
        </p:nvSpPr>
        <p:spPr>
          <a:xfrm>
            <a:off x="5901055" y="5071110"/>
            <a:ext cx="381000" cy="304800"/>
          </a:xfrm>
          <a:custGeom>
            <a:avLst/>
            <a:gdLst/>
            <a:ahLst/>
            <a:cxnLst/>
            <a:rect l="l" t="t" r="r" b="b"/>
            <a:pathLst>
              <a:path w="381000" h="304800">
                <a:moveTo>
                  <a:pt x="190500" y="9525"/>
                </a:moveTo>
                <a:cubicBezTo>
                  <a:pt x="224670" y="9525"/>
                  <a:pt x="252413" y="37267"/>
                  <a:pt x="252413" y="71438"/>
                </a:cubicBezTo>
                <a:cubicBezTo>
                  <a:pt x="252413" y="105608"/>
                  <a:pt x="224670" y="133350"/>
                  <a:pt x="190500" y="133350"/>
                </a:cubicBezTo>
                <a:cubicBezTo>
                  <a:pt x="156330" y="133350"/>
                  <a:pt x="128588" y="105608"/>
                  <a:pt x="128588" y="71438"/>
                </a:cubicBezTo>
                <a:cubicBezTo>
                  <a:pt x="128588" y="37267"/>
                  <a:pt x="156330" y="9525"/>
                  <a:pt x="190500" y="9525"/>
                </a:cubicBezTo>
                <a:close/>
                <a:moveTo>
                  <a:pt x="57150" y="52388"/>
                </a:moveTo>
                <a:cubicBezTo>
                  <a:pt x="80806" y="52388"/>
                  <a:pt x="100013" y="71594"/>
                  <a:pt x="100013" y="95250"/>
                </a:cubicBezTo>
                <a:cubicBezTo>
                  <a:pt x="100013" y="118906"/>
                  <a:pt x="80806" y="138113"/>
                  <a:pt x="57150" y="138113"/>
                </a:cubicBezTo>
                <a:cubicBezTo>
                  <a:pt x="33494" y="138113"/>
                  <a:pt x="14288" y="118906"/>
                  <a:pt x="14288" y="95250"/>
                </a:cubicBezTo>
                <a:cubicBezTo>
                  <a:pt x="14288" y="71594"/>
                  <a:pt x="33494" y="52388"/>
                  <a:pt x="57150" y="52388"/>
                </a:cubicBezTo>
                <a:close/>
                <a:moveTo>
                  <a:pt x="0" y="247650"/>
                </a:moveTo>
                <a:cubicBezTo>
                  <a:pt x="0" y="205561"/>
                  <a:pt x="34111" y="171450"/>
                  <a:pt x="76200" y="171450"/>
                </a:cubicBezTo>
                <a:cubicBezTo>
                  <a:pt x="83820" y="171450"/>
                  <a:pt x="91202" y="172581"/>
                  <a:pt x="98167" y="174665"/>
                </a:cubicBezTo>
                <a:cubicBezTo>
                  <a:pt x="78581" y="196572"/>
                  <a:pt x="66675" y="225504"/>
                  <a:pt x="66675" y="257175"/>
                </a:cubicBezTo>
                <a:lnTo>
                  <a:pt x="66675" y="266700"/>
                </a:lnTo>
                <a:cubicBezTo>
                  <a:pt x="66675" y="273487"/>
                  <a:pt x="68104" y="279916"/>
                  <a:pt x="70664" y="285750"/>
                </a:cubicBezTo>
                <a:lnTo>
                  <a:pt x="19050" y="285750"/>
                </a:lnTo>
                <a:cubicBezTo>
                  <a:pt x="8513" y="285750"/>
                  <a:pt x="0" y="277237"/>
                  <a:pt x="0" y="266700"/>
                </a:cubicBezTo>
                <a:lnTo>
                  <a:pt x="0" y="247650"/>
                </a:lnTo>
                <a:close/>
                <a:moveTo>
                  <a:pt x="310336" y="285750"/>
                </a:moveTo>
                <a:cubicBezTo>
                  <a:pt x="312896" y="279916"/>
                  <a:pt x="314325" y="273487"/>
                  <a:pt x="314325" y="266700"/>
                </a:cubicBezTo>
                <a:lnTo>
                  <a:pt x="314325" y="257175"/>
                </a:lnTo>
                <a:cubicBezTo>
                  <a:pt x="314325" y="225504"/>
                  <a:pt x="302419" y="196572"/>
                  <a:pt x="282833" y="174665"/>
                </a:cubicBezTo>
                <a:cubicBezTo>
                  <a:pt x="289798" y="172581"/>
                  <a:pt x="297180" y="171450"/>
                  <a:pt x="304800" y="171450"/>
                </a:cubicBezTo>
                <a:cubicBezTo>
                  <a:pt x="346889" y="171450"/>
                  <a:pt x="381000" y="205561"/>
                  <a:pt x="381000" y="247650"/>
                </a:cubicBezTo>
                <a:lnTo>
                  <a:pt x="381000" y="266700"/>
                </a:lnTo>
                <a:cubicBezTo>
                  <a:pt x="381000" y="277237"/>
                  <a:pt x="372487" y="285750"/>
                  <a:pt x="361950" y="285750"/>
                </a:cubicBezTo>
                <a:lnTo>
                  <a:pt x="310336" y="285750"/>
                </a:lnTo>
                <a:close/>
                <a:moveTo>
                  <a:pt x="280987" y="95250"/>
                </a:moveTo>
                <a:cubicBezTo>
                  <a:pt x="280987" y="71594"/>
                  <a:pt x="300194" y="52388"/>
                  <a:pt x="323850" y="52388"/>
                </a:cubicBezTo>
                <a:cubicBezTo>
                  <a:pt x="347506" y="52388"/>
                  <a:pt x="366712" y="71594"/>
                  <a:pt x="366712" y="95250"/>
                </a:cubicBezTo>
                <a:cubicBezTo>
                  <a:pt x="366712" y="118906"/>
                  <a:pt x="347506" y="138113"/>
                  <a:pt x="323850" y="138113"/>
                </a:cubicBezTo>
                <a:cubicBezTo>
                  <a:pt x="300194" y="138113"/>
                  <a:pt x="280987" y="118906"/>
                  <a:pt x="280987" y="95250"/>
                </a:cubicBezTo>
                <a:close/>
                <a:moveTo>
                  <a:pt x="95250" y="257175"/>
                </a:moveTo>
                <a:cubicBezTo>
                  <a:pt x="95250" y="204549"/>
                  <a:pt x="137874" y="161925"/>
                  <a:pt x="190500" y="161925"/>
                </a:cubicBezTo>
                <a:cubicBezTo>
                  <a:pt x="243126" y="161925"/>
                  <a:pt x="285750" y="204549"/>
                  <a:pt x="285750" y="257175"/>
                </a:cubicBezTo>
                <a:lnTo>
                  <a:pt x="285750" y="266700"/>
                </a:lnTo>
                <a:cubicBezTo>
                  <a:pt x="285750" y="277237"/>
                  <a:pt x="277237" y="285750"/>
                  <a:pt x="266700" y="285750"/>
                </a:cubicBezTo>
                <a:lnTo>
                  <a:pt x="114300" y="285750"/>
                </a:lnTo>
                <a:cubicBezTo>
                  <a:pt x="103763" y="285750"/>
                  <a:pt x="95250" y="277237"/>
                  <a:pt x="95250" y="266700"/>
                </a:cubicBezTo>
                <a:lnTo>
                  <a:pt x="95250" y="257175"/>
                </a:lnTo>
                <a:close/>
              </a:path>
            </a:pathLst>
          </a:custGeom>
          <a:solidFill>
            <a:srgbClr val="F8F6F2"/>
          </a:solidFill>
        </p:spPr>
      </p:sp>
      <p:sp>
        <p:nvSpPr>
          <p:cNvPr id="28" name="Text 26"/>
          <p:cNvSpPr/>
          <p:nvPr>
            <p:custDataLst>
              <p:tags r:id="rId9"/>
            </p:custDataLst>
          </p:nvPr>
        </p:nvSpPr>
        <p:spPr>
          <a:xfrm>
            <a:off x="6701155" y="5020310"/>
            <a:ext cx="2032000" cy="406400"/>
          </a:xfrm>
          <a:prstGeom prst="rect">
            <a:avLst/>
          </a:prstGeom>
          <a:noFill/>
        </p:spPr>
        <p:txBody>
          <a:bodyPr wrap="square" lIns="0" tIns="0" rIns="0" bIns="0" rtlCol="0" anchor="ctr"/>
          <a:p>
            <a:pPr>
              <a:lnSpc>
                <a:spcPct val="110000"/>
              </a:lnSpc>
            </a:pPr>
            <a:r>
              <a:rPr lang="en-US" sz="2400" b="1" dirty="0">
                <a:solidFill>
                  <a:srgbClr val="4A4A4A"/>
                </a:solidFill>
                <a:latin typeface="MiSans" pitchFamily="34" charset="-122"/>
                <a:ea typeface="MiSans" pitchFamily="34" charset="-122"/>
                <a:cs typeface="MiSans" pitchFamily="34" charset="-120"/>
              </a:rPr>
              <a:t>动员家属参与</a:t>
            </a:r>
            <a:endParaRPr lang="en-US" sz="1600" dirty="0"/>
          </a:p>
        </p:txBody>
      </p:sp>
      <p:sp>
        <p:nvSpPr>
          <p:cNvPr id="29" name="Text 27"/>
          <p:cNvSpPr/>
          <p:nvPr>
            <p:custDataLst>
              <p:tags r:id="rId10"/>
            </p:custDataLst>
          </p:nvPr>
        </p:nvSpPr>
        <p:spPr>
          <a:xfrm>
            <a:off x="5685155" y="5833110"/>
            <a:ext cx="6908800" cy="660400"/>
          </a:xfrm>
          <a:prstGeom prst="rect">
            <a:avLst/>
          </a:prstGeom>
          <a:noFill/>
        </p:spPr>
        <p:txBody>
          <a:bodyPr wrap="square" lIns="0" tIns="0" rIns="0" bIns="0" rtlCol="0" anchor="ctr"/>
          <a:p>
            <a:pPr>
              <a:lnSpc>
                <a:spcPct val="140000"/>
              </a:lnSpc>
            </a:pPr>
            <a:r>
              <a:rPr lang="en-US" sz="1600" b="1" dirty="0">
                <a:solidFill>
                  <a:srgbClr val="4A4A4A"/>
                </a:solidFill>
                <a:latin typeface="MiSans" pitchFamily="34" charset="-122"/>
                <a:ea typeface="MiSans" pitchFamily="34" charset="-122"/>
                <a:cs typeface="MiSans" pitchFamily="34" charset="-120"/>
              </a:rPr>
              <a:t>动员老年人的家属做好防范工作</a:t>
            </a:r>
            <a:r>
              <a:rPr lang="en-US" sz="1600" dirty="0">
                <a:solidFill>
                  <a:srgbClr val="4A4A4A"/>
                </a:solidFill>
                <a:latin typeface="MiSans" pitchFamily="34" charset="-122"/>
                <a:ea typeface="MiSans" pitchFamily="34" charset="-122"/>
                <a:cs typeface="MiSans" pitchFamily="34" charset="-120"/>
              </a:rPr>
              <a:t>。与老年人的子女、亲属保持良好沟通，提醒他们关注老年人的财产安全和心理需求，共同构建家庭防范网络。</a:t>
            </a:r>
            <a:endParaRPr lang="en-US" sz="1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1"/>
          <p:cNvSpPr/>
          <p:nvPr/>
        </p:nvSpPr>
        <p:spPr>
          <a:xfrm>
            <a:off x="508000" y="549275"/>
            <a:ext cx="15468600" cy="508000"/>
          </a:xfrm>
          <a:prstGeom prst="rect">
            <a:avLst/>
          </a:prstGeom>
          <a:noFill/>
        </p:spPr>
        <p:txBody>
          <a:bodyPr wrap="square" lIns="0" tIns="0" rIns="0" bIns="0" rtlCol="0" anchor="ctr"/>
          <a:p>
            <a:pPr>
              <a:lnSpc>
                <a:spcPct val="90000"/>
              </a:lnSpc>
            </a:pPr>
            <a:r>
              <a:rPr lang="en-US" sz="3600" b="1" dirty="0">
                <a:solidFill>
                  <a:srgbClr val="4A4A4A"/>
                </a:solidFill>
                <a:latin typeface="MiSans" pitchFamily="34" charset="-122"/>
                <a:ea typeface="MiSans" pitchFamily="34" charset="-122"/>
                <a:cs typeface="MiSans" pitchFamily="34" charset="-120"/>
                <a:sym typeface="+mn-ea"/>
              </a:rPr>
              <a:t>案例分析：张阿姨的遭遇</a:t>
            </a:r>
            <a:endParaRPr lang="en-US" sz="1600" dirty="0"/>
          </a:p>
        </p:txBody>
      </p:sp>
      <p:sp>
        <p:nvSpPr>
          <p:cNvPr id="69" name="任意多边形: 形状 42"/>
          <p:cNvSpPr/>
          <p:nvPr>
            <p:custDataLst>
              <p:tags r:id="rId1"/>
            </p:custDataLst>
          </p:nvPr>
        </p:nvSpPr>
        <p:spPr>
          <a:xfrm>
            <a:off x="393700" y="3818255"/>
            <a:ext cx="12192000" cy="2143125"/>
          </a:xfrm>
          <a:custGeom>
            <a:avLst/>
            <a:gdLst>
              <a:gd name="connsiteX0" fmla="*/ 0 w 10458450"/>
              <a:gd name="connsiteY0" fmla="*/ 2894164 h 2894164"/>
              <a:gd name="connsiteX1" fmla="*/ 1600200 w 10458450"/>
              <a:gd name="connsiteY1" fmla="*/ 1255864 h 2894164"/>
              <a:gd name="connsiteX2" fmla="*/ 4133850 w 10458450"/>
              <a:gd name="connsiteY2" fmla="*/ 2036914 h 2894164"/>
              <a:gd name="connsiteX3" fmla="*/ 5886450 w 10458450"/>
              <a:gd name="connsiteY3" fmla="*/ 417664 h 2894164"/>
              <a:gd name="connsiteX4" fmla="*/ 7486650 w 10458450"/>
              <a:gd name="connsiteY4" fmla="*/ 874864 h 2894164"/>
              <a:gd name="connsiteX5" fmla="*/ 9067800 w 10458450"/>
              <a:gd name="connsiteY5" fmla="*/ 17614 h 2894164"/>
              <a:gd name="connsiteX6" fmla="*/ 10458450 w 10458450"/>
              <a:gd name="connsiteY6" fmla="*/ 379564 h 2894164"/>
              <a:gd name="connsiteX0-1" fmla="*/ 0 w 9988550"/>
              <a:gd name="connsiteY0-2" fmla="*/ 3021109 h 3021109"/>
              <a:gd name="connsiteX1-3" fmla="*/ 1130300 w 9988550"/>
              <a:gd name="connsiteY1-4" fmla="*/ 1255864 h 3021109"/>
              <a:gd name="connsiteX2-5" fmla="*/ 3663950 w 9988550"/>
              <a:gd name="connsiteY2-6" fmla="*/ 2036914 h 3021109"/>
              <a:gd name="connsiteX3-7" fmla="*/ 5416550 w 9988550"/>
              <a:gd name="connsiteY3-8" fmla="*/ 417664 h 3021109"/>
              <a:gd name="connsiteX4-9" fmla="*/ 7016750 w 9988550"/>
              <a:gd name="connsiteY4-10" fmla="*/ 874864 h 3021109"/>
              <a:gd name="connsiteX5-11" fmla="*/ 8597900 w 9988550"/>
              <a:gd name="connsiteY5-12" fmla="*/ 17614 h 3021109"/>
              <a:gd name="connsiteX6-13" fmla="*/ 9988550 w 9988550"/>
              <a:gd name="connsiteY6-14" fmla="*/ 379564 h 3021109"/>
              <a:gd name="connsiteX0-15" fmla="*/ 0 w 10864850"/>
              <a:gd name="connsiteY0-16" fmla="*/ 3004359 h 3004359"/>
              <a:gd name="connsiteX1-17" fmla="*/ 1130300 w 10864850"/>
              <a:gd name="connsiteY1-18" fmla="*/ 1239114 h 3004359"/>
              <a:gd name="connsiteX2-19" fmla="*/ 3663950 w 10864850"/>
              <a:gd name="connsiteY2-20" fmla="*/ 2020164 h 3004359"/>
              <a:gd name="connsiteX3-21" fmla="*/ 5416550 w 10864850"/>
              <a:gd name="connsiteY3-22" fmla="*/ 400914 h 3004359"/>
              <a:gd name="connsiteX4-23" fmla="*/ 7016750 w 10864850"/>
              <a:gd name="connsiteY4-24" fmla="*/ 858114 h 3004359"/>
              <a:gd name="connsiteX5-25" fmla="*/ 8597900 w 10864850"/>
              <a:gd name="connsiteY5-26" fmla="*/ 864 h 3004359"/>
              <a:gd name="connsiteX6-27" fmla="*/ 10864850 w 10864850"/>
              <a:gd name="connsiteY6-28" fmla="*/ 709959 h 30043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864850" h="3004359">
                <a:moveTo>
                  <a:pt x="0" y="3004359"/>
                </a:moveTo>
                <a:cubicBezTo>
                  <a:pt x="455612" y="2256646"/>
                  <a:pt x="519642" y="1403146"/>
                  <a:pt x="1130300" y="1239114"/>
                </a:cubicBezTo>
                <a:cubicBezTo>
                  <a:pt x="1740958" y="1075082"/>
                  <a:pt x="2949575" y="2159864"/>
                  <a:pt x="3663950" y="2020164"/>
                </a:cubicBezTo>
                <a:cubicBezTo>
                  <a:pt x="4378325" y="1880464"/>
                  <a:pt x="4857750" y="594589"/>
                  <a:pt x="5416550" y="400914"/>
                </a:cubicBezTo>
                <a:cubicBezTo>
                  <a:pt x="5975350" y="207239"/>
                  <a:pt x="6486525" y="924789"/>
                  <a:pt x="7016750" y="858114"/>
                </a:cubicBezTo>
                <a:cubicBezTo>
                  <a:pt x="7546975" y="791439"/>
                  <a:pt x="7956550" y="25557"/>
                  <a:pt x="8597900" y="864"/>
                </a:cubicBezTo>
                <a:cubicBezTo>
                  <a:pt x="9239250" y="-23829"/>
                  <a:pt x="10417175" y="487709"/>
                  <a:pt x="10864850" y="709959"/>
                </a:cubicBezTo>
              </a:path>
            </a:pathLst>
          </a:custGeom>
          <a:noFill/>
          <a:ln>
            <a:gradFill flip="none" rotWithShape="1">
              <a:gsLst>
                <a:gs pos="1770">
                  <a:schemeClr val="accent1">
                    <a:lumMod val="20000"/>
                    <a:lumOff val="80000"/>
                    <a:alpha val="0"/>
                  </a:schemeClr>
                </a:gs>
                <a:gs pos="26000">
                  <a:schemeClr val="accent1">
                    <a:lumMod val="20000"/>
                    <a:lumOff val="80000"/>
                    <a:alpha val="80000"/>
                  </a:schemeClr>
                </a:gs>
                <a:gs pos="97345">
                  <a:schemeClr val="accent1">
                    <a:alpha val="0"/>
                  </a:schemeClr>
                </a:gs>
                <a:gs pos="65000">
                  <a:schemeClr val="accent1"/>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latin typeface="优设标题黑" panose="00000500000000000000" pitchFamily="2" charset="-122"/>
              <a:ea typeface="优设标题黑" panose="00000500000000000000" pitchFamily="2" charset="-122"/>
              <a:sym typeface="MiSans Normal" panose="00000500000000000000" pitchFamily="2" charset="-122"/>
            </a:endParaRPr>
          </a:p>
        </p:txBody>
      </p:sp>
      <p:sp>
        <p:nvSpPr>
          <p:cNvPr id="70" name="任意多边形: 形状 45"/>
          <p:cNvSpPr/>
          <p:nvPr>
            <p:custDataLst>
              <p:tags r:id="rId2"/>
            </p:custDataLst>
          </p:nvPr>
        </p:nvSpPr>
        <p:spPr>
          <a:xfrm>
            <a:off x="534670" y="3817620"/>
            <a:ext cx="12035155" cy="2052955"/>
          </a:xfrm>
          <a:custGeom>
            <a:avLst/>
            <a:gdLst>
              <a:gd name="connsiteX0" fmla="*/ 0 w 10458450"/>
              <a:gd name="connsiteY0" fmla="*/ 2894164 h 2894164"/>
              <a:gd name="connsiteX1" fmla="*/ 1600200 w 10458450"/>
              <a:gd name="connsiteY1" fmla="*/ 1255864 h 2894164"/>
              <a:gd name="connsiteX2" fmla="*/ 4133850 w 10458450"/>
              <a:gd name="connsiteY2" fmla="*/ 2036914 h 2894164"/>
              <a:gd name="connsiteX3" fmla="*/ 5886450 w 10458450"/>
              <a:gd name="connsiteY3" fmla="*/ 417664 h 2894164"/>
              <a:gd name="connsiteX4" fmla="*/ 7486650 w 10458450"/>
              <a:gd name="connsiteY4" fmla="*/ 874864 h 2894164"/>
              <a:gd name="connsiteX5" fmla="*/ 9067800 w 10458450"/>
              <a:gd name="connsiteY5" fmla="*/ 17614 h 2894164"/>
              <a:gd name="connsiteX6" fmla="*/ 10458450 w 10458450"/>
              <a:gd name="connsiteY6" fmla="*/ 379564 h 2894164"/>
              <a:gd name="connsiteX0-1" fmla="*/ 0 w 10725150"/>
              <a:gd name="connsiteY0-2" fmla="*/ 2877595 h 2877595"/>
              <a:gd name="connsiteX1-3" fmla="*/ 1600200 w 10725150"/>
              <a:gd name="connsiteY1-4" fmla="*/ 1239295 h 2877595"/>
              <a:gd name="connsiteX2-5" fmla="*/ 4133850 w 10725150"/>
              <a:gd name="connsiteY2-6" fmla="*/ 2020345 h 2877595"/>
              <a:gd name="connsiteX3-7" fmla="*/ 5886450 w 10725150"/>
              <a:gd name="connsiteY3-8" fmla="*/ 401095 h 2877595"/>
              <a:gd name="connsiteX4-9" fmla="*/ 7486650 w 10725150"/>
              <a:gd name="connsiteY4-10" fmla="*/ 858295 h 2877595"/>
              <a:gd name="connsiteX5-11" fmla="*/ 9067800 w 10725150"/>
              <a:gd name="connsiteY5-12" fmla="*/ 1045 h 2877595"/>
              <a:gd name="connsiteX6-13" fmla="*/ 10725150 w 10725150"/>
              <a:gd name="connsiteY6-14" fmla="*/ 696788 h 287759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725150" h="2877595">
                <a:moveTo>
                  <a:pt x="0" y="2877595"/>
                </a:moveTo>
                <a:cubicBezTo>
                  <a:pt x="455612" y="2129882"/>
                  <a:pt x="911225" y="1382170"/>
                  <a:pt x="1600200" y="1239295"/>
                </a:cubicBezTo>
                <a:cubicBezTo>
                  <a:pt x="2289175" y="1096420"/>
                  <a:pt x="3419475" y="2160045"/>
                  <a:pt x="4133850" y="2020345"/>
                </a:cubicBezTo>
                <a:cubicBezTo>
                  <a:pt x="4848225" y="1880645"/>
                  <a:pt x="5327650" y="594770"/>
                  <a:pt x="5886450" y="401095"/>
                </a:cubicBezTo>
                <a:cubicBezTo>
                  <a:pt x="6445250" y="207420"/>
                  <a:pt x="6956425" y="924970"/>
                  <a:pt x="7486650" y="858295"/>
                </a:cubicBezTo>
                <a:cubicBezTo>
                  <a:pt x="8016875" y="791620"/>
                  <a:pt x="8528050" y="27963"/>
                  <a:pt x="9067800" y="1045"/>
                </a:cubicBezTo>
                <a:cubicBezTo>
                  <a:pt x="9607550" y="-25873"/>
                  <a:pt x="10277475" y="474538"/>
                  <a:pt x="10725150" y="696788"/>
                </a:cubicBezTo>
              </a:path>
            </a:pathLst>
          </a:custGeom>
          <a:noFill/>
          <a:ln>
            <a:gradFill flip="none" rotWithShape="1">
              <a:gsLst>
                <a:gs pos="1770">
                  <a:schemeClr val="accent1">
                    <a:lumMod val="20000"/>
                    <a:lumOff val="80000"/>
                    <a:alpha val="0"/>
                  </a:schemeClr>
                </a:gs>
                <a:gs pos="26000">
                  <a:schemeClr val="accent1">
                    <a:lumMod val="20000"/>
                    <a:lumOff val="80000"/>
                    <a:alpha val="80000"/>
                  </a:schemeClr>
                </a:gs>
                <a:gs pos="97345">
                  <a:schemeClr val="accent1">
                    <a:alpha val="0"/>
                  </a:schemeClr>
                </a:gs>
                <a:gs pos="65000">
                  <a:schemeClr val="accent1"/>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latin typeface="优设标题黑" panose="00000500000000000000" pitchFamily="2" charset="-122"/>
              <a:ea typeface="优设标题黑" panose="00000500000000000000" pitchFamily="2" charset="-122"/>
              <a:sym typeface="MiSans Normal" panose="00000500000000000000" pitchFamily="2" charset="-122"/>
            </a:endParaRPr>
          </a:p>
        </p:txBody>
      </p:sp>
      <p:sp>
        <p:nvSpPr>
          <p:cNvPr id="71" name="任意多边形: 形状 46"/>
          <p:cNvSpPr/>
          <p:nvPr>
            <p:custDataLst>
              <p:tags r:id="rId3"/>
            </p:custDataLst>
          </p:nvPr>
        </p:nvSpPr>
        <p:spPr>
          <a:xfrm>
            <a:off x="433070" y="3818255"/>
            <a:ext cx="12131675" cy="2120265"/>
          </a:xfrm>
          <a:custGeom>
            <a:avLst/>
            <a:gdLst>
              <a:gd name="connsiteX0" fmla="*/ 0 w 10458450"/>
              <a:gd name="connsiteY0" fmla="*/ 2894164 h 2894164"/>
              <a:gd name="connsiteX1" fmla="*/ 1600200 w 10458450"/>
              <a:gd name="connsiteY1" fmla="*/ 1255864 h 2894164"/>
              <a:gd name="connsiteX2" fmla="*/ 4133850 w 10458450"/>
              <a:gd name="connsiteY2" fmla="*/ 2036914 h 2894164"/>
              <a:gd name="connsiteX3" fmla="*/ 5886450 w 10458450"/>
              <a:gd name="connsiteY3" fmla="*/ 417664 h 2894164"/>
              <a:gd name="connsiteX4" fmla="*/ 7486650 w 10458450"/>
              <a:gd name="connsiteY4" fmla="*/ 874864 h 2894164"/>
              <a:gd name="connsiteX5" fmla="*/ 9067800 w 10458450"/>
              <a:gd name="connsiteY5" fmla="*/ 17614 h 2894164"/>
              <a:gd name="connsiteX6" fmla="*/ 10458450 w 10458450"/>
              <a:gd name="connsiteY6" fmla="*/ 379564 h 2894164"/>
              <a:gd name="connsiteX0-1" fmla="*/ 0 w 11144250"/>
              <a:gd name="connsiteY0-2" fmla="*/ 2989373 h 2989373"/>
              <a:gd name="connsiteX1-3" fmla="*/ 2286000 w 11144250"/>
              <a:gd name="connsiteY1-4" fmla="*/ 1255864 h 2989373"/>
              <a:gd name="connsiteX2-5" fmla="*/ 4819650 w 11144250"/>
              <a:gd name="connsiteY2-6" fmla="*/ 2036914 h 2989373"/>
              <a:gd name="connsiteX3-7" fmla="*/ 6572250 w 11144250"/>
              <a:gd name="connsiteY3-8" fmla="*/ 417664 h 2989373"/>
              <a:gd name="connsiteX4-9" fmla="*/ 8172450 w 11144250"/>
              <a:gd name="connsiteY4-10" fmla="*/ 874864 h 2989373"/>
              <a:gd name="connsiteX5-11" fmla="*/ 9753600 w 11144250"/>
              <a:gd name="connsiteY5-12" fmla="*/ 17614 h 2989373"/>
              <a:gd name="connsiteX6-13" fmla="*/ 11144250 w 11144250"/>
              <a:gd name="connsiteY6-14" fmla="*/ 379564 h 2989373"/>
              <a:gd name="connsiteX0-15" fmla="*/ 0 w 10810875"/>
              <a:gd name="connsiteY0-16" fmla="*/ 2972623 h 2972623"/>
              <a:gd name="connsiteX1-17" fmla="*/ 2286000 w 10810875"/>
              <a:gd name="connsiteY1-18" fmla="*/ 1239114 h 2972623"/>
              <a:gd name="connsiteX2-19" fmla="*/ 4819650 w 10810875"/>
              <a:gd name="connsiteY2-20" fmla="*/ 2020164 h 2972623"/>
              <a:gd name="connsiteX3-21" fmla="*/ 6572250 w 10810875"/>
              <a:gd name="connsiteY3-22" fmla="*/ 400914 h 2972623"/>
              <a:gd name="connsiteX4-23" fmla="*/ 8172450 w 10810875"/>
              <a:gd name="connsiteY4-24" fmla="*/ 858114 h 2972623"/>
              <a:gd name="connsiteX5-25" fmla="*/ 9753600 w 10810875"/>
              <a:gd name="connsiteY5-26" fmla="*/ 864 h 2972623"/>
              <a:gd name="connsiteX6-27" fmla="*/ 10810875 w 10810875"/>
              <a:gd name="connsiteY6-28" fmla="*/ 709959 h 297262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810875" h="2972623">
                <a:moveTo>
                  <a:pt x="0" y="2972623"/>
                </a:moveTo>
                <a:cubicBezTo>
                  <a:pt x="455612" y="2224910"/>
                  <a:pt x="1482725" y="1397857"/>
                  <a:pt x="2286000" y="1239114"/>
                </a:cubicBezTo>
                <a:cubicBezTo>
                  <a:pt x="3089275" y="1080371"/>
                  <a:pt x="4105275" y="2159864"/>
                  <a:pt x="4819650" y="2020164"/>
                </a:cubicBezTo>
                <a:cubicBezTo>
                  <a:pt x="5534025" y="1880464"/>
                  <a:pt x="6013450" y="594589"/>
                  <a:pt x="6572250" y="400914"/>
                </a:cubicBezTo>
                <a:cubicBezTo>
                  <a:pt x="7131050" y="207239"/>
                  <a:pt x="7642225" y="924789"/>
                  <a:pt x="8172450" y="858114"/>
                </a:cubicBezTo>
                <a:cubicBezTo>
                  <a:pt x="8702675" y="791439"/>
                  <a:pt x="9313863" y="25557"/>
                  <a:pt x="9753600" y="864"/>
                </a:cubicBezTo>
                <a:cubicBezTo>
                  <a:pt x="10193338" y="-23829"/>
                  <a:pt x="10363200" y="487709"/>
                  <a:pt x="10810875" y="709959"/>
                </a:cubicBezTo>
              </a:path>
            </a:pathLst>
          </a:custGeom>
          <a:noFill/>
          <a:ln>
            <a:gradFill flip="none" rotWithShape="1">
              <a:gsLst>
                <a:gs pos="1770">
                  <a:schemeClr val="accent1">
                    <a:lumMod val="20000"/>
                    <a:lumOff val="80000"/>
                    <a:alpha val="0"/>
                  </a:schemeClr>
                </a:gs>
                <a:gs pos="26000">
                  <a:schemeClr val="accent1">
                    <a:lumMod val="20000"/>
                    <a:lumOff val="80000"/>
                    <a:alpha val="80000"/>
                  </a:schemeClr>
                </a:gs>
                <a:gs pos="97345">
                  <a:schemeClr val="accent1">
                    <a:alpha val="0"/>
                  </a:schemeClr>
                </a:gs>
                <a:gs pos="65000">
                  <a:schemeClr val="accent1"/>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latin typeface="优设标题黑" panose="00000500000000000000" pitchFamily="2" charset="-122"/>
              <a:ea typeface="优设标题黑" panose="00000500000000000000" pitchFamily="2" charset="-122"/>
              <a:sym typeface="MiSans Normal" panose="00000500000000000000" pitchFamily="2" charset="-122"/>
            </a:endParaRPr>
          </a:p>
        </p:txBody>
      </p:sp>
      <p:sp>
        <p:nvSpPr>
          <p:cNvPr id="72" name="任意多边形: 形状 47"/>
          <p:cNvSpPr/>
          <p:nvPr>
            <p:custDataLst>
              <p:tags r:id="rId4"/>
            </p:custDataLst>
          </p:nvPr>
        </p:nvSpPr>
        <p:spPr>
          <a:xfrm>
            <a:off x="480695" y="3846195"/>
            <a:ext cx="12045950" cy="2138045"/>
          </a:xfrm>
          <a:custGeom>
            <a:avLst/>
            <a:gdLst>
              <a:gd name="connsiteX0" fmla="*/ 0 w 10458450"/>
              <a:gd name="connsiteY0" fmla="*/ 2894164 h 2894164"/>
              <a:gd name="connsiteX1" fmla="*/ 1600200 w 10458450"/>
              <a:gd name="connsiteY1" fmla="*/ 1255864 h 2894164"/>
              <a:gd name="connsiteX2" fmla="*/ 4133850 w 10458450"/>
              <a:gd name="connsiteY2" fmla="*/ 2036914 h 2894164"/>
              <a:gd name="connsiteX3" fmla="*/ 5886450 w 10458450"/>
              <a:gd name="connsiteY3" fmla="*/ 417664 h 2894164"/>
              <a:gd name="connsiteX4" fmla="*/ 7486650 w 10458450"/>
              <a:gd name="connsiteY4" fmla="*/ 874864 h 2894164"/>
              <a:gd name="connsiteX5" fmla="*/ 9067800 w 10458450"/>
              <a:gd name="connsiteY5" fmla="*/ 17614 h 2894164"/>
              <a:gd name="connsiteX6" fmla="*/ 10458450 w 10458450"/>
              <a:gd name="connsiteY6" fmla="*/ 379564 h 2894164"/>
              <a:gd name="connsiteX0-1" fmla="*/ 0 w 11696700"/>
              <a:gd name="connsiteY0-2" fmla="*/ 3052845 h 3052845"/>
              <a:gd name="connsiteX1-3" fmla="*/ 2838450 w 11696700"/>
              <a:gd name="connsiteY1-4" fmla="*/ 1255864 h 3052845"/>
              <a:gd name="connsiteX2-5" fmla="*/ 5372100 w 11696700"/>
              <a:gd name="connsiteY2-6" fmla="*/ 2036914 h 3052845"/>
              <a:gd name="connsiteX3-7" fmla="*/ 7124700 w 11696700"/>
              <a:gd name="connsiteY3-8" fmla="*/ 417664 h 3052845"/>
              <a:gd name="connsiteX4-9" fmla="*/ 8724900 w 11696700"/>
              <a:gd name="connsiteY4-10" fmla="*/ 874864 h 3052845"/>
              <a:gd name="connsiteX5-11" fmla="*/ 10306050 w 11696700"/>
              <a:gd name="connsiteY5-12" fmla="*/ 17614 h 3052845"/>
              <a:gd name="connsiteX6-13" fmla="*/ 11696700 w 11696700"/>
              <a:gd name="connsiteY6-14" fmla="*/ 379564 h 3052845"/>
              <a:gd name="connsiteX0-15" fmla="*/ 0 w 10734675"/>
              <a:gd name="connsiteY0-16" fmla="*/ 3036950 h 3036950"/>
              <a:gd name="connsiteX1-17" fmla="*/ 2838450 w 10734675"/>
              <a:gd name="connsiteY1-18" fmla="*/ 1239969 h 3036950"/>
              <a:gd name="connsiteX2-19" fmla="*/ 5372100 w 10734675"/>
              <a:gd name="connsiteY2-20" fmla="*/ 2021019 h 3036950"/>
              <a:gd name="connsiteX3-21" fmla="*/ 7124700 w 10734675"/>
              <a:gd name="connsiteY3-22" fmla="*/ 401769 h 3036950"/>
              <a:gd name="connsiteX4-23" fmla="*/ 8724900 w 10734675"/>
              <a:gd name="connsiteY4-24" fmla="*/ 858969 h 3036950"/>
              <a:gd name="connsiteX5-25" fmla="*/ 10306050 w 10734675"/>
              <a:gd name="connsiteY5-26" fmla="*/ 1719 h 3036950"/>
              <a:gd name="connsiteX6-27" fmla="*/ 10734675 w 10734675"/>
              <a:gd name="connsiteY6-28" fmla="*/ 657407 h 3036950"/>
              <a:gd name="connsiteX0-29" fmla="*/ 0 w 10734675"/>
              <a:gd name="connsiteY0-30" fmla="*/ 2997048 h 2997048"/>
              <a:gd name="connsiteX1-31" fmla="*/ 2838450 w 10734675"/>
              <a:gd name="connsiteY1-32" fmla="*/ 1200067 h 2997048"/>
              <a:gd name="connsiteX2-33" fmla="*/ 5372100 w 10734675"/>
              <a:gd name="connsiteY2-34" fmla="*/ 1981117 h 2997048"/>
              <a:gd name="connsiteX3-35" fmla="*/ 7124700 w 10734675"/>
              <a:gd name="connsiteY3-36" fmla="*/ 361867 h 2997048"/>
              <a:gd name="connsiteX4-37" fmla="*/ 8724900 w 10734675"/>
              <a:gd name="connsiteY4-38" fmla="*/ 819067 h 2997048"/>
              <a:gd name="connsiteX5-39" fmla="*/ 10020300 w 10734675"/>
              <a:gd name="connsiteY5-40" fmla="*/ 1872 h 2997048"/>
              <a:gd name="connsiteX6-41" fmla="*/ 10734675 w 10734675"/>
              <a:gd name="connsiteY6-42" fmla="*/ 617505 h 2997048"/>
              <a:gd name="connsiteX0-43" fmla="*/ 0 w 10734675"/>
              <a:gd name="connsiteY0-44" fmla="*/ 2997048 h 2997048"/>
              <a:gd name="connsiteX1-45" fmla="*/ 2838450 w 10734675"/>
              <a:gd name="connsiteY1-46" fmla="*/ 1200067 h 2997048"/>
              <a:gd name="connsiteX2-47" fmla="*/ 5372100 w 10734675"/>
              <a:gd name="connsiteY2-48" fmla="*/ 1981117 h 2997048"/>
              <a:gd name="connsiteX3-49" fmla="*/ 6768621 w 10734675"/>
              <a:gd name="connsiteY3-50" fmla="*/ 393912 h 2997048"/>
              <a:gd name="connsiteX4-51" fmla="*/ 8724900 w 10734675"/>
              <a:gd name="connsiteY4-52" fmla="*/ 819067 h 2997048"/>
              <a:gd name="connsiteX5-53" fmla="*/ 10020300 w 10734675"/>
              <a:gd name="connsiteY5-54" fmla="*/ 1872 h 2997048"/>
              <a:gd name="connsiteX6-55" fmla="*/ 10734675 w 10734675"/>
              <a:gd name="connsiteY6-56" fmla="*/ 617505 h 299704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734675" h="2997048">
                <a:moveTo>
                  <a:pt x="0" y="2997048"/>
                </a:moveTo>
                <a:cubicBezTo>
                  <a:pt x="455612" y="2249335"/>
                  <a:pt x="1943100" y="1369389"/>
                  <a:pt x="2838450" y="1200067"/>
                </a:cubicBezTo>
                <a:cubicBezTo>
                  <a:pt x="3733800" y="1030745"/>
                  <a:pt x="4717072" y="2115476"/>
                  <a:pt x="5372100" y="1981117"/>
                </a:cubicBezTo>
                <a:cubicBezTo>
                  <a:pt x="6027128" y="1846758"/>
                  <a:pt x="6209821" y="587587"/>
                  <a:pt x="6768621" y="393912"/>
                </a:cubicBezTo>
                <a:cubicBezTo>
                  <a:pt x="7327421" y="200237"/>
                  <a:pt x="8182954" y="884407"/>
                  <a:pt x="8724900" y="819067"/>
                </a:cubicBezTo>
                <a:cubicBezTo>
                  <a:pt x="9266846" y="753727"/>
                  <a:pt x="9685337" y="35466"/>
                  <a:pt x="10020300" y="1872"/>
                </a:cubicBezTo>
                <a:cubicBezTo>
                  <a:pt x="10355263" y="-31722"/>
                  <a:pt x="10287000" y="395255"/>
                  <a:pt x="10734675" y="617505"/>
                </a:cubicBezTo>
              </a:path>
            </a:pathLst>
          </a:custGeom>
          <a:noFill/>
          <a:ln>
            <a:gradFill flip="none" rotWithShape="1">
              <a:gsLst>
                <a:gs pos="1770">
                  <a:schemeClr val="accent1">
                    <a:lumMod val="20000"/>
                    <a:lumOff val="80000"/>
                    <a:alpha val="0"/>
                  </a:schemeClr>
                </a:gs>
                <a:gs pos="26000">
                  <a:schemeClr val="accent1">
                    <a:lumMod val="20000"/>
                    <a:lumOff val="80000"/>
                  </a:schemeClr>
                </a:gs>
                <a:gs pos="97345">
                  <a:schemeClr val="accent1">
                    <a:alpha val="0"/>
                  </a:schemeClr>
                </a:gs>
                <a:gs pos="65000">
                  <a:schemeClr val="accent1"/>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优设标题黑" panose="00000500000000000000" pitchFamily="2" charset="-122"/>
              <a:ea typeface="优设标题黑" panose="00000500000000000000" pitchFamily="2" charset="-122"/>
            </a:endParaRPr>
          </a:p>
        </p:txBody>
      </p:sp>
      <p:sp>
        <p:nvSpPr>
          <p:cNvPr id="73" name="任意多边形: 形状 48"/>
          <p:cNvSpPr/>
          <p:nvPr>
            <p:custDataLst>
              <p:tags r:id="rId5"/>
            </p:custDataLst>
          </p:nvPr>
        </p:nvSpPr>
        <p:spPr>
          <a:xfrm>
            <a:off x="428625" y="3817620"/>
            <a:ext cx="12127865" cy="2128520"/>
          </a:xfrm>
          <a:custGeom>
            <a:avLst/>
            <a:gdLst>
              <a:gd name="connsiteX0" fmla="*/ 0 w 10458450"/>
              <a:gd name="connsiteY0" fmla="*/ 2894164 h 2894164"/>
              <a:gd name="connsiteX1" fmla="*/ 1600200 w 10458450"/>
              <a:gd name="connsiteY1" fmla="*/ 1255864 h 2894164"/>
              <a:gd name="connsiteX2" fmla="*/ 4133850 w 10458450"/>
              <a:gd name="connsiteY2" fmla="*/ 2036914 h 2894164"/>
              <a:gd name="connsiteX3" fmla="*/ 5886450 w 10458450"/>
              <a:gd name="connsiteY3" fmla="*/ 417664 h 2894164"/>
              <a:gd name="connsiteX4" fmla="*/ 7486650 w 10458450"/>
              <a:gd name="connsiteY4" fmla="*/ 874864 h 2894164"/>
              <a:gd name="connsiteX5" fmla="*/ 9067800 w 10458450"/>
              <a:gd name="connsiteY5" fmla="*/ 17614 h 2894164"/>
              <a:gd name="connsiteX6" fmla="*/ 10458450 w 10458450"/>
              <a:gd name="connsiteY6" fmla="*/ 379564 h 2894164"/>
              <a:gd name="connsiteX0-1" fmla="*/ 0 w 10255250"/>
              <a:gd name="connsiteY0-2" fmla="*/ 2999951 h 2999951"/>
              <a:gd name="connsiteX1-3" fmla="*/ 1397000 w 10255250"/>
              <a:gd name="connsiteY1-4" fmla="*/ 1255864 h 2999951"/>
              <a:gd name="connsiteX2-5" fmla="*/ 3930650 w 10255250"/>
              <a:gd name="connsiteY2-6" fmla="*/ 2036914 h 2999951"/>
              <a:gd name="connsiteX3-7" fmla="*/ 5683250 w 10255250"/>
              <a:gd name="connsiteY3-8" fmla="*/ 417664 h 2999951"/>
              <a:gd name="connsiteX4-9" fmla="*/ 7283450 w 10255250"/>
              <a:gd name="connsiteY4-10" fmla="*/ 874864 h 2999951"/>
              <a:gd name="connsiteX5-11" fmla="*/ 8864600 w 10255250"/>
              <a:gd name="connsiteY5-12" fmla="*/ 17614 h 2999951"/>
              <a:gd name="connsiteX6-13" fmla="*/ 10255250 w 10255250"/>
              <a:gd name="connsiteY6-14" fmla="*/ 379564 h 2999951"/>
              <a:gd name="connsiteX0-15" fmla="*/ 0 w 10807700"/>
              <a:gd name="connsiteY0-16" fmla="*/ 2983584 h 2983584"/>
              <a:gd name="connsiteX1-17" fmla="*/ 1397000 w 10807700"/>
              <a:gd name="connsiteY1-18" fmla="*/ 1239497 h 2983584"/>
              <a:gd name="connsiteX2-19" fmla="*/ 3930650 w 10807700"/>
              <a:gd name="connsiteY2-20" fmla="*/ 2020547 h 2983584"/>
              <a:gd name="connsiteX3-21" fmla="*/ 5683250 w 10807700"/>
              <a:gd name="connsiteY3-22" fmla="*/ 401297 h 2983584"/>
              <a:gd name="connsiteX4-23" fmla="*/ 7283450 w 10807700"/>
              <a:gd name="connsiteY4-24" fmla="*/ 858497 h 2983584"/>
              <a:gd name="connsiteX5-25" fmla="*/ 8864600 w 10807700"/>
              <a:gd name="connsiteY5-26" fmla="*/ 1247 h 2983584"/>
              <a:gd name="connsiteX6-27" fmla="*/ 10807700 w 10807700"/>
              <a:gd name="connsiteY6-28" fmla="*/ 683638 h 29835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807700" h="2983584">
                <a:moveTo>
                  <a:pt x="0" y="2983584"/>
                </a:moveTo>
                <a:cubicBezTo>
                  <a:pt x="455612" y="2235871"/>
                  <a:pt x="741892" y="1400003"/>
                  <a:pt x="1397000" y="1239497"/>
                </a:cubicBezTo>
                <a:cubicBezTo>
                  <a:pt x="2052108" y="1078991"/>
                  <a:pt x="3216275" y="2160247"/>
                  <a:pt x="3930650" y="2020547"/>
                </a:cubicBezTo>
                <a:cubicBezTo>
                  <a:pt x="4645025" y="1880847"/>
                  <a:pt x="5124450" y="594972"/>
                  <a:pt x="5683250" y="401297"/>
                </a:cubicBezTo>
                <a:cubicBezTo>
                  <a:pt x="6242050" y="207622"/>
                  <a:pt x="6753225" y="925172"/>
                  <a:pt x="7283450" y="858497"/>
                </a:cubicBezTo>
                <a:cubicBezTo>
                  <a:pt x="7813675" y="791822"/>
                  <a:pt x="8277225" y="30390"/>
                  <a:pt x="8864600" y="1247"/>
                </a:cubicBezTo>
                <a:cubicBezTo>
                  <a:pt x="9451975" y="-27896"/>
                  <a:pt x="10360025" y="461388"/>
                  <a:pt x="10807700" y="683638"/>
                </a:cubicBezTo>
              </a:path>
            </a:pathLst>
          </a:custGeom>
          <a:noFill/>
          <a:ln>
            <a:gradFill flip="none" rotWithShape="1">
              <a:gsLst>
                <a:gs pos="1770">
                  <a:schemeClr val="accent1">
                    <a:lumMod val="20000"/>
                    <a:lumOff val="80000"/>
                    <a:alpha val="0"/>
                  </a:schemeClr>
                </a:gs>
                <a:gs pos="26000">
                  <a:schemeClr val="accent1">
                    <a:lumMod val="20000"/>
                    <a:lumOff val="80000"/>
                    <a:alpha val="80000"/>
                  </a:schemeClr>
                </a:gs>
                <a:gs pos="97345">
                  <a:schemeClr val="accent1">
                    <a:alpha val="0"/>
                  </a:schemeClr>
                </a:gs>
                <a:gs pos="65000">
                  <a:schemeClr val="accent1"/>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latin typeface="优设标题黑" panose="00000500000000000000" pitchFamily="2" charset="-122"/>
              <a:ea typeface="优设标题黑" panose="00000500000000000000" pitchFamily="2" charset="-122"/>
              <a:sym typeface="MiSans Normal" panose="00000500000000000000" pitchFamily="2" charset="-122"/>
            </a:endParaRPr>
          </a:p>
        </p:txBody>
      </p:sp>
      <p:sp>
        <p:nvSpPr>
          <p:cNvPr id="74" name="任意多边形: 形状 49"/>
          <p:cNvSpPr/>
          <p:nvPr>
            <p:custDataLst>
              <p:tags r:id="rId6"/>
            </p:custDataLst>
          </p:nvPr>
        </p:nvSpPr>
        <p:spPr>
          <a:xfrm>
            <a:off x="701675" y="3817620"/>
            <a:ext cx="11864340" cy="2052955"/>
          </a:xfrm>
          <a:custGeom>
            <a:avLst/>
            <a:gdLst>
              <a:gd name="connsiteX0" fmla="*/ 0 w 10458450"/>
              <a:gd name="connsiteY0" fmla="*/ 2894164 h 2894164"/>
              <a:gd name="connsiteX1" fmla="*/ 1600200 w 10458450"/>
              <a:gd name="connsiteY1" fmla="*/ 1255864 h 2894164"/>
              <a:gd name="connsiteX2" fmla="*/ 4133850 w 10458450"/>
              <a:gd name="connsiteY2" fmla="*/ 2036914 h 2894164"/>
              <a:gd name="connsiteX3" fmla="*/ 5886450 w 10458450"/>
              <a:gd name="connsiteY3" fmla="*/ 417664 h 2894164"/>
              <a:gd name="connsiteX4" fmla="*/ 7486650 w 10458450"/>
              <a:gd name="connsiteY4" fmla="*/ 874864 h 2894164"/>
              <a:gd name="connsiteX5" fmla="*/ 9067800 w 10458450"/>
              <a:gd name="connsiteY5" fmla="*/ 17614 h 2894164"/>
              <a:gd name="connsiteX6" fmla="*/ 10458450 w 10458450"/>
              <a:gd name="connsiteY6" fmla="*/ 379564 h 2894164"/>
              <a:gd name="connsiteX0-1" fmla="*/ 0 w 10572750"/>
              <a:gd name="connsiteY0-2" fmla="*/ 2877797 h 2877797"/>
              <a:gd name="connsiteX1-3" fmla="*/ 1600200 w 10572750"/>
              <a:gd name="connsiteY1-4" fmla="*/ 1239497 h 2877797"/>
              <a:gd name="connsiteX2-5" fmla="*/ 4133850 w 10572750"/>
              <a:gd name="connsiteY2-6" fmla="*/ 2020547 h 2877797"/>
              <a:gd name="connsiteX3-7" fmla="*/ 5886450 w 10572750"/>
              <a:gd name="connsiteY3-8" fmla="*/ 401297 h 2877797"/>
              <a:gd name="connsiteX4-9" fmla="*/ 7486650 w 10572750"/>
              <a:gd name="connsiteY4-10" fmla="*/ 858497 h 2877797"/>
              <a:gd name="connsiteX5-11" fmla="*/ 9067800 w 10572750"/>
              <a:gd name="connsiteY5-12" fmla="*/ 1247 h 2877797"/>
              <a:gd name="connsiteX6-13" fmla="*/ 10572750 w 10572750"/>
              <a:gd name="connsiteY6-14" fmla="*/ 683638 h 2877797"/>
              <a:gd name="connsiteX0-15" fmla="*/ 0 w 10572750"/>
              <a:gd name="connsiteY0-16" fmla="*/ 2877797 h 2877797"/>
              <a:gd name="connsiteX1-17" fmla="*/ 1600200 w 10572750"/>
              <a:gd name="connsiteY1-18" fmla="*/ 1239497 h 2877797"/>
              <a:gd name="connsiteX2-19" fmla="*/ 4133850 w 10572750"/>
              <a:gd name="connsiteY2-20" fmla="*/ 2020547 h 2877797"/>
              <a:gd name="connsiteX3-21" fmla="*/ 5886450 w 10572750"/>
              <a:gd name="connsiteY3-22" fmla="*/ 401297 h 2877797"/>
              <a:gd name="connsiteX4-23" fmla="*/ 7486650 w 10572750"/>
              <a:gd name="connsiteY4-24" fmla="*/ 858497 h 2877797"/>
              <a:gd name="connsiteX5-25" fmla="*/ 9067800 w 10572750"/>
              <a:gd name="connsiteY5-26" fmla="*/ 1247 h 2877797"/>
              <a:gd name="connsiteX6-27" fmla="*/ 10572750 w 10572750"/>
              <a:gd name="connsiteY6-28" fmla="*/ 683638 h 28777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572750" h="2877797">
                <a:moveTo>
                  <a:pt x="0" y="2877797"/>
                </a:moveTo>
                <a:cubicBezTo>
                  <a:pt x="455612" y="2130084"/>
                  <a:pt x="911225" y="1382372"/>
                  <a:pt x="1600200" y="1239497"/>
                </a:cubicBezTo>
                <a:cubicBezTo>
                  <a:pt x="2289175" y="1096622"/>
                  <a:pt x="3419475" y="2160247"/>
                  <a:pt x="4133850" y="2020547"/>
                </a:cubicBezTo>
                <a:cubicBezTo>
                  <a:pt x="4848225" y="1880847"/>
                  <a:pt x="5464147" y="799698"/>
                  <a:pt x="5886450" y="401297"/>
                </a:cubicBezTo>
                <a:cubicBezTo>
                  <a:pt x="6308753" y="2896"/>
                  <a:pt x="6956425" y="925172"/>
                  <a:pt x="7486650" y="858497"/>
                </a:cubicBezTo>
                <a:cubicBezTo>
                  <a:pt x="8016875" y="791822"/>
                  <a:pt x="8553450" y="30390"/>
                  <a:pt x="9067800" y="1247"/>
                </a:cubicBezTo>
                <a:cubicBezTo>
                  <a:pt x="9582150" y="-27896"/>
                  <a:pt x="10125075" y="461388"/>
                  <a:pt x="10572750" y="683638"/>
                </a:cubicBezTo>
              </a:path>
            </a:pathLst>
          </a:custGeom>
          <a:noFill/>
          <a:ln>
            <a:gradFill flip="none" rotWithShape="1">
              <a:gsLst>
                <a:gs pos="1770">
                  <a:schemeClr val="accent1">
                    <a:lumMod val="20000"/>
                    <a:lumOff val="80000"/>
                    <a:alpha val="0"/>
                  </a:schemeClr>
                </a:gs>
                <a:gs pos="26000">
                  <a:schemeClr val="accent1">
                    <a:lumMod val="20000"/>
                    <a:lumOff val="80000"/>
                    <a:alpha val="80000"/>
                  </a:schemeClr>
                </a:gs>
                <a:gs pos="97345">
                  <a:schemeClr val="accent1">
                    <a:alpha val="0"/>
                  </a:schemeClr>
                </a:gs>
                <a:gs pos="65000">
                  <a:schemeClr val="accent1"/>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latin typeface="优设标题黑" panose="00000500000000000000" pitchFamily="2" charset="-122"/>
              <a:ea typeface="优设标题黑" panose="00000500000000000000" pitchFamily="2" charset="-122"/>
              <a:sym typeface="MiSans Normal" panose="00000500000000000000" pitchFamily="2" charset="-122"/>
            </a:endParaRPr>
          </a:p>
        </p:txBody>
      </p:sp>
      <p:sp>
        <p:nvSpPr>
          <p:cNvPr id="75" name="任意多边形: 形状 50"/>
          <p:cNvSpPr/>
          <p:nvPr>
            <p:custDataLst>
              <p:tags r:id="rId7"/>
            </p:custDataLst>
          </p:nvPr>
        </p:nvSpPr>
        <p:spPr>
          <a:xfrm>
            <a:off x="422275" y="3832225"/>
            <a:ext cx="12163425" cy="2188845"/>
          </a:xfrm>
          <a:custGeom>
            <a:avLst/>
            <a:gdLst>
              <a:gd name="connsiteX0" fmla="*/ 0 w 10458450"/>
              <a:gd name="connsiteY0" fmla="*/ 2894164 h 2894164"/>
              <a:gd name="connsiteX1" fmla="*/ 1600200 w 10458450"/>
              <a:gd name="connsiteY1" fmla="*/ 1255864 h 2894164"/>
              <a:gd name="connsiteX2" fmla="*/ 4133850 w 10458450"/>
              <a:gd name="connsiteY2" fmla="*/ 2036914 h 2894164"/>
              <a:gd name="connsiteX3" fmla="*/ 5886450 w 10458450"/>
              <a:gd name="connsiteY3" fmla="*/ 417664 h 2894164"/>
              <a:gd name="connsiteX4" fmla="*/ 7486650 w 10458450"/>
              <a:gd name="connsiteY4" fmla="*/ 874864 h 2894164"/>
              <a:gd name="connsiteX5" fmla="*/ 9067800 w 10458450"/>
              <a:gd name="connsiteY5" fmla="*/ 17614 h 2894164"/>
              <a:gd name="connsiteX6" fmla="*/ 10458450 w 10458450"/>
              <a:gd name="connsiteY6" fmla="*/ 379564 h 2894164"/>
              <a:gd name="connsiteX0-1" fmla="*/ 0 w 11315700"/>
              <a:gd name="connsiteY0-2" fmla="*/ 3084581 h 3084581"/>
              <a:gd name="connsiteX1-3" fmla="*/ 2457450 w 11315700"/>
              <a:gd name="connsiteY1-4" fmla="*/ 1255864 h 3084581"/>
              <a:gd name="connsiteX2-5" fmla="*/ 4991100 w 11315700"/>
              <a:gd name="connsiteY2-6" fmla="*/ 2036914 h 3084581"/>
              <a:gd name="connsiteX3-7" fmla="*/ 6743700 w 11315700"/>
              <a:gd name="connsiteY3-8" fmla="*/ 417664 h 3084581"/>
              <a:gd name="connsiteX4-9" fmla="*/ 8343900 w 11315700"/>
              <a:gd name="connsiteY4-10" fmla="*/ 874864 h 3084581"/>
              <a:gd name="connsiteX5-11" fmla="*/ 9925050 w 11315700"/>
              <a:gd name="connsiteY5-12" fmla="*/ 17614 h 3084581"/>
              <a:gd name="connsiteX6-13" fmla="*/ 11315700 w 11315700"/>
              <a:gd name="connsiteY6-14" fmla="*/ 379564 h 3084581"/>
              <a:gd name="connsiteX0-15" fmla="*/ 0 w 10839450"/>
              <a:gd name="connsiteY0-16" fmla="*/ 3068438 h 3068438"/>
              <a:gd name="connsiteX1-17" fmla="*/ 2457450 w 10839450"/>
              <a:gd name="connsiteY1-18" fmla="*/ 1239721 h 3068438"/>
              <a:gd name="connsiteX2-19" fmla="*/ 4991100 w 10839450"/>
              <a:gd name="connsiteY2-20" fmla="*/ 2020771 h 3068438"/>
              <a:gd name="connsiteX3-21" fmla="*/ 6743700 w 10839450"/>
              <a:gd name="connsiteY3-22" fmla="*/ 401521 h 3068438"/>
              <a:gd name="connsiteX4-23" fmla="*/ 8343900 w 10839450"/>
              <a:gd name="connsiteY4-24" fmla="*/ 858721 h 3068438"/>
              <a:gd name="connsiteX5-25" fmla="*/ 9925050 w 10839450"/>
              <a:gd name="connsiteY5-26" fmla="*/ 1471 h 3068438"/>
              <a:gd name="connsiteX6-27" fmla="*/ 10839450 w 10839450"/>
              <a:gd name="connsiteY6-28" fmla="*/ 670511 h 306843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839450" h="3068438">
                <a:moveTo>
                  <a:pt x="0" y="3068438"/>
                </a:moveTo>
                <a:cubicBezTo>
                  <a:pt x="455612" y="2320725"/>
                  <a:pt x="1625600" y="1414332"/>
                  <a:pt x="2457450" y="1239721"/>
                </a:cubicBezTo>
                <a:cubicBezTo>
                  <a:pt x="3289300" y="1065110"/>
                  <a:pt x="4276725" y="2160471"/>
                  <a:pt x="4991100" y="2020771"/>
                </a:cubicBezTo>
                <a:cubicBezTo>
                  <a:pt x="5705475" y="1881071"/>
                  <a:pt x="6184900" y="595196"/>
                  <a:pt x="6743700" y="401521"/>
                </a:cubicBezTo>
                <a:cubicBezTo>
                  <a:pt x="7302500" y="207846"/>
                  <a:pt x="7813675" y="925396"/>
                  <a:pt x="8343900" y="858721"/>
                </a:cubicBezTo>
                <a:cubicBezTo>
                  <a:pt x="8874125" y="792046"/>
                  <a:pt x="9509125" y="32839"/>
                  <a:pt x="9925050" y="1471"/>
                </a:cubicBezTo>
                <a:cubicBezTo>
                  <a:pt x="10340975" y="-29897"/>
                  <a:pt x="10391775" y="448261"/>
                  <a:pt x="10839450" y="670511"/>
                </a:cubicBezTo>
              </a:path>
            </a:pathLst>
          </a:custGeom>
          <a:noFill/>
          <a:ln>
            <a:gradFill flip="none" rotWithShape="1">
              <a:gsLst>
                <a:gs pos="1770">
                  <a:schemeClr val="accent1">
                    <a:lumMod val="20000"/>
                    <a:lumOff val="80000"/>
                    <a:alpha val="0"/>
                  </a:schemeClr>
                </a:gs>
                <a:gs pos="26000">
                  <a:schemeClr val="accent1">
                    <a:lumMod val="20000"/>
                    <a:lumOff val="80000"/>
                    <a:alpha val="80000"/>
                  </a:schemeClr>
                </a:gs>
                <a:gs pos="97345">
                  <a:schemeClr val="accent1">
                    <a:alpha val="0"/>
                  </a:schemeClr>
                </a:gs>
                <a:gs pos="65000">
                  <a:schemeClr val="accent1"/>
                </a:gs>
              </a:gsLst>
              <a:lin ang="108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优设标题黑" panose="00000500000000000000" pitchFamily="2" charset="-122"/>
              <a:ea typeface="优设标题黑" panose="00000500000000000000" pitchFamily="2" charset="-122"/>
            </a:endParaRPr>
          </a:p>
        </p:txBody>
      </p:sp>
      <p:pic>
        <p:nvPicPr>
          <p:cNvPr id="76" name="图片 75"/>
          <p:cNvPicPr>
            <a:picLocks noChangeAspect="1"/>
          </p:cNvPicPr>
          <p:nvPr>
            <p:custDataLst>
              <p:tags r:id="rId8"/>
            </p:custDataLst>
          </p:nvPr>
        </p:nvPicPr>
        <p:blipFill>
          <a:blip r:embed="rId9">
            <a:duotone>
              <a:schemeClr val="accent1">
                <a:shade val="45000"/>
                <a:satMod val="135000"/>
              </a:schemeClr>
              <a:prstClr val="white"/>
            </a:duotone>
          </a:blip>
          <a:stretch>
            <a:fillRect/>
          </a:stretch>
        </p:blipFill>
        <p:spPr>
          <a:xfrm>
            <a:off x="5888990" y="3901440"/>
            <a:ext cx="967740" cy="525780"/>
          </a:xfrm>
          <a:prstGeom prst="rect">
            <a:avLst/>
          </a:prstGeom>
        </p:spPr>
      </p:pic>
      <p:pic>
        <p:nvPicPr>
          <p:cNvPr id="77" name="图片 76"/>
          <p:cNvPicPr>
            <a:picLocks noChangeAspect="1"/>
          </p:cNvPicPr>
          <p:nvPr>
            <p:custDataLst>
              <p:tags r:id="rId10"/>
            </p:custDataLst>
          </p:nvPr>
        </p:nvPicPr>
        <p:blipFill>
          <a:blip r:embed="rId11">
            <a:duotone>
              <a:schemeClr val="accent1">
                <a:shade val="45000"/>
                <a:satMod val="135000"/>
              </a:schemeClr>
              <a:prstClr val="white"/>
            </a:duotone>
          </a:blip>
          <a:stretch>
            <a:fillRect/>
          </a:stretch>
        </p:blipFill>
        <p:spPr>
          <a:xfrm>
            <a:off x="3875405" y="5129530"/>
            <a:ext cx="937260" cy="236220"/>
          </a:xfrm>
          <a:prstGeom prst="rect">
            <a:avLst/>
          </a:prstGeom>
        </p:spPr>
      </p:pic>
      <p:pic>
        <p:nvPicPr>
          <p:cNvPr id="78" name="图片 77"/>
          <p:cNvPicPr>
            <a:picLocks noChangeAspect="1"/>
          </p:cNvPicPr>
          <p:nvPr>
            <p:custDataLst>
              <p:tags r:id="rId12"/>
            </p:custDataLst>
          </p:nvPr>
        </p:nvPicPr>
        <p:blipFill>
          <a:blip r:embed="rId11">
            <a:duotone>
              <a:schemeClr val="accent1">
                <a:shade val="45000"/>
                <a:satMod val="135000"/>
              </a:schemeClr>
              <a:prstClr val="white"/>
            </a:duotone>
          </a:blip>
          <a:stretch>
            <a:fillRect/>
          </a:stretch>
        </p:blipFill>
        <p:spPr>
          <a:xfrm rot="21180000">
            <a:off x="6031865" y="5114290"/>
            <a:ext cx="937260" cy="236220"/>
          </a:xfrm>
          <a:prstGeom prst="rect">
            <a:avLst/>
          </a:prstGeom>
        </p:spPr>
      </p:pic>
      <p:cxnSp>
        <p:nvCxnSpPr>
          <p:cNvPr id="79" name="直接连接符 78"/>
          <p:cNvCxnSpPr/>
          <p:nvPr>
            <p:custDataLst>
              <p:tags r:id="rId13"/>
            </p:custDataLst>
          </p:nvPr>
        </p:nvCxnSpPr>
        <p:spPr>
          <a:xfrm>
            <a:off x="1440180" y="2948940"/>
            <a:ext cx="0" cy="1543050"/>
          </a:xfrm>
          <a:prstGeom prst="line">
            <a:avLst/>
          </a:prstGeom>
          <a:noFill/>
          <a:ln w="12700" cap="flat" cmpd="sng" algn="ctr">
            <a:gradFill flip="none" rotWithShape="1">
              <a:gsLst>
                <a:gs pos="30000">
                  <a:schemeClr val="accent1"/>
                </a:gs>
                <a:gs pos="3000">
                  <a:schemeClr val="accent1">
                    <a:lumMod val="20000"/>
                    <a:lumOff val="80000"/>
                  </a:schemeClr>
                </a:gs>
                <a:gs pos="100000">
                  <a:schemeClr val="accent1">
                    <a:alpha val="0"/>
                  </a:schemeClr>
                </a:gs>
              </a:gsLst>
              <a:lin ang="5400000" scaled="1"/>
              <a:tileRect/>
            </a:gradFill>
            <a:prstDash val="solid"/>
            <a:miter lim="800000"/>
          </a:ln>
          <a:effectLst/>
        </p:spPr>
      </p:cxnSp>
      <p:cxnSp>
        <p:nvCxnSpPr>
          <p:cNvPr id="80" name="直接连接符 79"/>
          <p:cNvCxnSpPr/>
          <p:nvPr>
            <p:custDataLst>
              <p:tags r:id="rId14"/>
            </p:custDataLst>
          </p:nvPr>
        </p:nvCxnSpPr>
        <p:spPr>
          <a:xfrm>
            <a:off x="4993005" y="2799080"/>
            <a:ext cx="0" cy="1997710"/>
          </a:xfrm>
          <a:prstGeom prst="line">
            <a:avLst/>
          </a:prstGeom>
          <a:noFill/>
          <a:ln w="12700" cap="flat" cmpd="sng" algn="ctr">
            <a:gradFill flip="none" rotWithShape="1">
              <a:gsLst>
                <a:gs pos="30000">
                  <a:schemeClr val="accent1"/>
                </a:gs>
                <a:gs pos="3000">
                  <a:schemeClr val="accent1">
                    <a:lumMod val="20000"/>
                    <a:lumOff val="80000"/>
                  </a:schemeClr>
                </a:gs>
                <a:gs pos="100000">
                  <a:schemeClr val="accent1">
                    <a:alpha val="0"/>
                  </a:schemeClr>
                </a:gs>
              </a:gsLst>
              <a:lin ang="5400000" scaled="1"/>
              <a:tileRect/>
            </a:gradFill>
            <a:prstDash val="solid"/>
            <a:miter lim="800000"/>
          </a:ln>
          <a:effectLst/>
        </p:spPr>
      </p:cxnSp>
      <p:cxnSp>
        <p:nvCxnSpPr>
          <p:cNvPr id="81" name="直接连接符 80"/>
          <p:cNvCxnSpPr/>
          <p:nvPr>
            <p:custDataLst>
              <p:tags r:id="rId15"/>
            </p:custDataLst>
          </p:nvPr>
        </p:nvCxnSpPr>
        <p:spPr>
          <a:xfrm>
            <a:off x="8645525" y="2450465"/>
            <a:ext cx="0" cy="1543050"/>
          </a:xfrm>
          <a:prstGeom prst="line">
            <a:avLst/>
          </a:prstGeom>
          <a:noFill/>
          <a:ln w="12700" cap="flat" cmpd="sng" algn="ctr">
            <a:gradFill flip="none" rotWithShape="1">
              <a:gsLst>
                <a:gs pos="30000">
                  <a:schemeClr val="accent1"/>
                </a:gs>
                <a:gs pos="3000">
                  <a:schemeClr val="accent1">
                    <a:lumMod val="20000"/>
                    <a:lumOff val="80000"/>
                  </a:schemeClr>
                </a:gs>
                <a:gs pos="100000">
                  <a:schemeClr val="accent1">
                    <a:alpha val="0"/>
                  </a:schemeClr>
                </a:gs>
              </a:gsLst>
              <a:lin ang="5400000" scaled="1"/>
              <a:tileRect/>
            </a:gradFill>
            <a:prstDash val="solid"/>
            <a:miter lim="800000"/>
          </a:ln>
          <a:effectLst/>
        </p:spPr>
      </p:cxnSp>
      <p:sp>
        <p:nvSpPr>
          <p:cNvPr id="82" name="矩形 81"/>
          <p:cNvSpPr/>
          <p:nvPr>
            <p:custDataLst>
              <p:tags r:id="rId16"/>
            </p:custDataLst>
          </p:nvPr>
        </p:nvSpPr>
        <p:spPr>
          <a:xfrm>
            <a:off x="1644015" y="3444875"/>
            <a:ext cx="3148965" cy="1138555"/>
          </a:xfrm>
          <a:prstGeom prst="rect">
            <a:avLst/>
          </a:prstGeom>
          <a:noFill/>
        </p:spPr>
        <p:txBody>
          <a:bodyPr wrap="square" lIns="0" tIns="0" rIns="0" bIns="0" rtlCol="0" anchor="t" anchorCtr="0">
            <a:noAutofit/>
          </a:bodyPr>
          <a:p>
            <a:pPr algn="l">
              <a:lnSpc>
                <a:spcPct val="150000"/>
              </a:lnSpc>
              <a:spcBef>
                <a:spcPct val="0"/>
              </a:spcBef>
              <a:spcAft>
                <a:spcPct val="0"/>
              </a:spcAft>
            </a:pPr>
            <a:r>
              <a:rPr lang="zh-CN" altLang="en-US" sz="1400">
                <a:solidFill>
                  <a:schemeClr val="tx1">
                    <a:lumMod val="85000"/>
                    <a:lumOff val="15000"/>
                  </a:schemeClr>
                </a:solidFill>
                <a:latin typeface="+mn-ea"/>
                <a:cs typeface="MiSans Normal" panose="00000500000000000000" pitchFamily="2" charset="-122"/>
                <a:sym typeface="MiSans Normal" panose="00000500000000000000" pitchFamily="2" charset="-122"/>
              </a:rPr>
              <a:t>"健康讲座"免费参加，还无偿发放药品或纪念品，利用老年人贪小便宜心理吸引参与</a:t>
            </a:r>
            <a:endParaRPr lang="zh-CN" altLang="en-US" sz="1400">
              <a:solidFill>
                <a:schemeClr val="tx1">
                  <a:lumMod val="85000"/>
                  <a:lumOff val="15000"/>
                </a:schemeClr>
              </a:solidFill>
              <a:latin typeface="+mn-ea"/>
              <a:cs typeface="MiSans Normal" panose="00000500000000000000" pitchFamily="2" charset="-122"/>
              <a:sym typeface="MiSans Normal" panose="00000500000000000000" pitchFamily="2" charset="-122"/>
            </a:endParaRPr>
          </a:p>
        </p:txBody>
      </p:sp>
      <p:sp>
        <p:nvSpPr>
          <p:cNvPr id="83" name="矩形 82"/>
          <p:cNvSpPr/>
          <p:nvPr>
            <p:custDataLst>
              <p:tags r:id="rId17"/>
            </p:custDataLst>
          </p:nvPr>
        </p:nvSpPr>
        <p:spPr>
          <a:xfrm>
            <a:off x="1644015" y="2865755"/>
            <a:ext cx="2277110" cy="530225"/>
          </a:xfrm>
          <a:prstGeom prst="rect">
            <a:avLst/>
          </a:prstGeom>
          <a:noFill/>
        </p:spPr>
        <p:txBody>
          <a:bodyPr wrap="square" lIns="0" tIns="0" rIns="0" bIns="0" rtlCol="0" anchor="b">
            <a:noAutofit/>
          </a:bodyPr>
          <a:p>
            <a:pPr lvl="0" algn="l">
              <a:buClrTx/>
              <a:buSzTx/>
              <a:buFontTx/>
            </a:pPr>
            <a:r>
              <a:rPr lang="en-US" altLang="zh-CN" sz="2000" b="1">
                <a:solidFill>
                  <a:schemeClr val="accent1"/>
                </a:solidFill>
                <a:latin typeface="+mn-ea"/>
                <a:cs typeface="MiSans Normal" panose="00000500000000000000" pitchFamily="2" charset="-122"/>
                <a:sym typeface="MiSans Normal" panose="00000500000000000000" pitchFamily="2" charset="-122"/>
              </a:rPr>
              <a:t>1.免费诱饵</a:t>
            </a:r>
            <a:endParaRPr lang="en-US" altLang="zh-CN" sz="2000" b="1">
              <a:solidFill>
                <a:schemeClr val="accent1"/>
              </a:solidFill>
              <a:latin typeface="+mn-ea"/>
              <a:cs typeface="MiSans Normal" panose="00000500000000000000" pitchFamily="2" charset="-122"/>
              <a:sym typeface="MiSans Normal" panose="00000500000000000000" pitchFamily="2" charset="-122"/>
            </a:endParaRPr>
          </a:p>
        </p:txBody>
      </p:sp>
      <p:cxnSp>
        <p:nvCxnSpPr>
          <p:cNvPr id="84" name="直接连接符 83"/>
          <p:cNvCxnSpPr/>
          <p:nvPr>
            <p:custDataLst>
              <p:tags r:id="rId18"/>
            </p:custDataLst>
          </p:nvPr>
        </p:nvCxnSpPr>
        <p:spPr>
          <a:xfrm>
            <a:off x="2400300" y="5045710"/>
            <a:ext cx="0" cy="1321435"/>
          </a:xfrm>
          <a:prstGeom prst="line">
            <a:avLst/>
          </a:prstGeom>
          <a:noFill/>
          <a:ln w="12700" cap="flat" cmpd="sng" algn="ctr">
            <a:gradFill flip="none" rotWithShape="1">
              <a:gsLst>
                <a:gs pos="30000">
                  <a:schemeClr val="accent1"/>
                </a:gs>
                <a:gs pos="3000">
                  <a:schemeClr val="accent1">
                    <a:lumMod val="20000"/>
                    <a:lumOff val="80000"/>
                  </a:schemeClr>
                </a:gs>
                <a:gs pos="84000">
                  <a:schemeClr val="accent1">
                    <a:alpha val="0"/>
                  </a:schemeClr>
                </a:gs>
              </a:gsLst>
              <a:lin ang="16200000" scaled="1"/>
              <a:tileRect/>
            </a:gradFill>
            <a:prstDash val="solid"/>
            <a:miter lim="800000"/>
          </a:ln>
          <a:effectLst/>
        </p:spPr>
      </p:cxnSp>
      <p:sp>
        <p:nvSpPr>
          <p:cNvPr id="85" name="矩形 84"/>
          <p:cNvSpPr/>
          <p:nvPr>
            <p:custDataLst>
              <p:tags r:id="rId19"/>
            </p:custDataLst>
          </p:nvPr>
        </p:nvSpPr>
        <p:spPr>
          <a:xfrm>
            <a:off x="2601595" y="5859780"/>
            <a:ext cx="3149600" cy="1138555"/>
          </a:xfrm>
          <a:prstGeom prst="rect">
            <a:avLst/>
          </a:prstGeom>
          <a:noFill/>
        </p:spPr>
        <p:txBody>
          <a:bodyPr wrap="square" lIns="0" tIns="0" rIns="0" bIns="0" rtlCol="0" anchor="t" anchorCtr="0">
            <a:noAutofit/>
          </a:bodyPr>
          <a:p>
            <a:pPr algn="l">
              <a:lnSpc>
                <a:spcPct val="150000"/>
              </a:lnSpc>
              <a:spcBef>
                <a:spcPct val="0"/>
              </a:spcBef>
              <a:spcAft>
                <a:spcPct val="0"/>
              </a:spcAft>
            </a:pPr>
            <a:r>
              <a:rPr lang="zh-CN" altLang="en-US" sz="1400">
                <a:solidFill>
                  <a:schemeClr val="tx1">
                    <a:lumMod val="85000"/>
                    <a:lumOff val="15000"/>
                  </a:schemeClr>
                </a:solidFill>
                <a:latin typeface="+mn-ea"/>
                <a:cs typeface="MiSans Normal" panose="00000500000000000000" pitchFamily="2" charset="-122"/>
                <a:sym typeface="MiSans Normal" panose="00000500000000000000" pitchFamily="2" charset="-122"/>
              </a:rPr>
              <a:t>在多方压力和情绪煽动下，张阿姨购买了几盒治疗糖尿病的保健品，未经深思熟虑和医疗咨询</a:t>
            </a:r>
            <a:endParaRPr lang="zh-CN" altLang="en-US" sz="1400">
              <a:solidFill>
                <a:schemeClr val="tx1">
                  <a:lumMod val="85000"/>
                  <a:lumOff val="15000"/>
                </a:schemeClr>
              </a:solidFill>
              <a:latin typeface="+mn-ea"/>
              <a:cs typeface="MiSans Normal" panose="00000500000000000000" pitchFamily="2" charset="-122"/>
              <a:sym typeface="MiSans Normal" panose="00000500000000000000" pitchFamily="2" charset="-122"/>
            </a:endParaRPr>
          </a:p>
        </p:txBody>
      </p:sp>
      <p:sp>
        <p:nvSpPr>
          <p:cNvPr id="86" name="矩形 85"/>
          <p:cNvSpPr/>
          <p:nvPr>
            <p:custDataLst>
              <p:tags r:id="rId20"/>
            </p:custDataLst>
          </p:nvPr>
        </p:nvSpPr>
        <p:spPr>
          <a:xfrm>
            <a:off x="2601595" y="5280660"/>
            <a:ext cx="2277110" cy="530225"/>
          </a:xfrm>
          <a:prstGeom prst="rect">
            <a:avLst/>
          </a:prstGeom>
          <a:noFill/>
        </p:spPr>
        <p:txBody>
          <a:bodyPr wrap="square" lIns="0" tIns="0" rIns="0" bIns="0" rtlCol="0" anchor="b">
            <a:noAutofit/>
          </a:bodyPr>
          <a:p>
            <a:pPr lvl="0" algn="l">
              <a:buClrTx/>
              <a:buSzTx/>
              <a:buFontTx/>
            </a:pPr>
            <a:r>
              <a:rPr lang="en-US" altLang="zh-CN" sz="2000" b="1">
                <a:solidFill>
                  <a:schemeClr val="accent1"/>
                </a:solidFill>
                <a:latin typeface="+mn-ea"/>
                <a:cs typeface="MiSans Normal" panose="00000500000000000000" pitchFamily="2" charset="-122"/>
                <a:sym typeface="MiSans Normal" panose="00000500000000000000" pitchFamily="2" charset="-122"/>
              </a:rPr>
              <a:t>4.冲动购买</a:t>
            </a:r>
            <a:endParaRPr lang="en-US" altLang="zh-CN" sz="2000" b="1">
              <a:solidFill>
                <a:schemeClr val="accent1"/>
              </a:solidFill>
              <a:latin typeface="+mn-ea"/>
              <a:cs typeface="MiSans Normal" panose="00000500000000000000" pitchFamily="2" charset="-122"/>
              <a:sym typeface="MiSans Normal" panose="00000500000000000000" pitchFamily="2" charset="-122"/>
            </a:endParaRPr>
          </a:p>
        </p:txBody>
      </p:sp>
      <p:sp>
        <p:nvSpPr>
          <p:cNvPr id="87" name="矩形 86"/>
          <p:cNvSpPr/>
          <p:nvPr>
            <p:custDataLst>
              <p:tags r:id="rId21"/>
            </p:custDataLst>
          </p:nvPr>
        </p:nvSpPr>
        <p:spPr>
          <a:xfrm>
            <a:off x="5194935" y="2983230"/>
            <a:ext cx="3457575" cy="1138555"/>
          </a:xfrm>
          <a:prstGeom prst="rect">
            <a:avLst/>
          </a:prstGeom>
          <a:noFill/>
        </p:spPr>
        <p:txBody>
          <a:bodyPr wrap="square" lIns="0" tIns="0" rIns="0" bIns="0" rtlCol="0" anchor="t" anchorCtr="0">
            <a:noAutofit/>
          </a:bodyPr>
          <a:p>
            <a:pPr algn="l">
              <a:lnSpc>
                <a:spcPct val="150000"/>
              </a:lnSpc>
              <a:spcBef>
                <a:spcPct val="0"/>
              </a:spcBef>
              <a:spcAft>
                <a:spcPct val="0"/>
              </a:spcAft>
            </a:pPr>
            <a:r>
              <a:rPr lang="zh-CN" altLang="en-US" sz="1400">
                <a:solidFill>
                  <a:schemeClr val="tx1">
                    <a:lumMod val="85000"/>
                    <a:lumOff val="15000"/>
                  </a:schemeClr>
                </a:solidFill>
                <a:latin typeface="+mn-ea"/>
                <a:cs typeface="MiSans Normal" panose="00000500000000000000" pitchFamily="2" charset="-122"/>
                <a:sym typeface="MiSans Normal" panose="00000500000000000000" pitchFamily="2" charset="-122"/>
              </a:rPr>
              <a:t>讲座内容既有熟悉知识，也有新内容，营造专业可信形象，让老年人"热血沸腾"</a:t>
            </a:r>
            <a:endParaRPr lang="zh-CN" altLang="en-US" sz="1400">
              <a:solidFill>
                <a:schemeClr val="tx1">
                  <a:lumMod val="85000"/>
                  <a:lumOff val="15000"/>
                </a:schemeClr>
              </a:solidFill>
              <a:latin typeface="+mn-ea"/>
              <a:cs typeface="MiSans Normal" panose="00000500000000000000" pitchFamily="2" charset="-122"/>
              <a:sym typeface="MiSans Normal" panose="00000500000000000000" pitchFamily="2" charset="-122"/>
            </a:endParaRPr>
          </a:p>
        </p:txBody>
      </p:sp>
      <p:sp>
        <p:nvSpPr>
          <p:cNvPr id="88" name="矩形 87"/>
          <p:cNvSpPr/>
          <p:nvPr>
            <p:custDataLst>
              <p:tags r:id="rId22"/>
            </p:custDataLst>
          </p:nvPr>
        </p:nvSpPr>
        <p:spPr>
          <a:xfrm>
            <a:off x="5194935" y="2404110"/>
            <a:ext cx="2277110" cy="530225"/>
          </a:xfrm>
          <a:prstGeom prst="rect">
            <a:avLst/>
          </a:prstGeom>
          <a:noFill/>
        </p:spPr>
        <p:txBody>
          <a:bodyPr wrap="square" lIns="0" tIns="0" rIns="0" bIns="0" rtlCol="0" anchor="b">
            <a:noAutofit/>
          </a:bodyPr>
          <a:p>
            <a:pPr lvl="0" algn="l">
              <a:buClrTx/>
              <a:buSzTx/>
              <a:buFontTx/>
            </a:pPr>
            <a:r>
              <a:rPr lang="en-US" altLang="zh-CN" sz="2000" b="1">
                <a:solidFill>
                  <a:schemeClr val="accent1"/>
                </a:solidFill>
                <a:latin typeface="+mn-ea"/>
                <a:cs typeface="MiSans Normal" panose="00000500000000000000" pitchFamily="2" charset="-122"/>
                <a:sym typeface="MiSans Normal" panose="00000500000000000000" pitchFamily="2" charset="-122"/>
              </a:rPr>
              <a:t>2.虚假宣传</a:t>
            </a:r>
            <a:endParaRPr lang="en-US" altLang="zh-CN" sz="2000" b="1">
              <a:solidFill>
                <a:schemeClr val="accent1"/>
              </a:solidFill>
              <a:latin typeface="+mn-ea"/>
              <a:cs typeface="MiSans Normal" panose="00000500000000000000" pitchFamily="2" charset="-122"/>
              <a:sym typeface="MiSans Normal" panose="00000500000000000000" pitchFamily="2" charset="-122"/>
            </a:endParaRPr>
          </a:p>
        </p:txBody>
      </p:sp>
      <p:cxnSp>
        <p:nvCxnSpPr>
          <p:cNvPr id="89" name="直接连接符 88"/>
          <p:cNvCxnSpPr/>
          <p:nvPr>
            <p:custDataLst>
              <p:tags r:id="rId23"/>
            </p:custDataLst>
          </p:nvPr>
        </p:nvCxnSpPr>
        <p:spPr>
          <a:xfrm>
            <a:off x="6170295" y="5149850"/>
            <a:ext cx="0" cy="1571625"/>
          </a:xfrm>
          <a:prstGeom prst="line">
            <a:avLst/>
          </a:prstGeom>
          <a:noFill/>
          <a:ln w="12700" cap="flat" cmpd="sng" algn="ctr">
            <a:gradFill flip="none" rotWithShape="1">
              <a:gsLst>
                <a:gs pos="30000">
                  <a:schemeClr val="accent1"/>
                </a:gs>
                <a:gs pos="3000">
                  <a:schemeClr val="accent1">
                    <a:lumMod val="20000"/>
                    <a:lumOff val="80000"/>
                  </a:schemeClr>
                </a:gs>
                <a:gs pos="83000">
                  <a:schemeClr val="accent1">
                    <a:alpha val="0"/>
                  </a:schemeClr>
                </a:gs>
              </a:gsLst>
              <a:lin ang="16200000" scaled="1"/>
              <a:tileRect/>
            </a:gradFill>
            <a:prstDash val="solid"/>
            <a:miter lim="800000"/>
          </a:ln>
          <a:effectLst/>
        </p:spPr>
      </p:cxnSp>
      <p:sp>
        <p:nvSpPr>
          <p:cNvPr id="90" name="矩形 89"/>
          <p:cNvSpPr/>
          <p:nvPr>
            <p:custDataLst>
              <p:tags r:id="rId24"/>
            </p:custDataLst>
          </p:nvPr>
        </p:nvSpPr>
        <p:spPr>
          <a:xfrm>
            <a:off x="6368415" y="5875655"/>
            <a:ext cx="2512060" cy="1138555"/>
          </a:xfrm>
          <a:prstGeom prst="rect">
            <a:avLst/>
          </a:prstGeom>
          <a:noFill/>
        </p:spPr>
        <p:txBody>
          <a:bodyPr wrap="square" lIns="0" tIns="0" rIns="0" bIns="0" rtlCol="0" anchor="t" anchorCtr="0">
            <a:noAutofit/>
          </a:bodyPr>
          <a:p>
            <a:pPr algn="l">
              <a:lnSpc>
                <a:spcPct val="150000"/>
              </a:lnSpc>
              <a:spcBef>
                <a:spcPct val="0"/>
              </a:spcBef>
              <a:spcAft>
                <a:spcPct val="0"/>
              </a:spcAft>
            </a:pPr>
            <a:r>
              <a:rPr lang="zh-CN" altLang="en-US" sz="1400">
                <a:solidFill>
                  <a:schemeClr val="tx1">
                    <a:lumMod val="85000"/>
                    <a:lumOff val="15000"/>
                  </a:schemeClr>
                </a:solidFill>
                <a:latin typeface="+mn-ea"/>
                <a:cs typeface="MiSans Normal" panose="00000500000000000000" pitchFamily="2" charset="-122"/>
                <a:sym typeface="MiSans Normal" panose="00000500000000000000" pitchFamily="2" charset="-122"/>
              </a:rPr>
              <a:t>服用保健品不到3天，血糖严重超标，导致住院治疗半个月，身心健康遭受严重损害</a:t>
            </a:r>
            <a:endParaRPr lang="zh-CN" altLang="en-US" sz="1400">
              <a:solidFill>
                <a:schemeClr val="tx1">
                  <a:lumMod val="85000"/>
                  <a:lumOff val="15000"/>
                </a:schemeClr>
              </a:solidFill>
              <a:latin typeface="+mn-ea"/>
              <a:cs typeface="MiSans Normal" panose="00000500000000000000" pitchFamily="2" charset="-122"/>
              <a:sym typeface="MiSans Normal" panose="00000500000000000000" pitchFamily="2" charset="-122"/>
            </a:endParaRPr>
          </a:p>
        </p:txBody>
      </p:sp>
      <p:sp>
        <p:nvSpPr>
          <p:cNvPr id="91" name="矩形 90"/>
          <p:cNvSpPr/>
          <p:nvPr>
            <p:custDataLst>
              <p:tags r:id="rId25"/>
            </p:custDataLst>
          </p:nvPr>
        </p:nvSpPr>
        <p:spPr>
          <a:xfrm>
            <a:off x="6368415" y="5296535"/>
            <a:ext cx="2277110" cy="530225"/>
          </a:xfrm>
          <a:prstGeom prst="rect">
            <a:avLst/>
          </a:prstGeom>
          <a:noFill/>
        </p:spPr>
        <p:txBody>
          <a:bodyPr wrap="square" lIns="0" tIns="0" rIns="0" bIns="0" rtlCol="0" anchor="b">
            <a:noAutofit/>
          </a:bodyPr>
          <a:p>
            <a:pPr lvl="0" algn="l">
              <a:buClrTx/>
              <a:buSzTx/>
              <a:buFontTx/>
            </a:pPr>
            <a:r>
              <a:rPr lang="en-US" altLang="zh-CN" sz="2000" b="1">
                <a:solidFill>
                  <a:schemeClr val="accent1"/>
                </a:solidFill>
                <a:latin typeface="+mn-ea"/>
                <a:cs typeface="MiSans Normal" panose="00000500000000000000" pitchFamily="2" charset="-122"/>
                <a:sym typeface="MiSans Normal" panose="00000500000000000000" pitchFamily="2" charset="-122"/>
              </a:rPr>
              <a:t>5.健康损害</a:t>
            </a:r>
            <a:endParaRPr lang="en-US" altLang="zh-CN" sz="2000" b="1">
              <a:solidFill>
                <a:schemeClr val="accent1"/>
              </a:solidFill>
              <a:latin typeface="+mn-ea"/>
              <a:cs typeface="MiSans Normal" panose="00000500000000000000" pitchFamily="2" charset="-122"/>
              <a:sym typeface="MiSans Normal" panose="00000500000000000000" pitchFamily="2" charset="-122"/>
            </a:endParaRPr>
          </a:p>
        </p:txBody>
      </p:sp>
      <p:sp>
        <p:nvSpPr>
          <p:cNvPr id="92" name="矩形 91"/>
          <p:cNvSpPr/>
          <p:nvPr>
            <p:custDataLst>
              <p:tags r:id="rId26"/>
            </p:custDataLst>
          </p:nvPr>
        </p:nvSpPr>
        <p:spPr>
          <a:xfrm>
            <a:off x="8856345" y="2672080"/>
            <a:ext cx="2732405" cy="1138555"/>
          </a:xfrm>
          <a:prstGeom prst="rect">
            <a:avLst/>
          </a:prstGeom>
          <a:noFill/>
        </p:spPr>
        <p:txBody>
          <a:bodyPr wrap="square" lIns="0" tIns="0" rIns="0" bIns="0" rtlCol="0" anchor="t" anchorCtr="0">
            <a:noAutofit/>
          </a:bodyPr>
          <a:p>
            <a:pPr algn="l">
              <a:lnSpc>
                <a:spcPct val="150000"/>
              </a:lnSpc>
              <a:spcBef>
                <a:spcPct val="0"/>
              </a:spcBef>
              <a:spcAft>
                <a:spcPct val="0"/>
              </a:spcAft>
            </a:pPr>
            <a:r>
              <a:rPr lang="zh-CN" altLang="en-US" sz="1400">
                <a:solidFill>
                  <a:schemeClr val="tx1">
                    <a:lumMod val="85000"/>
                    <a:lumOff val="15000"/>
                  </a:schemeClr>
                </a:solidFill>
                <a:latin typeface="+mn-ea"/>
                <a:cs typeface="MiSans Normal" panose="00000500000000000000" pitchFamily="2" charset="-122"/>
                <a:sym typeface="MiSans Normal" panose="00000500000000000000" pitchFamily="2" charset="-122"/>
              </a:rPr>
              <a:t>工作人员和"专家"再三劝说，利用老年人孤独、渴望关怀的心理，施加情感压力</a:t>
            </a:r>
            <a:endParaRPr lang="zh-CN" altLang="en-US" sz="1400">
              <a:solidFill>
                <a:schemeClr val="tx1">
                  <a:lumMod val="85000"/>
                  <a:lumOff val="15000"/>
                </a:schemeClr>
              </a:solidFill>
              <a:latin typeface="+mn-ea"/>
              <a:cs typeface="MiSans Normal" panose="00000500000000000000" pitchFamily="2" charset="-122"/>
              <a:sym typeface="MiSans Normal" panose="00000500000000000000" pitchFamily="2" charset="-122"/>
            </a:endParaRPr>
          </a:p>
          <a:p>
            <a:pPr algn="l">
              <a:lnSpc>
                <a:spcPct val="150000"/>
              </a:lnSpc>
              <a:spcBef>
                <a:spcPct val="0"/>
              </a:spcBef>
              <a:spcAft>
                <a:spcPct val="0"/>
              </a:spcAft>
            </a:pPr>
            <a:endParaRPr lang="zh-CN" altLang="en-US" sz="1400">
              <a:solidFill>
                <a:schemeClr val="tx1">
                  <a:lumMod val="85000"/>
                  <a:lumOff val="15000"/>
                </a:schemeClr>
              </a:solidFill>
              <a:latin typeface="+mn-ea"/>
              <a:cs typeface="MiSans Normal" panose="00000500000000000000" pitchFamily="2" charset="-122"/>
              <a:sym typeface="MiSans Normal" panose="00000500000000000000" pitchFamily="2" charset="-122"/>
            </a:endParaRPr>
          </a:p>
        </p:txBody>
      </p:sp>
      <p:sp>
        <p:nvSpPr>
          <p:cNvPr id="93" name="矩形 92"/>
          <p:cNvSpPr/>
          <p:nvPr>
            <p:custDataLst>
              <p:tags r:id="rId27"/>
            </p:custDataLst>
          </p:nvPr>
        </p:nvSpPr>
        <p:spPr>
          <a:xfrm>
            <a:off x="8856345" y="2092960"/>
            <a:ext cx="2277110" cy="530225"/>
          </a:xfrm>
          <a:prstGeom prst="rect">
            <a:avLst/>
          </a:prstGeom>
          <a:noFill/>
        </p:spPr>
        <p:txBody>
          <a:bodyPr wrap="square" lIns="0" tIns="0" rIns="0" bIns="0" rtlCol="0" anchor="b">
            <a:noAutofit/>
          </a:bodyPr>
          <a:p>
            <a:pPr lvl="0" algn="l">
              <a:buClrTx/>
              <a:buSzTx/>
              <a:buFontTx/>
            </a:pPr>
            <a:r>
              <a:rPr lang="en-US" altLang="zh-CN" sz="2000" b="1">
                <a:solidFill>
                  <a:schemeClr val="accent1"/>
                </a:solidFill>
                <a:latin typeface="+mn-ea"/>
                <a:cs typeface="MiSans Normal" panose="00000500000000000000" pitchFamily="2" charset="-122"/>
                <a:sym typeface="MiSans Normal" panose="00000500000000000000" pitchFamily="2" charset="-122"/>
              </a:rPr>
              <a:t>3.情感操控</a:t>
            </a:r>
            <a:endParaRPr lang="en-US" altLang="zh-CN" sz="2000" b="1">
              <a:solidFill>
                <a:schemeClr val="accent1"/>
              </a:solidFill>
              <a:latin typeface="+mn-ea"/>
              <a:cs typeface="MiSans Normal" panose="00000500000000000000" pitchFamily="2" charset="-122"/>
              <a:sym typeface="MiSans Normal" panose="00000500000000000000" pitchFamily="2" charset="-122"/>
            </a:endParaRPr>
          </a:p>
        </p:txBody>
      </p:sp>
      <p:cxnSp>
        <p:nvCxnSpPr>
          <p:cNvPr id="94" name="直接连接符 93"/>
          <p:cNvCxnSpPr/>
          <p:nvPr>
            <p:custDataLst>
              <p:tags r:id="rId28"/>
            </p:custDataLst>
          </p:nvPr>
        </p:nvCxnSpPr>
        <p:spPr>
          <a:xfrm>
            <a:off x="9064625" y="4331335"/>
            <a:ext cx="0" cy="1571625"/>
          </a:xfrm>
          <a:prstGeom prst="line">
            <a:avLst/>
          </a:prstGeom>
          <a:noFill/>
          <a:ln w="12700" cap="flat" cmpd="sng" algn="ctr">
            <a:gradFill flip="none" rotWithShape="1">
              <a:gsLst>
                <a:gs pos="30000">
                  <a:schemeClr val="accent1"/>
                </a:gs>
                <a:gs pos="3000">
                  <a:schemeClr val="accent1">
                    <a:lumMod val="20000"/>
                    <a:lumOff val="80000"/>
                  </a:schemeClr>
                </a:gs>
                <a:gs pos="83000">
                  <a:schemeClr val="accent1">
                    <a:alpha val="0"/>
                  </a:schemeClr>
                </a:gs>
              </a:gsLst>
              <a:lin ang="16200000" scaled="1"/>
              <a:tileRect/>
            </a:gradFill>
            <a:prstDash val="solid"/>
            <a:miter lim="800000"/>
          </a:ln>
          <a:effectLst/>
        </p:spPr>
      </p:cxnSp>
      <p:sp>
        <p:nvSpPr>
          <p:cNvPr id="95" name="矩形 94"/>
          <p:cNvSpPr/>
          <p:nvPr>
            <p:custDataLst>
              <p:tags r:id="rId29"/>
            </p:custDataLst>
          </p:nvPr>
        </p:nvSpPr>
        <p:spPr>
          <a:xfrm>
            <a:off x="9262745" y="5125720"/>
            <a:ext cx="2567940" cy="1138555"/>
          </a:xfrm>
          <a:prstGeom prst="rect">
            <a:avLst/>
          </a:prstGeom>
          <a:noFill/>
        </p:spPr>
        <p:txBody>
          <a:bodyPr wrap="square" lIns="0" tIns="0" rIns="0" bIns="0" rtlCol="0" anchor="t" anchorCtr="0">
            <a:noAutofit/>
          </a:bodyPr>
          <a:p>
            <a:pPr algn="l">
              <a:lnSpc>
                <a:spcPct val="150000"/>
              </a:lnSpc>
              <a:spcBef>
                <a:spcPct val="0"/>
              </a:spcBef>
              <a:spcAft>
                <a:spcPct val="0"/>
              </a:spcAft>
            </a:pPr>
            <a:r>
              <a:rPr lang="zh-CN" altLang="en-US" sz="1400">
                <a:solidFill>
                  <a:schemeClr val="tx1">
                    <a:lumMod val="85000"/>
                    <a:lumOff val="15000"/>
                  </a:schemeClr>
                </a:solidFill>
                <a:latin typeface="+mn-ea"/>
                <a:cs typeface="MiSans Normal" panose="00000500000000000000" pitchFamily="2" charset="-122"/>
                <a:sym typeface="MiSans Normal" panose="00000500000000000000" pitchFamily="2" charset="-122"/>
              </a:rPr>
              <a:t>待家人去公司讨说法时，已是人去楼空，维权无门，经济损失无法追回，心理创伤难以愈合</a:t>
            </a:r>
            <a:endParaRPr lang="zh-CN" altLang="en-US" sz="1400">
              <a:solidFill>
                <a:schemeClr val="tx1">
                  <a:lumMod val="85000"/>
                  <a:lumOff val="15000"/>
                </a:schemeClr>
              </a:solidFill>
              <a:latin typeface="+mn-ea"/>
              <a:cs typeface="MiSans Normal" panose="00000500000000000000" pitchFamily="2" charset="-122"/>
              <a:sym typeface="MiSans Normal" panose="00000500000000000000" pitchFamily="2" charset="-122"/>
            </a:endParaRPr>
          </a:p>
        </p:txBody>
      </p:sp>
      <p:sp>
        <p:nvSpPr>
          <p:cNvPr id="96" name="矩形 95"/>
          <p:cNvSpPr/>
          <p:nvPr>
            <p:custDataLst>
              <p:tags r:id="rId30"/>
            </p:custDataLst>
          </p:nvPr>
        </p:nvSpPr>
        <p:spPr>
          <a:xfrm>
            <a:off x="9262745" y="4546600"/>
            <a:ext cx="2277110" cy="530225"/>
          </a:xfrm>
          <a:prstGeom prst="rect">
            <a:avLst/>
          </a:prstGeom>
          <a:noFill/>
        </p:spPr>
        <p:txBody>
          <a:bodyPr wrap="square" lIns="0" tIns="0" rIns="0" bIns="0" rtlCol="0" anchor="b">
            <a:noAutofit/>
          </a:bodyPr>
          <a:p>
            <a:pPr lvl="0" algn="l">
              <a:buClrTx/>
              <a:buSzTx/>
              <a:buFontTx/>
            </a:pPr>
            <a:r>
              <a:rPr lang="en-US" altLang="zh-CN" sz="2000" b="1">
                <a:solidFill>
                  <a:schemeClr val="accent1"/>
                </a:solidFill>
                <a:latin typeface="+mn-ea"/>
                <a:cs typeface="MiSans Normal" panose="00000500000000000000" pitchFamily="2" charset="-122"/>
                <a:sym typeface="MiSans Normal" panose="00000500000000000000" pitchFamily="2" charset="-122"/>
              </a:rPr>
              <a:t>6.</a:t>
            </a:r>
            <a:r>
              <a:rPr lang="zh-CN" altLang="en-US" sz="2000" b="1">
                <a:solidFill>
                  <a:schemeClr val="accent1"/>
                </a:solidFill>
                <a:latin typeface="+mn-ea"/>
                <a:cs typeface="MiSans Normal" panose="00000500000000000000" pitchFamily="2" charset="-122"/>
                <a:sym typeface="MiSans Normal" panose="00000500000000000000" pitchFamily="2" charset="-122"/>
              </a:rPr>
              <a:t>维权困难</a:t>
            </a:r>
            <a:endParaRPr lang="zh-CN" altLang="en-US" sz="2000" b="1">
              <a:solidFill>
                <a:schemeClr val="accent1"/>
              </a:solidFill>
              <a:latin typeface="+mn-ea"/>
              <a:cs typeface="MiSans Normal" panose="00000500000000000000" pitchFamily="2" charset="-122"/>
              <a:sym typeface="MiSans Normal" panose="00000500000000000000"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custDataLst>
              <p:tags r:id="rId1"/>
            </p:custDataLst>
          </p:nvPr>
        </p:nvSpPr>
        <p:spPr>
          <a:xfrm>
            <a:off x="2480310" y="2511425"/>
            <a:ext cx="6001385" cy="3870325"/>
          </a:xfrm>
          <a:prstGeom prst="rect">
            <a:avLst/>
          </a:prstGeom>
          <a:solidFill>
            <a:srgbClr val="9E202E"/>
          </a:solidFill>
          <a:ln>
            <a:solidFill>
              <a:srgbClr val="9E3537"/>
            </a:solidFill>
          </a:ln>
        </p:spPr>
        <p:txBody>
          <a:bodyPr wrap="square" rtlCol="0">
            <a:noAutofit/>
          </a:bodyPr>
          <a:p>
            <a:pPr marL="285750" indent="-285750">
              <a:lnSpc>
                <a:spcPct val="150000"/>
              </a:lnSpc>
              <a:buFont typeface="Wingdings" panose="05000000000000000000" charset="0"/>
              <a:buChar char="Ø"/>
            </a:pPr>
            <a:endParaRPr lang="zh-CN" altLang="en-US" dirty="0">
              <a:solidFill>
                <a:schemeClr val="bg1"/>
              </a:solidFill>
              <a:latin typeface="MiSans Normal" panose="00000500000000000000" pitchFamily="2" charset="-122"/>
              <a:ea typeface="MiSans Normal" panose="00000500000000000000" pitchFamily="2" charset="-122"/>
              <a:cs typeface="+mn-ea"/>
              <a:sym typeface="+mn-ea"/>
            </a:endParaRPr>
          </a:p>
        </p:txBody>
      </p:sp>
      <p:sp>
        <p:nvSpPr>
          <p:cNvPr id="3" name="Text 1"/>
          <p:cNvSpPr/>
          <p:nvPr/>
        </p:nvSpPr>
        <p:spPr>
          <a:xfrm>
            <a:off x="508000" y="549275"/>
            <a:ext cx="15468600" cy="508000"/>
          </a:xfrm>
          <a:prstGeom prst="rect">
            <a:avLst/>
          </a:prstGeom>
          <a:noFill/>
        </p:spPr>
        <p:txBody>
          <a:bodyPr wrap="square" lIns="0" tIns="0" rIns="0" bIns="0" rtlCol="0" anchor="ctr"/>
          <a:p>
            <a:pPr>
              <a:lnSpc>
                <a:spcPct val="90000"/>
              </a:lnSpc>
            </a:pPr>
            <a:r>
              <a:rPr lang="en-US" sz="3600" b="1" dirty="0">
                <a:solidFill>
                  <a:srgbClr val="4A4A4A"/>
                </a:solidFill>
                <a:latin typeface="MiSans" pitchFamily="34" charset="-122"/>
                <a:ea typeface="MiSans" pitchFamily="34" charset="-122"/>
                <a:cs typeface="MiSans" pitchFamily="34" charset="-120"/>
                <a:sym typeface="+mn-ea"/>
              </a:rPr>
              <a:t>案例分析：张阿姨的遭遇</a:t>
            </a:r>
            <a:endParaRPr lang="en-US" sz="1600" dirty="0"/>
          </a:p>
        </p:txBody>
      </p:sp>
      <p:sp>
        <p:nvSpPr>
          <p:cNvPr id="40" name="Text 38"/>
          <p:cNvSpPr/>
          <p:nvPr/>
        </p:nvSpPr>
        <p:spPr>
          <a:xfrm>
            <a:off x="3229304" y="2969439"/>
            <a:ext cx="7112760" cy="340440"/>
          </a:xfrm>
          <a:prstGeom prst="rect">
            <a:avLst/>
          </a:prstGeom>
          <a:noFill/>
        </p:spPr>
        <p:txBody>
          <a:bodyPr wrap="square" lIns="0" tIns="0" rIns="0" bIns="0" rtlCol="0" anchor="ctr"/>
          <a:p>
            <a:pPr>
              <a:lnSpc>
                <a:spcPct val="130000"/>
              </a:lnSpc>
            </a:pPr>
            <a:r>
              <a:rPr lang="en-US" sz="2000" b="1" dirty="0">
                <a:solidFill>
                  <a:srgbClr val="F8F6F2"/>
                </a:solidFill>
                <a:latin typeface="微软雅黑" panose="020B0503020204020204" charset="-122"/>
                <a:ea typeface="微软雅黑" panose="020B0503020204020204" charset="-122"/>
                <a:cs typeface="MiSans" pitchFamily="34" charset="-120"/>
              </a:rPr>
              <a:t>关键教训</a:t>
            </a:r>
            <a:endParaRPr lang="en-US" sz="2000" b="1" dirty="0">
              <a:solidFill>
                <a:srgbClr val="F8F6F2"/>
              </a:solidFill>
              <a:latin typeface="微软雅黑" panose="020B0503020204020204" charset="-122"/>
              <a:ea typeface="微软雅黑" panose="020B0503020204020204" charset="-122"/>
              <a:cs typeface="MiSans" pitchFamily="34" charset="-120"/>
            </a:endParaRPr>
          </a:p>
        </p:txBody>
      </p:sp>
      <p:sp>
        <p:nvSpPr>
          <p:cNvPr id="42" name="Text 40"/>
          <p:cNvSpPr/>
          <p:nvPr/>
        </p:nvSpPr>
        <p:spPr>
          <a:xfrm>
            <a:off x="3243580" y="3656330"/>
            <a:ext cx="6279515" cy="378460"/>
          </a:xfrm>
          <a:prstGeom prst="rect">
            <a:avLst/>
          </a:prstGeom>
          <a:noFill/>
        </p:spPr>
        <p:txBody>
          <a:bodyPr wrap="square" lIns="0" tIns="0" rIns="0" bIns="0" rtlCol="0" anchor="ctr"/>
          <a:p>
            <a:pPr marL="285750" indent="-285750">
              <a:lnSpc>
                <a:spcPct val="130000"/>
              </a:lnSpc>
              <a:buFont typeface="Wingdings" panose="05000000000000000000" charset="0"/>
              <a:buChar char="Ø"/>
            </a:pPr>
            <a:r>
              <a:rPr lang="en-US" dirty="0">
                <a:solidFill>
                  <a:srgbClr val="F8F6F2"/>
                </a:solidFill>
                <a:latin typeface="微软雅黑" panose="020B0503020204020204" charset="-122"/>
                <a:ea typeface="微软雅黑" panose="020B0503020204020204" charset="-122"/>
                <a:cs typeface="MiSans" pitchFamily="34" charset="-120"/>
              </a:rPr>
              <a:t>天上不会掉馅饼，免费背后往往是陷阱</a:t>
            </a:r>
            <a:endParaRPr lang="en-US" dirty="0">
              <a:solidFill>
                <a:srgbClr val="F8F6F2"/>
              </a:solidFill>
              <a:latin typeface="微软雅黑" panose="020B0503020204020204" charset="-122"/>
              <a:ea typeface="微软雅黑" panose="020B0503020204020204" charset="-122"/>
              <a:cs typeface="MiSans" pitchFamily="34" charset="-120"/>
            </a:endParaRPr>
          </a:p>
        </p:txBody>
      </p:sp>
      <p:sp>
        <p:nvSpPr>
          <p:cNvPr id="44" name="Text 42"/>
          <p:cNvSpPr/>
          <p:nvPr/>
        </p:nvSpPr>
        <p:spPr>
          <a:xfrm>
            <a:off x="3229610" y="4255135"/>
            <a:ext cx="5430520" cy="292100"/>
          </a:xfrm>
          <a:prstGeom prst="rect">
            <a:avLst/>
          </a:prstGeom>
          <a:noFill/>
        </p:spPr>
        <p:txBody>
          <a:bodyPr wrap="square" lIns="0" tIns="0" rIns="0" bIns="0" rtlCol="0" anchor="ctr"/>
          <a:p>
            <a:pPr marL="285750" indent="-285750">
              <a:lnSpc>
                <a:spcPct val="130000"/>
              </a:lnSpc>
              <a:buFont typeface="Wingdings" panose="05000000000000000000" charset="0"/>
              <a:buChar char="Ø"/>
            </a:pPr>
            <a:r>
              <a:rPr lang="en-US" dirty="0">
                <a:solidFill>
                  <a:srgbClr val="F8F6F2"/>
                </a:solidFill>
                <a:latin typeface="微软雅黑" panose="020B0503020204020204" charset="-122"/>
                <a:ea typeface="微软雅黑" panose="020B0503020204020204" charset="-122"/>
                <a:cs typeface="MiSans" pitchFamily="34" charset="-120"/>
              </a:rPr>
              <a:t>保健品不能替代药物治疗，需咨询医生</a:t>
            </a:r>
            <a:endParaRPr lang="en-US" dirty="0">
              <a:solidFill>
                <a:srgbClr val="F8F6F2"/>
              </a:solidFill>
              <a:latin typeface="微软雅黑" panose="020B0503020204020204" charset="-122"/>
              <a:ea typeface="微软雅黑" panose="020B0503020204020204" charset="-122"/>
              <a:cs typeface="MiSans" pitchFamily="34" charset="-120"/>
            </a:endParaRPr>
          </a:p>
        </p:txBody>
      </p:sp>
      <p:sp>
        <p:nvSpPr>
          <p:cNvPr id="46" name="Text 44"/>
          <p:cNvSpPr/>
          <p:nvPr/>
        </p:nvSpPr>
        <p:spPr>
          <a:xfrm>
            <a:off x="3229610" y="4768215"/>
            <a:ext cx="5007610" cy="292100"/>
          </a:xfrm>
          <a:prstGeom prst="rect">
            <a:avLst/>
          </a:prstGeom>
          <a:noFill/>
        </p:spPr>
        <p:txBody>
          <a:bodyPr wrap="square" lIns="0" tIns="0" rIns="0" bIns="0" rtlCol="0" anchor="ctr"/>
          <a:p>
            <a:pPr marL="285750" indent="-285750">
              <a:lnSpc>
                <a:spcPct val="130000"/>
              </a:lnSpc>
              <a:buFont typeface="Wingdings" panose="05000000000000000000" charset="0"/>
              <a:buChar char="Ø"/>
            </a:pPr>
            <a:r>
              <a:rPr lang="en-US" dirty="0">
                <a:solidFill>
                  <a:srgbClr val="F8F6F2"/>
                </a:solidFill>
                <a:latin typeface="微软雅黑" panose="020B0503020204020204" charset="-122"/>
                <a:ea typeface="微软雅黑" panose="020B0503020204020204" charset="-122"/>
                <a:cs typeface="MiSans" pitchFamily="34" charset="-120"/>
              </a:rPr>
              <a:t>大额消费前应与家人商量，避免冲动决策</a:t>
            </a:r>
            <a:endParaRPr lang="en-US" dirty="0">
              <a:solidFill>
                <a:srgbClr val="F8F6F2"/>
              </a:solidFill>
              <a:latin typeface="微软雅黑" panose="020B0503020204020204" charset="-122"/>
              <a:ea typeface="微软雅黑" panose="020B0503020204020204" charset="-122"/>
              <a:cs typeface="MiSans" pitchFamily="34" charset="-120"/>
            </a:endParaRPr>
          </a:p>
        </p:txBody>
      </p:sp>
      <p:sp>
        <p:nvSpPr>
          <p:cNvPr id="48" name="Text 46"/>
          <p:cNvSpPr/>
          <p:nvPr/>
        </p:nvSpPr>
        <p:spPr>
          <a:xfrm>
            <a:off x="3229610" y="5156835"/>
            <a:ext cx="4282440" cy="483235"/>
          </a:xfrm>
          <a:prstGeom prst="rect">
            <a:avLst/>
          </a:prstGeom>
          <a:noFill/>
        </p:spPr>
        <p:txBody>
          <a:bodyPr wrap="square" lIns="0" tIns="0" rIns="0" bIns="0" rtlCol="0" anchor="ctr"/>
          <a:p>
            <a:pPr marL="285750" indent="-285750">
              <a:lnSpc>
                <a:spcPct val="130000"/>
              </a:lnSpc>
              <a:buFont typeface="Wingdings" panose="05000000000000000000" charset="0"/>
              <a:buChar char="Ø"/>
            </a:pPr>
            <a:r>
              <a:rPr lang="en-US" dirty="0">
                <a:solidFill>
                  <a:srgbClr val="F8F6F2"/>
                </a:solidFill>
                <a:latin typeface="微软雅黑" panose="020B0503020204020204" charset="-122"/>
                <a:ea typeface="微软雅黑" panose="020B0503020204020204" charset="-122"/>
                <a:cs typeface="MiSans" pitchFamily="34" charset="-120"/>
              </a:rPr>
              <a:t>选择正规渠道购买商品，保留消费凭证</a:t>
            </a:r>
            <a:endParaRPr lang="en-US" dirty="0">
              <a:solidFill>
                <a:srgbClr val="F8F6F2"/>
              </a:solidFill>
              <a:latin typeface="微软雅黑" panose="020B0503020204020204" charset="-122"/>
              <a:ea typeface="微软雅黑" panose="020B0503020204020204" charset="-122"/>
              <a:cs typeface="MiSans" pitchFamily="34" charset="-12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2" descr="7b0a20202020227461726765744d6f64756c65223a202270726f636573734f6e6c696e65466f6e7473220a7d0a"/>
          <p:cNvSpPr txBox="1"/>
          <p:nvPr/>
        </p:nvSpPr>
        <p:spPr>
          <a:xfrm>
            <a:off x="2684780" y="2353945"/>
            <a:ext cx="12789535" cy="31692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5000"/>
              </a:lnSpc>
              <a:spcBef>
                <a:spcPts val="0"/>
              </a:spcBef>
              <a:spcAft>
                <a:spcPts val="0"/>
              </a:spcAft>
              <a:buClrTx/>
              <a:buSzTx/>
              <a:buFontTx/>
              <a:buNone/>
              <a:defRPr/>
            </a:pPr>
            <a:r>
              <a:rPr lang="zh-CN" altLang="en-US" sz="8000" dirty="0">
                <a:solidFill>
                  <a:srgbClr val="467959"/>
                </a:solidFill>
                <a:latin typeface="思源宋体 CN Heavy" panose="02020900000000000000" pitchFamily="18" charset="-122"/>
                <a:ea typeface="思源宋体 CN Heavy" panose="02020900000000000000" pitchFamily="18" charset="-122"/>
                <a:sym typeface="+mn-ea"/>
              </a:rPr>
              <a:t>单元十三：老年人</a:t>
            </a:r>
            <a:r>
              <a:rPr lang="zh-CN" altLang="en-US" sz="8000" dirty="0">
                <a:solidFill>
                  <a:srgbClr val="467959"/>
                </a:solidFill>
                <a:latin typeface="思源宋体 CN Heavy" panose="02020900000000000000" pitchFamily="18" charset="-122"/>
                <a:ea typeface="思源宋体 CN Heavy" panose="02020900000000000000" pitchFamily="18" charset="-122"/>
                <a:sym typeface="+mn-ea"/>
              </a:rPr>
              <a:t>财务管理</a:t>
            </a:r>
            <a:endParaRPr lang="en-US" sz="8000" dirty="0"/>
          </a:p>
          <a:p>
            <a:pPr marL="0" marR="0" lvl="0" indent="0" algn="ctr" defTabSz="914400" rtl="0" eaLnBrk="1" fontAlgn="auto" latinLnBrk="0" hangingPunct="1">
              <a:lnSpc>
                <a:spcPct val="125000"/>
              </a:lnSpc>
              <a:spcBef>
                <a:spcPts val="0"/>
              </a:spcBef>
              <a:spcAft>
                <a:spcPts val="0"/>
              </a:spcAft>
              <a:buClrTx/>
              <a:buSzTx/>
              <a:buFontTx/>
              <a:buNone/>
              <a:defRPr/>
            </a:pPr>
            <a:endParaRPr kumimoji="0" lang="en-US" altLang="zh-CN" sz="8000" b="0" i="0" baseline="0" noProof="0" dirty="0">
              <a:ln>
                <a:noFill/>
              </a:ln>
              <a:solidFill>
                <a:srgbClr val="467959"/>
              </a:solidFill>
              <a:effectLst/>
              <a:uLnTx/>
              <a:uFillTx/>
              <a:latin typeface="思源宋体 CN Heavy" panose="02020900000000000000" pitchFamily="18" charset="-122"/>
              <a:ea typeface="思源宋体 CN Heavy" panose="02020900000000000000" pitchFamily="18" charset="-122"/>
              <a:sym typeface="MiSans Normal" panose="00000500000000000000"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8134349" y="3963182"/>
            <a:ext cx="7860665" cy="2677365"/>
            <a:chOff x="6095999" y="2119660"/>
            <a:chExt cx="7860665" cy="2677365"/>
          </a:xfrm>
        </p:grpSpPr>
        <p:sp>
          <p:nvSpPr>
            <p:cNvPr id="10" name="文本框 14"/>
            <p:cNvSpPr txBox="1"/>
            <p:nvPr>
              <p:custDataLst>
                <p:tags r:id="rId1"/>
              </p:custDataLst>
            </p:nvPr>
          </p:nvSpPr>
          <p:spPr bwMode="auto">
            <a:xfrm>
              <a:off x="6095999" y="2119660"/>
              <a:ext cx="7860665" cy="1360805"/>
            </a:xfrm>
            <a:prstGeom prst="rect">
              <a:avLst/>
            </a:prstGeom>
            <a:noFill/>
          </p:spPr>
          <p:txBody>
            <a:bodyPr wrap="square" lIns="91440" tIns="45720" rIns="91440" bIns="4572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buClrTx/>
                <a:buSzTx/>
                <a:buFontTx/>
              </a:pPr>
              <a:r>
                <a:rPr lang="zh-CN" altLang="en-US" sz="4400" dirty="0">
                  <a:solidFill>
                    <a:srgbClr val="417F54"/>
                  </a:solidFill>
                  <a:effectLst/>
                  <a:uFillTx/>
                  <a:latin typeface="思源宋体 CN Heavy" panose="02020900000000000000" pitchFamily="18" charset="-122"/>
                  <a:ea typeface="思源宋体 CN Heavy" panose="02020900000000000000" pitchFamily="18" charset="-122"/>
                  <a:cs typeface="MiSans Normal" panose="00000500000000000000" pitchFamily="2" charset="-122"/>
                  <a:sym typeface="+mn-ea"/>
                </a:rPr>
                <a:t>协助老年人分析继承关系</a:t>
              </a:r>
              <a:endParaRPr lang="zh-CN" altLang="en-US" sz="4400" dirty="0">
                <a:solidFill>
                  <a:srgbClr val="417F54"/>
                </a:solidFill>
                <a:effectLst/>
                <a:uFillTx/>
                <a:latin typeface="思源宋体 CN Heavy" panose="02020900000000000000" pitchFamily="18" charset="-122"/>
                <a:ea typeface="思源宋体 CN Heavy" panose="02020900000000000000" pitchFamily="18" charset="-122"/>
                <a:cs typeface="MiSans Normal" panose="00000500000000000000" pitchFamily="2" charset="-122"/>
                <a:sym typeface="+mn-ea"/>
              </a:endParaRPr>
            </a:p>
          </p:txBody>
        </p:sp>
        <p:grpSp>
          <p:nvGrpSpPr>
            <p:cNvPr id="11" name="组合 10"/>
            <p:cNvGrpSpPr/>
            <p:nvPr/>
          </p:nvGrpSpPr>
          <p:grpSpPr>
            <a:xfrm>
              <a:off x="6095999" y="4246169"/>
              <a:ext cx="1741124" cy="550856"/>
              <a:chOff x="1988130" y="4105193"/>
              <a:chExt cx="1741124" cy="550856"/>
            </a:xfrm>
          </p:grpSpPr>
          <p:sp>
            <p:nvSpPr>
              <p:cNvPr id="12" name="图形 203"/>
              <p:cNvSpPr/>
              <p:nvPr>
                <p:custDataLst>
                  <p:tags r:id="rId2"/>
                </p:custDataLst>
              </p:nvPr>
            </p:nvSpPr>
            <p:spPr>
              <a:xfrm>
                <a:off x="1988130" y="4105193"/>
                <a:ext cx="1741124" cy="550856"/>
              </a:xfrm>
              <a:prstGeom prst="roundRect">
                <a:avLst>
                  <a:gd name="adj" fmla="val 50000"/>
                </a:avLst>
              </a:prstGeom>
              <a:solidFill>
                <a:srgbClr val="9E3537"/>
              </a:solidFill>
              <a:ln w="9525" cap="flat">
                <a:noFill/>
                <a:prstDash val="solid"/>
                <a:miter/>
              </a:ln>
              <a:effectLst>
                <a:outerShdw blurRad="127000" dist="127000" dir="5400000" algn="ctr" rotWithShape="0">
                  <a:srgbClr val="9E3537">
                    <a:alpha val="15000"/>
                  </a:srgbClr>
                </a:outerShdw>
              </a:effectLst>
            </p:spPr>
            <p:txBody>
              <a:bodyPr rtlCol="0" anchor="ctr"/>
              <a:lstStyle/>
              <a:p>
                <a:endParaRPr lang="zh-CN" altLang="en-US">
                  <a:solidFill>
                    <a:srgbClr val="D77061"/>
                  </a:solidFill>
                  <a:latin typeface="思源宋体 CN Heavy" panose="02020900000000000000" pitchFamily="18" charset="-122"/>
                  <a:ea typeface="思源宋体 CN Heavy" panose="02020900000000000000" pitchFamily="18" charset="-122"/>
                </a:endParaRPr>
              </a:p>
            </p:txBody>
          </p:sp>
          <p:sp>
            <p:nvSpPr>
              <p:cNvPr id="13" name="文本框 12"/>
              <p:cNvSpPr txBox="1"/>
              <p:nvPr>
                <p:custDataLst>
                  <p:tags r:id="rId3"/>
                </p:custDataLst>
              </p:nvPr>
            </p:nvSpPr>
            <p:spPr>
              <a:xfrm>
                <a:off x="1988130" y="4195955"/>
                <a:ext cx="1741124" cy="36830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dirty="0">
                    <a:solidFill>
                      <a:schemeClr val="bg1"/>
                    </a:solidFill>
                    <a:latin typeface="思源宋体 CN Heavy" panose="02020900000000000000" pitchFamily="18" charset="-122"/>
                    <a:ea typeface="思源宋体 CN Heavy" panose="02020900000000000000" pitchFamily="18" charset="-122"/>
                  </a:rPr>
                  <a:t>第二部分</a:t>
                </a:r>
                <a:endParaRPr lang="zh-CN" altLang="en-US" dirty="0">
                  <a:solidFill>
                    <a:schemeClr val="bg1"/>
                  </a:solidFill>
                  <a:latin typeface="思源宋体 CN Heavy" panose="02020900000000000000" pitchFamily="18" charset="-122"/>
                  <a:ea typeface="思源宋体 CN Heavy" panose="02020900000000000000" pitchFamily="18" charset="-122"/>
                </a:endParaRPr>
              </a:p>
            </p:txBody>
          </p:sp>
        </p:grpSp>
      </p:grpSp>
      <p:sp>
        <p:nvSpPr>
          <p:cNvPr id="17" name="文本框 16"/>
          <p:cNvSpPr txBox="1"/>
          <p:nvPr>
            <p:custDataLst>
              <p:tags r:id="rId4"/>
            </p:custDataLst>
          </p:nvPr>
        </p:nvSpPr>
        <p:spPr>
          <a:xfrm>
            <a:off x="8134349" y="2841472"/>
            <a:ext cx="944880" cy="1014730"/>
          </a:xfrm>
          <a:prstGeom prst="rect">
            <a:avLst/>
          </a:prstGeom>
          <a:noFill/>
          <a:ln>
            <a:noFill/>
          </a:ln>
        </p:spPr>
        <p:txBody>
          <a:bodyPr wrap="none" rtlCol="0">
            <a:spAutoFit/>
          </a:bodyPr>
          <a:lstStyle/>
          <a:p>
            <a:r>
              <a:rPr lang="en-US" altLang="zh-CN" sz="6000" dirty="0">
                <a:ln>
                  <a:solidFill>
                    <a:srgbClr val="417F54"/>
                  </a:solidFill>
                </a:ln>
                <a:noFill/>
                <a:latin typeface="思源宋体 CN Heavy" panose="02020900000000000000" pitchFamily="18" charset="-122"/>
                <a:ea typeface="思源宋体 CN Heavy" panose="02020900000000000000" pitchFamily="18" charset="-122"/>
              </a:rPr>
              <a:t>02</a:t>
            </a:r>
            <a:endParaRPr lang="en-US" altLang="zh-CN" sz="6000" dirty="0">
              <a:ln>
                <a:solidFill>
                  <a:srgbClr val="417F54"/>
                </a:solidFill>
              </a:ln>
              <a:noFill/>
              <a:latin typeface="思源宋体 CN Heavy" panose="02020900000000000000" pitchFamily="18" charset="-122"/>
              <a:ea typeface="思源宋体 CN Heavy" panose="02020900000000000000" pitchFamily="18" charset="-122"/>
            </a:endParaRP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95935" y="527050"/>
            <a:ext cx="8128000" cy="589280"/>
          </a:xfrm>
          <a:prstGeom prst="rect">
            <a:avLst/>
          </a:prstGeom>
          <a:noFill/>
        </p:spPr>
        <p:txBody>
          <a:bodyPr wrap="square" rtlCol="0" anchor="t">
            <a:spAutoFit/>
          </a:bodyPr>
          <a:p>
            <a:pPr>
              <a:lnSpc>
                <a:spcPct val="90000"/>
              </a:lnSpc>
            </a:pPr>
            <a:r>
              <a:rPr lang="en-US" sz="3600" b="1" dirty="0">
                <a:solidFill>
                  <a:srgbClr val="4A4A4A"/>
                </a:solidFill>
                <a:latin typeface="MiSans" pitchFamily="34" charset="-122"/>
                <a:ea typeface="MiSans" pitchFamily="34" charset="-122"/>
                <a:cs typeface="MiSans" pitchFamily="34" charset="-120"/>
                <a:sym typeface="+mn-ea"/>
              </a:rPr>
              <a:t>继承的含义与基本特征</a:t>
            </a:r>
            <a:endParaRPr lang="en-US" altLang="en-US" sz="3600" b="1" dirty="0">
              <a:solidFill>
                <a:srgbClr val="4A4A4A"/>
              </a:solidFill>
              <a:latin typeface="MiSans" pitchFamily="34" charset="-122"/>
              <a:ea typeface="MiSans" pitchFamily="34" charset="-122"/>
              <a:cs typeface="MiSans" pitchFamily="34" charset="-120"/>
              <a:sym typeface="+mn-ea"/>
            </a:endParaRPr>
          </a:p>
        </p:txBody>
      </p:sp>
      <p:grpSp>
        <p:nvGrpSpPr>
          <p:cNvPr id="40" name="组合 39"/>
          <p:cNvGrpSpPr/>
          <p:nvPr/>
        </p:nvGrpSpPr>
        <p:grpSpPr>
          <a:xfrm>
            <a:off x="496570" y="1487805"/>
            <a:ext cx="5422900" cy="4446270"/>
            <a:chOff x="661" y="2920"/>
            <a:chExt cx="8540" cy="7002"/>
          </a:xfrm>
        </p:grpSpPr>
        <p:sp>
          <p:nvSpPr>
            <p:cNvPr id="4" name="Shape 2"/>
            <p:cNvSpPr/>
            <p:nvPr/>
          </p:nvSpPr>
          <p:spPr>
            <a:xfrm>
              <a:off x="661" y="2920"/>
              <a:ext cx="6395" cy="7002"/>
            </a:xfrm>
            <a:custGeom>
              <a:avLst/>
              <a:gdLst/>
              <a:ahLst/>
              <a:cxnLst/>
              <a:rect l="l" t="t" r="r" b="b"/>
              <a:pathLst>
                <a:path w="5930900" h="6807200">
                  <a:moveTo>
                    <a:pt x="101596" y="0"/>
                  </a:moveTo>
                  <a:lnTo>
                    <a:pt x="5829304" y="0"/>
                  </a:lnTo>
                  <a:cubicBezTo>
                    <a:pt x="5885414" y="0"/>
                    <a:pt x="5930900" y="45486"/>
                    <a:pt x="5930900" y="101596"/>
                  </a:cubicBezTo>
                  <a:lnTo>
                    <a:pt x="5930900" y="6705604"/>
                  </a:lnTo>
                  <a:cubicBezTo>
                    <a:pt x="5930900" y="6761714"/>
                    <a:pt x="5885414" y="6807200"/>
                    <a:pt x="5829304" y="6807200"/>
                  </a:cubicBezTo>
                  <a:lnTo>
                    <a:pt x="101596" y="6807200"/>
                  </a:lnTo>
                  <a:cubicBezTo>
                    <a:pt x="45486" y="6807200"/>
                    <a:pt x="0" y="6761714"/>
                    <a:pt x="0" y="6705604"/>
                  </a:cubicBezTo>
                  <a:lnTo>
                    <a:pt x="0" y="101596"/>
                  </a:lnTo>
                  <a:cubicBezTo>
                    <a:pt x="0" y="45524"/>
                    <a:pt x="45524" y="0"/>
                    <a:pt x="101596" y="0"/>
                  </a:cubicBezTo>
                  <a:close/>
                </a:path>
              </a:pathLst>
            </a:custGeom>
            <a:solidFill>
              <a:srgbClr val="334F4A">
                <a:alpha val="90000"/>
              </a:srgbClr>
            </a:solidFill>
          </p:spPr>
        </p:sp>
        <p:sp>
          <p:nvSpPr>
            <p:cNvPr id="5" name="Text 3"/>
            <p:cNvSpPr/>
            <p:nvPr/>
          </p:nvSpPr>
          <p:spPr>
            <a:xfrm>
              <a:off x="901" y="3354"/>
              <a:ext cx="8300" cy="640"/>
            </a:xfrm>
            <a:prstGeom prst="rect">
              <a:avLst/>
            </a:prstGeom>
            <a:noFill/>
          </p:spPr>
          <p:txBody>
            <a:bodyPr wrap="square" lIns="0" tIns="0" rIns="0" bIns="0" rtlCol="0" anchor="ctr"/>
            <a:p>
              <a:pPr>
                <a:lnSpc>
                  <a:spcPct val="110000"/>
                </a:lnSpc>
              </a:pPr>
              <a:r>
                <a:rPr lang="en-US" sz="2400" b="1" dirty="0">
                  <a:solidFill>
                    <a:srgbClr val="F8F6F2"/>
                  </a:solidFill>
                  <a:latin typeface="MiSans" pitchFamily="34" charset="-122"/>
                  <a:ea typeface="MiSans" pitchFamily="34" charset="-122"/>
                  <a:cs typeface="MiSans" pitchFamily="34" charset="-120"/>
                </a:rPr>
                <a:t>继承的定义</a:t>
              </a:r>
              <a:endParaRPr lang="en-US" sz="1600" dirty="0"/>
            </a:p>
          </p:txBody>
        </p:sp>
        <p:sp>
          <p:nvSpPr>
            <p:cNvPr id="6" name="Text 4"/>
            <p:cNvSpPr/>
            <p:nvPr/>
          </p:nvSpPr>
          <p:spPr>
            <a:xfrm>
              <a:off x="961" y="4796"/>
              <a:ext cx="5846" cy="2320"/>
            </a:xfrm>
            <a:prstGeom prst="rect">
              <a:avLst/>
            </a:prstGeom>
            <a:noFill/>
          </p:spPr>
          <p:txBody>
            <a:bodyPr wrap="square" lIns="0" tIns="0" rIns="0" bIns="0" rtlCol="0" anchor="ctr"/>
            <a:p>
              <a:pPr>
                <a:lnSpc>
                  <a:spcPct val="140000"/>
                </a:lnSpc>
              </a:pPr>
              <a:r>
                <a:rPr lang="en-US" sz="1800" dirty="0">
                  <a:solidFill>
                    <a:srgbClr val="F8F6F2"/>
                  </a:solidFill>
                  <a:latin typeface="MiSans" pitchFamily="34" charset="-122"/>
                  <a:ea typeface="MiSans" pitchFamily="34" charset="-122"/>
                  <a:cs typeface="MiSans" pitchFamily="34" charset="-120"/>
                </a:rPr>
                <a:t>在当代，继承主要是指</a:t>
              </a:r>
              <a:r>
                <a:rPr lang="en-US" sz="1800" b="1" dirty="0">
                  <a:solidFill>
                    <a:srgbClr val="F8F6F2"/>
                  </a:solidFill>
                  <a:latin typeface="MiSans" pitchFamily="34" charset="-122"/>
                  <a:ea typeface="MiSans" pitchFamily="34" charset="-122"/>
                  <a:cs typeface="MiSans" pitchFamily="34" charset="-120"/>
                </a:rPr>
                <a:t>财产继承</a:t>
              </a:r>
              <a:r>
                <a:rPr lang="en-US" sz="1800" dirty="0">
                  <a:solidFill>
                    <a:srgbClr val="F8F6F2"/>
                  </a:solidFill>
                  <a:latin typeface="MiSans" pitchFamily="34" charset="-122"/>
                  <a:ea typeface="MiSans" pitchFamily="34" charset="-122"/>
                  <a:cs typeface="MiSans" pitchFamily="34" charset="-120"/>
                </a:rPr>
                <a:t>，即公民死亡后依法或依其生前所立的合法遗嘱，将其遗留的个人合法财产和其他合法权益转移给他人所有的一种制度。</a:t>
              </a:r>
              <a:endParaRPr lang="en-US" sz="1600" dirty="0"/>
            </a:p>
          </p:txBody>
        </p:sp>
        <p:sp>
          <p:nvSpPr>
            <p:cNvPr id="7" name="Text 5"/>
            <p:cNvSpPr/>
            <p:nvPr/>
          </p:nvSpPr>
          <p:spPr>
            <a:xfrm>
              <a:off x="901" y="7960"/>
              <a:ext cx="5907" cy="1040"/>
            </a:xfrm>
            <a:prstGeom prst="rect">
              <a:avLst/>
            </a:prstGeom>
            <a:noFill/>
          </p:spPr>
          <p:txBody>
            <a:bodyPr wrap="square" lIns="0" tIns="0" rIns="0" bIns="0" rtlCol="0" anchor="ctr"/>
            <a:p>
              <a:pPr>
                <a:lnSpc>
                  <a:spcPct val="140000"/>
                </a:lnSpc>
              </a:pPr>
              <a:r>
                <a:rPr lang="en-US" sz="1600" dirty="0">
                  <a:solidFill>
                    <a:srgbClr val="F8F6F2"/>
                  </a:solidFill>
                  <a:latin typeface="MiSans" pitchFamily="34" charset="-122"/>
                  <a:ea typeface="MiSans" pitchFamily="34" charset="-122"/>
                  <a:cs typeface="MiSans" pitchFamily="34" charset="-120"/>
                </a:rPr>
                <a:t>继承制度是调整财产继承关系的重要法律制度，关系到公民财产权益的保护和家庭关系的稳定。</a:t>
              </a:r>
              <a:endParaRPr lang="en-US" sz="1600" dirty="0"/>
            </a:p>
          </p:txBody>
        </p:sp>
      </p:grpSp>
      <p:sp>
        <p:nvSpPr>
          <p:cNvPr id="3" name="Text 7"/>
          <p:cNvSpPr/>
          <p:nvPr/>
        </p:nvSpPr>
        <p:spPr>
          <a:xfrm>
            <a:off x="5761990" y="1518920"/>
            <a:ext cx="7213600" cy="304800"/>
          </a:xfrm>
          <a:prstGeom prst="rect">
            <a:avLst/>
          </a:prstGeom>
          <a:noFill/>
        </p:spPr>
        <p:txBody>
          <a:bodyPr wrap="square" lIns="0" tIns="0" rIns="0" bIns="0" rtlCol="0" anchor="ctr"/>
          <a:p>
            <a:pPr algn="l">
              <a:lnSpc>
                <a:spcPct val="130000"/>
              </a:lnSpc>
            </a:pPr>
            <a:r>
              <a:rPr lang="en-US" sz="1600" b="1" dirty="0">
                <a:solidFill>
                  <a:schemeClr val="tx1"/>
                </a:solidFill>
                <a:latin typeface="MiSans" pitchFamily="34" charset="-122"/>
                <a:ea typeface="MiSans" pitchFamily="34" charset="-122"/>
                <a:cs typeface="MiSans" pitchFamily="34" charset="-120"/>
                <a:sym typeface="+mn-ea"/>
              </a:rPr>
              <a:t>发生原因</a:t>
            </a:r>
            <a:endParaRPr lang="en-US" sz="1600" b="1" dirty="0">
              <a:solidFill>
                <a:schemeClr val="tx1"/>
              </a:solidFill>
              <a:latin typeface="MiSans" pitchFamily="34" charset="-122"/>
              <a:ea typeface="MiSans" pitchFamily="34" charset="-122"/>
              <a:cs typeface="MiSans" pitchFamily="34" charset="-120"/>
              <a:sym typeface="+mn-ea"/>
            </a:endParaRPr>
          </a:p>
        </p:txBody>
      </p:sp>
      <p:sp>
        <p:nvSpPr>
          <p:cNvPr id="32" name="Text 8"/>
          <p:cNvSpPr/>
          <p:nvPr/>
        </p:nvSpPr>
        <p:spPr>
          <a:xfrm>
            <a:off x="5761990" y="1830705"/>
            <a:ext cx="7213600" cy="609600"/>
          </a:xfrm>
          <a:prstGeom prst="rect">
            <a:avLst/>
          </a:prstGeom>
          <a:noFill/>
        </p:spPr>
        <p:txBody>
          <a:bodyPr wrap="square" lIns="0" tIns="0" rIns="0" bIns="0" rtlCol="0" anchor="ctr"/>
          <a:p>
            <a:pPr algn="l">
              <a:lnSpc>
                <a:spcPct val="140000"/>
              </a:lnSpc>
            </a:pPr>
            <a:r>
              <a:rPr lang="en-US" sz="1600" dirty="0">
                <a:solidFill>
                  <a:schemeClr val="tx1"/>
                </a:solidFill>
                <a:latin typeface="MiSans" pitchFamily="34" charset="-122"/>
                <a:ea typeface="MiSans" pitchFamily="34" charset="-122"/>
                <a:cs typeface="MiSans" pitchFamily="34" charset="-120"/>
                <a:sym typeface="+mn-ea"/>
              </a:rPr>
              <a:t>公民的死亡（包括自然死亡和宣告死亡）</a:t>
            </a:r>
            <a:endParaRPr lang="en-US" sz="1600" dirty="0">
              <a:solidFill>
                <a:schemeClr val="tx1"/>
              </a:solidFill>
              <a:latin typeface="MiSans" pitchFamily="34" charset="-122"/>
              <a:ea typeface="MiSans" pitchFamily="34" charset="-122"/>
              <a:cs typeface="MiSans" pitchFamily="34" charset="-120"/>
              <a:sym typeface="+mn-ea"/>
            </a:endParaRPr>
          </a:p>
        </p:txBody>
      </p:sp>
      <p:sp>
        <p:nvSpPr>
          <p:cNvPr id="33" name="Text 9"/>
          <p:cNvSpPr/>
          <p:nvPr/>
        </p:nvSpPr>
        <p:spPr>
          <a:xfrm>
            <a:off x="5761990" y="2973705"/>
            <a:ext cx="7213600" cy="304800"/>
          </a:xfrm>
          <a:prstGeom prst="rect">
            <a:avLst/>
          </a:prstGeom>
          <a:noFill/>
        </p:spPr>
        <p:txBody>
          <a:bodyPr wrap="square" lIns="0" tIns="0" rIns="0" bIns="0" rtlCol="0" anchor="ctr"/>
          <a:p>
            <a:pPr algn="l">
              <a:lnSpc>
                <a:spcPct val="130000"/>
              </a:lnSpc>
            </a:pPr>
            <a:r>
              <a:rPr lang="en-US" sz="1600" b="1" dirty="0">
                <a:solidFill>
                  <a:schemeClr val="tx1"/>
                </a:solidFill>
                <a:latin typeface="MiSans" pitchFamily="34" charset="-122"/>
                <a:ea typeface="MiSans" pitchFamily="34" charset="-122"/>
                <a:cs typeface="MiSans" pitchFamily="34" charset="-120"/>
                <a:sym typeface="+mn-ea"/>
              </a:rPr>
              <a:t>主体限定性</a:t>
            </a:r>
            <a:endParaRPr lang="en-US" altLang="en-US" sz="1600" b="1" dirty="0">
              <a:solidFill>
                <a:schemeClr val="tx1"/>
              </a:solidFill>
              <a:latin typeface="MiSans" pitchFamily="34" charset="-122"/>
              <a:ea typeface="MiSans" pitchFamily="34" charset="-122"/>
              <a:cs typeface="MiSans" pitchFamily="34" charset="-120"/>
              <a:sym typeface="+mn-ea"/>
            </a:endParaRPr>
          </a:p>
        </p:txBody>
      </p:sp>
      <p:sp>
        <p:nvSpPr>
          <p:cNvPr id="34" name="Text 10"/>
          <p:cNvSpPr/>
          <p:nvPr/>
        </p:nvSpPr>
        <p:spPr>
          <a:xfrm>
            <a:off x="5761990" y="3189605"/>
            <a:ext cx="7213600" cy="609600"/>
          </a:xfrm>
          <a:prstGeom prst="rect">
            <a:avLst/>
          </a:prstGeom>
          <a:noFill/>
        </p:spPr>
        <p:txBody>
          <a:bodyPr wrap="square" lIns="0" tIns="0" rIns="0" bIns="0" rtlCol="0" anchor="ctr"/>
          <a:p>
            <a:pPr algn="l">
              <a:lnSpc>
                <a:spcPct val="130000"/>
              </a:lnSpc>
            </a:pPr>
            <a:r>
              <a:rPr lang="en-US" sz="1600" dirty="0">
                <a:solidFill>
                  <a:schemeClr val="tx1"/>
                </a:solidFill>
                <a:latin typeface="MiSans" pitchFamily="34" charset="-122"/>
                <a:ea typeface="MiSans" pitchFamily="34" charset="-122"/>
                <a:cs typeface="MiSans" pitchFamily="34" charset="-120"/>
                <a:sym typeface="+mn-ea"/>
              </a:rPr>
              <a:t>只有自然人才能成为继承权的主体</a:t>
            </a:r>
            <a:endParaRPr lang="en-US" sz="1600" dirty="0">
              <a:solidFill>
                <a:schemeClr val="tx1"/>
              </a:solidFill>
              <a:latin typeface="MiSans" pitchFamily="34" charset="-122"/>
              <a:ea typeface="MiSans" pitchFamily="34" charset="-122"/>
              <a:cs typeface="MiSans" pitchFamily="34" charset="-120"/>
              <a:sym typeface="+mn-ea"/>
            </a:endParaRPr>
          </a:p>
        </p:txBody>
      </p:sp>
      <p:sp>
        <p:nvSpPr>
          <p:cNvPr id="35" name="Text 11"/>
          <p:cNvSpPr/>
          <p:nvPr/>
        </p:nvSpPr>
        <p:spPr>
          <a:xfrm>
            <a:off x="5761990" y="4180205"/>
            <a:ext cx="7213600" cy="304800"/>
          </a:xfrm>
          <a:prstGeom prst="rect">
            <a:avLst/>
          </a:prstGeom>
          <a:noFill/>
        </p:spPr>
        <p:txBody>
          <a:bodyPr wrap="square" lIns="0" tIns="0" rIns="0" bIns="0" rtlCol="0" anchor="ctr"/>
          <a:p>
            <a:pPr algn="l">
              <a:lnSpc>
                <a:spcPct val="130000"/>
              </a:lnSpc>
            </a:pPr>
            <a:r>
              <a:rPr lang="en-US" sz="1600" b="1" dirty="0">
                <a:solidFill>
                  <a:schemeClr val="tx1"/>
                </a:solidFill>
                <a:latin typeface="MiSans" pitchFamily="34" charset="-122"/>
                <a:ea typeface="MiSans" pitchFamily="34" charset="-122"/>
                <a:cs typeface="MiSans" pitchFamily="34" charset="-120"/>
                <a:sym typeface="+mn-ea"/>
              </a:rPr>
              <a:t>效果限定性</a:t>
            </a:r>
            <a:endParaRPr lang="en-US" sz="1600" b="1" dirty="0">
              <a:solidFill>
                <a:schemeClr val="tx1"/>
              </a:solidFill>
              <a:latin typeface="MiSans" pitchFamily="34" charset="-122"/>
              <a:ea typeface="MiSans" pitchFamily="34" charset="-122"/>
              <a:cs typeface="MiSans" pitchFamily="34" charset="-120"/>
              <a:sym typeface="+mn-ea"/>
            </a:endParaRPr>
          </a:p>
        </p:txBody>
      </p:sp>
      <p:sp>
        <p:nvSpPr>
          <p:cNvPr id="36" name="Text 12"/>
          <p:cNvSpPr/>
          <p:nvPr/>
        </p:nvSpPr>
        <p:spPr>
          <a:xfrm>
            <a:off x="5761355" y="4399915"/>
            <a:ext cx="7213600" cy="914400"/>
          </a:xfrm>
          <a:prstGeom prst="rect">
            <a:avLst/>
          </a:prstGeom>
          <a:noFill/>
        </p:spPr>
        <p:txBody>
          <a:bodyPr wrap="square" lIns="0" tIns="0" rIns="0" bIns="0" rtlCol="0" anchor="ctr"/>
          <a:p>
            <a:pPr algn="l">
              <a:lnSpc>
                <a:spcPct val="140000"/>
              </a:lnSpc>
            </a:pPr>
            <a:r>
              <a:rPr lang="en-US" sz="1600" dirty="0">
                <a:solidFill>
                  <a:schemeClr val="tx1"/>
                </a:solidFill>
                <a:latin typeface="MiSans" pitchFamily="34" charset="-122"/>
                <a:ea typeface="MiSans" pitchFamily="34" charset="-122"/>
                <a:cs typeface="MiSans" pitchFamily="34" charset="-120"/>
                <a:sym typeface="+mn-ea"/>
              </a:rPr>
              <a:t>继承人获得财产权，财产关系主体变更</a:t>
            </a:r>
            <a:endParaRPr lang="en-US" sz="1600" dirty="0">
              <a:solidFill>
                <a:schemeClr val="tx1"/>
              </a:solidFill>
              <a:latin typeface="MiSans" pitchFamily="34" charset="-122"/>
              <a:ea typeface="MiSans" pitchFamily="34" charset="-122"/>
              <a:cs typeface="MiSans" pitchFamily="34" charset="-120"/>
              <a:sym typeface="+mn-ea"/>
            </a:endParaRPr>
          </a:p>
        </p:txBody>
      </p:sp>
      <p:sp>
        <p:nvSpPr>
          <p:cNvPr id="37" name="装饰  6"/>
          <p:cNvSpPr>
            <a:spLocks noGrp="1"/>
          </p:cNvSpPr>
          <p:nvPr>
            <p:custDataLst>
              <p:tags r:id="rId1"/>
            </p:custDataLst>
          </p:nvPr>
        </p:nvSpPr>
        <p:spPr>
          <a:xfrm>
            <a:off x="5511800" y="1544320"/>
            <a:ext cx="50800" cy="9000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solidFill>
                  <a:schemeClr val="bg1"/>
                </a:solidFill>
              </a:rPr>
              <a:t> </a:t>
            </a:r>
            <a:endParaRPr lang="zh-CN" altLang="en-US">
              <a:solidFill>
                <a:schemeClr val="bg1"/>
              </a:solidFill>
            </a:endParaRPr>
          </a:p>
        </p:txBody>
      </p:sp>
      <p:sp>
        <p:nvSpPr>
          <p:cNvPr id="38" name="装饰  6"/>
          <p:cNvSpPr>
            <a:spLocks noGrp="1"/>
          </p:cNvSpPr>
          <p:nvPr>
            <p:custDataLst>
              <p:tags r:id="rId2"/>
            </p:custDataLst>
          </p:nvPr>
        </p:nvSpPr>
        <p:spPr>
          <a:xfrm>
            <a:off x="5511800" y="4256405"/>
            <a:ext cx="50800" cy="9000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solidFill>
                  <a:schemeClr val="bg1"/>
                </a:solidFill>
              </a:rPr>
              <a:t> </a:t>
            </a:r>
            <a:endParaRPr lang="zh-CN" altLang="en-US">
              <a:solidFill>
                <a:schemeClr val="bg1"/>
              </a:solidFill>
            </a:endParaRPr>
          </a:p>
        </p:txBody>
      </p:sp>
      <p:sp>
        <p:nvSpPr>
          <p:cNvPr id="39" name="装饰  6"/>
          <p:cNvSpPr>
            <a:spLocks noGrp="1"/>
          </p:cNvSpPr>
          <p:nvPr>
            <p:custDataLst>
              <p:tags r:id="rId3"/>
            </p:custDataLst>
          </p:nvPr>
        </p:nvSpPr>
        <p:spPr>
          <a:xfrm>
            <a:off x="5511800" y="2888615"/>
            <a:ext cx="50800" cy="9000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solidFill>
                  <a:schemeClr val="bg1"/>
                </a:solidFill>
              </a:rPr>
              <a:t> </a:t>
            </a:r>
            <a:endParaRPr lang="zh-CN" altLang="en-US">
              <a:solidFill>
                <a:schemeClr val="bg1"/>
              </a:solidFill>
            </a:endParaRPr>
          </a:p>
        </p:txBody>
      </p:sp>
      <p:sp>
        <p:nvSpPr>
          <p:cNvPr id="41" name="装饰  6"/>
          <p:cNvSpPr>
            <a:spLocks noGrp="1"/>
          </p:cNvSpPr>
          <p:nvPr>
            <p:custDataLst>
              <p:tags r:id="rId4"/>
            </p:custDataLst>
          </p:nvPr>
        </p:nvSpPr>
        <p:spPr>
          <a:xfrm>
            <a:off x="5511800" y="5487670"/>
            <a:ext cx="50800" cy="9000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solidFill>
                  <a:schemeClr val="bg1"/>
                </a:solidFill>
              </a:rPr>
              <a:t> </a:t>
            </a:r>
            <a:endParaRPr lang="zh-CN" altLang="en-US">
              <a:solidFill>
                <a:schemeClr val="bg1"/>
              </a:solidFill>
            </a:endParaRPr>
          </a:p>
        </p:txBody>
      </p:sp>
      <p:sp>
        <p:nvSpPr>
          <p:cNvPr id="42" name="Text 11"/>
          <p:cNvSpPr/>
          <p:nvPr/>
        </p:nvSpPr>
        <p:spPr>
          <a:xfrm>
            <a:off x="5761990" y="5450205"/>
            <a:ext cx="7213600" cy="304800"/>
          </a:xfrm>
          <a:prstGeom prst="rect">
            <a:avLst/>
          </a:prstGeom>
          <a:noFill/>
        </p:spPr>
        <p:txBody>
          <a:bodyPr wrap="square" lIns="0" tIns="0" rIns="0" bIns="0" rtlCol="0" anchor="ctr"/>
          <a:p>
            <a:pPr algn="l">
              <a:lnSpc>
                <a:spcPct val="130000"/>
              </a:lnSpc>
            </a:pPr>
            <a:r>
              <a:rPr lang="en-US" sz="1600" b="1" dirty="0">
                <a:solidFill>
                  <a:schemeClr val="tx1"/>
                </a:solidFill>
                <a:latin typeface="MiSans" pitchFamily="34" charset="-122"/>
                <a:ea typeface="MiSans" pitchFamily="34" charset="-122"/>
                <a:cs typeface="MiSans" pitchFamily="34" charset="-120"/>
                <a:sym typeface="+mn-ea"/>
              </a:rPr>
              <a:t>财产范围限定性</a:t>
            </a:r>
            <a:endParaRPr lang="en-US" sz="1600" b="1" dirty="0">
              <a:solidFill>
                <a:schemeClr val="tx1"/>
              </a:solidFill>
              <a:latin typeface="MiSans" pitchFamily="34" charset="-122"/>
              <a:ea typeface="MiSans" pitchFamily="34" charset="-122"/>
              <a:cs typeface="MiSans" pitchFamily="34" charset="-120"/>
              <a:sym typeface="+mn-ea"/>
            </a:endParaRPr>
          </a:p>
        </p:txBody>
      </p:sp>
      <p:sp>
        <p:nvSpPr>
          <p:cNvPr id="43" name="Text 12"/>
          <p:cNvSpPr/>
          <p:nvPr/>
        </p:nvSpPr>
        <p:spPr>
          <a:xfrm>
            <a:off x="5685790" y="5602605"/>
            <a:ext cx="7213600" cy="914400"/>
          </a:xfrm>
          <a:prstGeom prst="rect">
            <a:avLst/>
          </a:prstGeom>
          <a:noFill/>
        </p:spPr>
        <p:txBody>
          <a:bodyPr wrap="square" lIns="0" tIns="0" rIns="0" bIns="0" rtlCol="0" anchor="ctr"/>
          <a:p>
            <a:pPr algn="l">
              <a:lnSpc>
                <a:spcPct val="140000"/>
              </a:lnSpc>
            </a:pPr>
            <a:r>
              <a:rPr lang="en-US" sz="1600" dirty="0">
                <a:solidFill>
                  <a:schemeClr val="tx1"/>
                </a:solidFill>
                <a:latin typeface="MiSans" pitchFamily="34" charset="-122"/>
                <a:ea typeface="MiSans" pitchFamily="34" charset="-122"/>
                <a:cs typeface="MiSans" pitchFamily="34" charset="-120"/>
                <a:sym typeface="+mn-ea"/>
              </a:rPr>
              <a:t>只能是生前遗留的合法财产</a:t>
            </a:r>
            <a:endParaRPr lang="en-US" sz="1600" dirty="0">
              <a:solidFill>
                <a:schemeClr val="tx1"/>
              </a:solidFill>
              <a:latin typeface="MiSans" pitchFamily="34" charset="-122"/>
              <a:ea typeface="MiSans" pitchFamily="34" charset="-122"/>
              <a:cs typeface="MiSans" pitchFamily="34" charset="-120"/>
              <a:sym typeface="+mn-e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95935" y="527050"/>
            <a:ext cx="8128000" cy="589280"/>
          </a:xfrm>
          <a:prstGeom prst="rect">
            <a:avLst/>
          </a:prstGeom>
          <a:noFill/>
        </p:spPr>
        <p:txBody>
          <a:bodyPr wrap="square" rtlCol="0" anchor="t">
            <a:spAutoFit/>
          </a:bodyPr>
          <a:p>
            <a:pPr>
              <a:lnSpc>
                <a:spcPct val="90000"/>
              </a:lnSpc>
            </a:pPr>
            <a:r>
              <a:rPr lang="en-US" sz="3600" b="1" dirty="0">
                <a:solidFill>
                  <a:srgbClr val="4A4A4A"/>
                </a:solidFill>
                <a:latin typeface="MiSans" pitchFamily="34" charset="-122"/>
                <a:ea typeface="MiSans" pitchFamily="34" charset="-122"/>
                <a:cs typeface="MiSans" pitchFamily="34" charset="-120"/>
                <a:sym typeface="+mn-ea"/>
              </a:rPr>
              <a:t>财产继承制度对老年人的特别意义</a:t>
            </a:r>
            <a:endParaRPr lang="en-US" altLang="en-US" sz="3600" b="1" dirty="0">
              <a:solidFill>
                <a:srgbClr val="4A4A4A"/>
              </a:solidFill>
              <a:latin typeface="MiSans" pitchFamily="34" charset="-122"/>
              <a:ea typeface="MiSans" pitchFamily="34" charset="-122"/>
              <a:cs typeface="MiSans" pitchFamily="34" charset="-120"/>
              <a:sym typeface="+mn-ea"/>
            </a:endParaRPr>
          </a:p>
        </p:txBody>
      </p:sp>
      <p:grpSp>
        <p:nvGrpSpPr>
          <p:cNvPr id="40" name="组合 39"/>
          <p:cNvGrpSpPr/>
          <p:nvPr/>
        </p:nvGrpSpPr>
        <p:grpSpPr>
          <a:xfrm>
            <a:off x="496570" y="1487805"/>
            <a:ext cx="3188335" cy="4446270"/>
            <a:chOff x="661" y="2920"/>
            <a:chExt cx="5021" cy="7002"/>
          </a:xfrm>
        </p:grpSpPr>
        <p:sp>
          <p:nvSpPr>
            <p:cNvPr id="4" name="Shape 2"/>
            <p:cNvSpPr/>
            <p:nvPr/>
          </p:nvSpPr>
          <p:spPr>
            <a:xfrm>
              <a:off x="661" y="2920"/>
              <a:ext cx="5021" cy="7002"/>
            </a:xfrm>
            <a:custGeom>
              <a:avLst/>
              <a:gdLst/>
              <a:ahLst/>
              <a:cxnLst/>
              <a:rect l="l" t="t" r="r" b="b"/>
              <a:pathLst>
                <a:path w="5930900" h="6807200">
                  <a:moveTo>
                    <a:pt x="101596" y="0"/>
                  </a:moveTo>
                  <a:lnTo>
                    <a:pt x="5829304" y="0"/>
                  </a:lnTo>
                  <a:cubicBezTo>
                    <a:pt x="5885414" y="0"/>
                    <a:pt x="5930900" y="45486"/>
                    <a:pt x="5930900" y="101596"/>
                  </a:cubicBezTo>
                  <a:lnTo>
                    <a:pt x="5930900" y="6705604"/>
                  </a:lnTo>
                  <a:cubicBezTo>
                    <a:pt x="5930900" y="6761714"/>
                    <a:pt x="5885414" y="6807200"/>
                    <a:pt x="5829304" y="6807200"/>
                  </a:cubicBezTo>
                  <a:lnTo>
                    <a:pt x="101596" y="6807200"/>
                  </a:lnTo>
                  <a:cubicBezTo>
                    <a:pt x="45486" y="6807200"/>
                    <a:pt x="0" y="6761714"/>
                    <a:pt x="0" y="6705604"/>
                  </a:cubicBezTo>
                  <a:lnTo>
                    <a:pt x="0" y="101596"/>
                  </a:lnTo>
                  <a:cubicBezTo>
                    <a:pt x="0" y="45524"/>
                    <a:pt x="45524" y="0"/>
                    <a:pt x="101596" y="0"/>
                  </a:cubicBezTo>
                  <a:close/>
                </a:path>
              </a:pathLst>
            </a:custGeom>
            <a:solidFill>
              <a:srgbClr val="334F4A">
                <a:alpha val="90000"/>
              </a:srgbClr>
            </a:solidFill>
          </p:spPr>
        </p:sp>
        <p:sp>
          <p:nvSpPr>
            <p:cNvPr id="6" name="Text 4"/>
            <p:cNvSpPr/>
            <p:nvPr/>
          </p:nvSpPr>
          <p:spPr>
            <a:xfrm>
              <a:off x="901" y="3460"/>
              <a:ext cx="4557" cy="6005"/>
            </a:xfrm>
            <a:prstGeom prst="rect">
              <a:avLst/>
            </a:prstGeom>
            <a:noFill/>
          </p:spPr>
          <p:txBody>
            <a:bodyPr wrap="square" lIns="0" tIns="0" rIns="0" bIns="0" rtlCol="0" anchor="ctr"/>
            <a:p>
              <a:pPr>
                <a:lnSpc>
                  <a:spcPct val="140000"/>
                </a:lnSpc>
              </a:pPr>
              <a:r>
                <a:rPr lang="en-US" dirty="0">
                  <a:solidFill>
                    <a:schemeClr val="bg1"/>
                  </a:solidFill>
                  <a:latin typeface="MiSans" pitchFamily="34" charset="-122"/>
                  <a:ea typeface="MiSans" pitchFamily="34" charset="-122"/>
                  <a:cs typeface="MiSans" pitchFamily="34" charset="-120"/>
                  <a:sym typeface="+mn-ea"/>
                </a:rPr>
                <a:t>继承的发生以被继承人死亡为前提，任何人都会面临死亡，也无法预见何时死亡。继承可能发生在任何人身上。但是对于老年人来说，</a:t>
              </a:r>
              <a:r>
                <a:rPr lang="en-US" b="1" dirty="0">
                  <a:solidFill>
                    <a:schemeClr val="bg1"/>
                  </a:solidFill>
                  <a:latin typeface="MiSans" pitchFamily="34" charset="-122"/>
                  <a:ea typeface="MiSans" pitchFamily="34" charset="-122"/>
                  <a:cs typeface="MiSans" pitchFamily="34" charset="-120"/>
                  <a:sym typeface="+mn-ea"/>
                </a:rPr>
                <a:t>财产继承具有特别的意义</a:t>
              </a:r>
              <a:r>
                <a:rPr lang="en-US" dirty="0">
                  <a:solidFill>
                    <a:schemeClr val="bg1"/>
                  </a:solidFill>
                  <a:latin typeface="MiSans" pitchFamily="34" charset="-122"/>
                  <a:ea typeface="MiSans" pitchFamily="34" charset="-122"/>
                  <a:cs typeface="MiSans" pitchFamily="34" charset="-120"/>
                  <a:sym typeface="+mn-ea"/>
                </a:rPr>
                <a:t>，老年群体更关注继承问题。这种关注主要源于老年人本身的特殊性。</a:t>
              </a:r>
              <a:endParaRPr lang="en-US" sz="1600" dirty="0">
                <a:solidFill>
                  <a:schemeClr val="bg1"/>
                </a:solidFill>
                <a:latin typeface="MiSans" pitchFamily="34" charset="-122"/>
                <a:ea typeface="MiSans" pitchFamily="34" charset="-122"/>
                <a:cs typeface="MiSans" pitchFamily="34" charset="-120"/>
                <a:sym typeface="+mn-ea"/>
              </a:endParaRPr>
            </a:p>
          </p:txBody>
        </p:sp>
      </p:grpSp>
      <p:sp>
        <p:nvSpPr>
          <p:cNvPr id="37" name="装饰  6"/>
          <p:cNvSpPr>
            <a:spLocks noGrp="1"/>
          </p:cNvSpPr>
          <p:nvPr>
            <p:custDataLst>
              <p:tags r:id="rId1"/>
            </p:custDataLst>
          </p:nvPr>
        </p:nvSpPr>
        <p:spPr>
          <a:xfrm>
            <a:off x="4216400" y="1544320"/>
            <a:ext cx="50800" cy="10800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solidFill>
                  <a:schemeClr val="bg1"/>
                </a:solidFill>
              </a:rPr>
              <a:t> </a:t>
            </a:r>
            <a:endParaRPr lang="zh-CN" altLang="en-US">
              <a:solidFill>
                <a:schemeClr val="bg1"/>
              </a:solidFill>
            </a:endParaRPr>
          </a:p>
        </p:txBody>
      </p:sp>
      <p:sp>
        <p:nvSpPr>
          <p:cNvPr id="38" name="装饰  6"/>
          <p:cNvSpPr>
            <a:spLocks noGrp="1"/>
          </p:cNvSpPr>
          <p:nvPr>
            <p:custDataLst>
              <p:tags r:id="rId2"/>
            </p:custDataLst>
          </p:nvPr>
        </p:nvSpPr>
        <p:spPr>
          <a:xfrm>
            <a:off x="4216400" y="4332605"/>
            <a:ext cx="50800" cy="10800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solidFill>
                  <a:schemeClr val="bg1"/>
                </a:solidFill>
              </a:rPr>
              <a:t> </a:t>
            </a:r>
            <a:endParaRPr lang="zh-CN" altLang="en-US">
              <a:solidFill>
                <a:schemeClr val="bg1"/>
              </a:solidFill>
            </a:endParaRPr>
          </a:p>
        </p:txBody>
      </p:sp>
      <p:sp>
        <p:nvSpPr>
          <p:cNvPr id="39" name="装饰  6"/>
          <p:cNvSpPr>
            <a:spLocks noGrp="1"/>
          </p:cNvSpPr>
          <p:nvPr>
            <p:custDataLst>
              <p:tags r:id="rId3"/>
            </p:custDataLst>
          </p:nvPr>
        </p:nvSpPr>
        <p:spPr>
          <a:xfrm>
            <a:off x="4216400" y="2888615"/>
            <a:ext cx="50800" cy="10800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solidFill>
                  <a:schemeClr val="bg1"/>
                </a:solidFill>
              </a:rPr>
              <a:t> </a:t>
            </a:r>
            <a:endParaRPr lang="zh-CN" altLang="en-US">
              <a:solidFill>
                <a:schemeClr val="bg1"/>
              </a:solidFill>
            </a:endParaRPr>
          </a:p>
        </p:txBody>
      </p:sp>
      <p:sp>
        <p:nvSpPr>
          <p:cNvPr id="41" name="装饰  6"/>
          <p:cNvSpPr>
            <a:spLocks noGrp="1"/>
          </p:cNvSpPr>
          <p:nvPr>
            <p:custDataLst>
              <p:tags r:id="rId4"/>
            </p:custDataLst>
          </p:nvPr>
        </p:nvSpPr>
        <p:spPr>
          <a:xfrm>
            <a:off x="4216400" y="5792470"/>
            <a:ext cx="50800" cy="900000"/>
          </a:xfrm>
          <a:custGeom>
            <a:avLst/>
            <a:gdLst>
              <a:gd name="connisteX0" fmla="*/ 0 w 50800"/>
              <a:gd name="connsiteY0" fmla="*/ 25400 h 1727200"/>
              <a:gd name="connisteX1" fmla="*/ 25400 w 50800"/>
              <a:gd name="connsiteY1" fmla="*/ 0 h 1727200"/>
              <a:gd name="connisteX2" fmla="*/ 25400 w 50800"/>
              <a:gd name="connsiteY2" fmla="*/ 0 h 1727200"/>
              <a:gd name="connisteX3" fmla="*/ 50800 w 50800"/>
              <a:gd name="connsiteY3" fmla="*/ 25400 h 1727200"/>
              <a:gd name="connisteX4" fmla="*/ 50800 w 50800"/>
              <a:gd name="connsiteY4" fmla="*/ 1701800 h 1727200"/>
              <a:gd name="connisteX5" fmla="*/ 25400 w 50800"/>
              <a:gd name="connsiteY5" fmla="*/ 1727200 h 1727200"/>
              <a:gd name="connisteX6" fmla="*/ 25400 w 50800"/>
              <a:gd name="connsiteY6" fmla="*/ 1727200 h 1727200"/>
              <a:gd name="connisteX7" fmla="*/ 0 w 50800"/>
              <a:gd name="connsiteY7" fmla="*/ 1701800 h 1727200"/>
              <a:gd name="connisteX8" fmla="*/ 0 w 50800"/>
              <a:gd name="connsiteY8" fmla="*/ 25400 h 17272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0" h="1727200">
                <a:moveTo>
                  <a:pt x="0" y="25400"/>
                </a:moveTo>
                <a:cubicBezTo>
                  <a:pt x="0" y="11372"/>
                  <a:pt x="11372" y="0"/>
                  <a:pt x="25400" y="0"/>
                </a:cubicBezTo>
                <a:lnTo>
                  <a:pt x="25400" y="0"/>
                </a:lnTo>
                <a:cubicBezTo>
                  <a:pt x="39428" y="0"/>
                  <a:pt x="50800" y="11372"/>
                  <a:pt x="50800" y="25400"/>
                </a:cubicBezTo>
                <a:lnTo>
                  <a:pt x="50800" y="1701800"/>
                </a:lnTo>
                <a:cubicBezTo>
                  <a:pt x="50800" y="1715828"/>
                  <a:pt x="39428" y="1727200"/>
                  <a:pt x="25400" y="1727200"/>
                </a:cubicBezTo>
                <a:lnTo>
                  <a:pt x="25400" y="1727200"/>
                </a:lnTo>
                <a:cubicBezTo>
                  <a:pt x="11372" y="1727200"/>
                  <a:pt x="0" y="1715828"/>
                  <a:pt x="0" y="1701800"/>
                </a:cubicBezTo>
                <a:lnTo>
                  <a:pt x="0" y="25400"/>
                </a:lnTo>
                <a:close/>
              </a:path>
            </a:pathLst>
          </a:custGeom>
          <a:solidFill>
            <a:schemeClr val="accent1"/>
          </a:solidFill>
          <a:ln>
            <a:solidFill>
              <a:prstClr val="black">
                <a:alpha val="0"/>
              </a:prstClr>
            </a:solidFill>
            <a:prstDash val="solid"/>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solidFill>
                  <a:schemeClr val="bg1"/>
                </a:solidFill>
              </a:rPr>
              <a:t> </a:t>
            </a:r>
            <a:endParaRPr lang="zh-CN" altLang="en-US">
              <a:solidFill>
                <a:schemeClr val="bg1"/>
              </a:solidFill>
            </a:endParaRPr>
          </a:p>
        </p:txBody>
      </p:sp>
      <p:sp>
        <p:nvSpPr>
          <p:cNvPr id="12" name="Text 10"/>
          <p:cNvSpPr/>
          <p:nvPr>
            <p:custDataLst>
              <p:tags r:id="rId5"/>
            </p:custDataLst>
          </p:nvPr>
        </p:nvSpPr>
        <p:spPr>
          <a:xfrm>
            <a:off x="4465161" y="1446898"/>
            <a:ext cx="1894537" cy="304868"/>
          </a:xfrm>
          <a:prstGeom prst="rect">
            <a:avLst/>
          </a:prstGeom>
          <a:noFill/>
        </p:spPr>
        <p:txBody>
          <a:bodyPr wrap="square" lIns="0" tIns="0" rIns="0" bIns="0" rtlCol="0" anchor="ctr"/>
          <a:p>
            <a:pPr>
              <a:lnSpc>
                <a:spcPct val="120000"/>
              </a:lnSpc>
            </a:pPr>
            <a:r>
              <a:rPr lang="en-US" sz="1715" b="1" dirty="0">
                <a:solidFill>
                  <a:schemeClr val="tx1"/>
                </a:solidFill>
                <a:latin typeface="MiSans" pitchFamily="34" charset="-122"/>
                <a:ea typeface="MiSans" pitchFamily="34" charset="-122"/>
                <a:cs typeface="MiSans" pitchFamily="34" charset="-120"/>
              </a:rPr>
              <a:t>实现遗产妥善安置</a:t>
            </a:r>
            <a:endParaRPr lang="en-US" sz="1715" b="1" dirty="0">
              <a:solidFill>
                <a:schemeClr val="tx1"/>
              </a:solidFill>
              <a:latin typeface="MiSans" pitchFamily="34" charset="-122"/>
              <a:ea typeface="MiSans" pitchFamily="34" charset="-122"/>
              <a:cs typeface="MiSans" pitchFamily="34" charset="-120"/>
            </a:endParaRPr>
          </a:p>
        </p:txBody>
      </p:sp>
      <p:sp>
        <p:nvSpPr>
          <p:cNvPr id="13" name="Text 11"/>
          <p:cNvSpPr/>
          <p:nvPr>
            <p:custDataLst>
              <p:tags r:id="rId6"/>
            </p:custDataLst>
          </p:nvPr>
        </p:nvSpPr>
        <p:spPr>
          <a:xfrm>
            <a:off x="4388485" y="1849755"/>
            <a:ext cx="6013450" cy="848995"/>
          </a:xfrm>
          <a:prstGeom prst="rect">
            <a:avLst/>
          </a:prstGeom>
          <a:noFill/>
        </p:spPr>
        <p:txBody>
          <a:bodyPr wrap="square" lIns="0" tIns="0" rIns="0" bIns="0" rtlCol="0" anchor="ctr"/>
          <a:p>
            <a:pPr>
              <a:lnSpc>
                <a:spcPct val="140000"/>
              </a:lnSpc>
            </a:pPr>
            <a:r>
              <a:rPr lang="en-US" sz="1370" dirty="0">
                <a:solidFill>
                  <a:schemeClr val="tx1"/>
                </a:solidFill>
                <a:latin typeface="MiSans" pitchFamily="34" charset="-122"/>
                <a:ea typeface="MiSans" pitchFamily="34" charset="-122"/>
                <a:cs typeface="MiSans" pitchFamily="34" charset="-120"/>
              </a:rPr>
              <a:t>老年阶段是人类生活的最后阶段，与死亡的时间距离也最近。当老年人意识到自己"时日无多"时，必然会考虑自己死后遗产如何处置的问题。</a:t>
            </a:r>
            <a:r>
              <a:rPr lang="en-US" sz="1370" b="1" dirty="0">
                <a:solidFill>
                  <a:schemeClr val="tx1"/>
                </a:solidFill>
                <a:latin typeface="MiSans" pitchFamily="34" charset="-122"/>
                <a:ea typeface="MiSans" pitchFamily="34" charset="-122"/>
                <a:cs typeface="MiSans" pitchFamily="34" charset="-120"/>
              </a:rPr>
              <a:t>财产继承制度有助于实现老年人死后遗产的妥善安置</a:t>
            </a:r>
            <a:r>
              <a:rPr lang="en-US" sz="1370" dirty="0">
                <a:solidFill>
                  <a:schemeClr val="tx1"/>
                </a:solidFill>
                <a:latin typeface="MiSans" pitchFamily="34" charset="-122"/>
                <a:ea typeface="MiSans" pitchFamily="34" charset="-122"/>
                <a:cs typeface="MiSans" pitchFamily="34" charset="-120"/>
              </a:rPr>
              <a:t>。</a:t>
            </a:r>
            <a:endParaRPr lang="en-US" sz="1370" dirty="0">
              <a:solidFill>
                <a:schemeClr val="tx1"/>
              </a:solidFill>
              <a:latin typeface="MiSans" pitchFamily="34" charset="-122"/>
              <a:ea typeface="MiSans" pitchFamily="34" charset="-122"/>
              <a:cs typeface="MiSans" pitchFamily="34" charset="-120"/>
            </a:endParaRPr>
          </a:p>
        </p:txBody>
      </p:sp>
      <p:sp>
        <p:nvSpPr>
          <p:cNvPr id="18" name="Text 16"/>
          <p:cNvSpPr/>
          <p:nvPr>
            <p:custDataLst>
              <p:tags r:id="rId7"/>
            </p:custDataLst>
          </p:nvPr>
        </p:nvSpPr>
        <p:spPr>
          <a:xfrm>
            <a:off x="4466921" y="4266298"/>
            <a:ext cx="1894537" cy="304868"/>
          </a:xfrm>
          <a:prstGeom prst="rect">
            <a:avLst/>
          </a:prstGeom>
          <a:noFill/>
        </p:spPr>
        <p:txBody>
          <a:bodyPr wrap="square" lIns="0" tIns="0" rIns="0" bIns="0" rtlCol="0" anchor="ctr"/>
          <a:p>
            <a:pPr>
              <a:lnSpc>
                <a:spcPct val="120000"/>
              </a:lnSpc>
            </a:pPr>
            <a:r>
              <a:rPr lang="en-US" sz="1715" b="1" dirty="0">
                <a:solidFill>
                  <a:schemeClr val="tx1"/>
                </a:solidFill>
                <a:latin typeface="MiSans" pitchFamily="34" charset="-122"/>
                <a:ea typeface="MiSans" pitchFamily="34" charset="-122"/>
                <a:cs typeface="MiSans" pitchFamily="34" charset="-120"/>
              </a:rPr>
              <a:t>实现自由处置意愿</a:t>
            </a:r>
            <a:endParaRPr lang="en-US" sz="1715" b="1" dirty="0">
              <a:solidFill>
                <a:schemeClr val="tx1"/>
              </a:solidFill>
              <a:latin typeface="MiSans" pitchFamily="34" charset="-122"/>
              <a:ea typeface="MiSans" pitchFamily="34" charset="-122"/>
              <a:cs typeface="MiSans" pitchFamily="34" charset="-120"/>
            </a:endParaRPr>
          </a:p>
        </p:txBody>
      </p:sp>
      <p:sp>
        <p:nvSpPr>
          <p:cNvPr id="19" name="Text 17"/>
          <p:cNvSpPr/>
          <p:nvPr>
            <p:custDataLst>
              <p:tags r:id="rId8"/>
            </p:custDataLst>
          </p:nvPr>
        </p:nvSpPr>
        <p:spPr>
          <a:xfrm>
            <a:off x="4467225" y="4562475"/>
            <a:ext cx="5934710" cy="848995"/>
          </a:xfrm>
          <a:prstGeom prst="rect">
            <a:avLst/>
          </a:prstGeom>
          <a:noFill/>
        </p:spPr>
        <p:txBody>
          <a:bodyPr wrap="square" lIns="0" tIns="0" rIns="0" bIns="0" rtlCol="0" anchor="ctr"/>
          <a:p>
            <a:pPr>
              <a:lnSpc>
                <a:spcPct val="140000"/>
              </a:lnSpc>
            </a:pPr>
            <a:r>
              <a:rPr lang="en-US" sz="1370" dirty="0">
                <a:solidFill>
                  <a:schemeClr val="tx1"/>
                </a:solidFill>
                <a:latin typeface="MiSans" pitchFamily="34" charset="-122"/>
                <a:ea typeface="MiSans" pitchFamily="34" charset="-122"/>
                <a:cs typeface="MiSans" pitchFamily="34" charset="-120"/>
              </a:rPr>
              <a:t>按照自己的意愿处置遗产成为越来越多老年人关注的话题。</a:t>
            </a:r>
            <a:r>
              <a:rPr lang="en-US" sz="1370" b="1" dirty="0">
                <a:solidFill>
                  <a:schemeClr val="tx1"/>
                </a:solidFill>
                <a:latin typeface="MiSans" pitchFamily="34" charset="-122"/>
                <a:ea typeface="MiSans" pitchFamily="34" charset="-122"/>
                <a:cs typeface="MiSans" pitchFamily="34" charset="-120"/>
              </a:rPr>
              <a:t>财产继承制度有助于老年人自由处置遗产意愿的实现</a:t>
            </a:r>
            <a:r>
              <a:rPr lang="en-US" sz="1370" dirty="0">
                <a:solidFill>
                  <a:schemeClr val="tx1"/>
                </a:solidFill>
                <a:latin typeface="MiSans" pitchFamily="34" charset="-122"/>
                <a:ea typeface="MiSans" pitchFamily="34" charset="-122"/>
                <a:cs typeface="MiSans" pitchFamily="34" charset="-120"/>
              </a:rPr>
              <a:t>，通过遗嘱等方式，老年人可以自主决定财产的分配方式和继承人。</a:t>
            </a:r>
            <a:endParaRPr lang="en-US" sz="1370" dirty="0">
              <a:solidFill>
                <a:schemeClr val="tx1"/>
              </a:solidFill>
              <a:latin typeface="MiSans" pitchFamily="34" charset="-122"/>
              <a:ea typeface="MiSans" pitchFamily="34" charset="-122"/>
              <a:cs typeface="MiSans" pitchFamily="34" charset="-120"/>
            </a:endParaRPr>
          </a:p>
        </p:txBody>
      </p:sp>
      <p:sp>
        <p:nvSpPr>
          <p:cNvPr id="24" name="Text 22"/>
          <p:cNvSpPr/>
          <p:nvPr>
            <p:custDataLst>
              <p:tags r:id="rId9"/>
            </p:custDataLst>
          </p:nvPr>
        </p:nvSpPr>
        <p:spPr>
          <a:xfrm>
            <a:off x="4467066" y="2928711"/>
            <a:ext cx="1448123" cy="304868"/>
          </a:xfrm>
          <a:prstGeom prst="rect">
            <a:avLst/>
          </a:prstGeom>
          <a:noFill/>
        </p:spPr>
        <p:txBody>
          <a:bodyPr wrap="square" lIns="0" tIns="0" rIns="0" bIns="0" rtlCol="0" anchor="ctr"/>
          <a:p>
            <a:pPr>
              <a:lnSpc>
                <a:spcPct val="120000"/>
              </a:lnSpc>
            </a:pPr>
            <a:r>
              <a:rPr lang="en-US" sz="1715" b="1" dirty="0">
                <a:solidFill>
                  <a:schemeClr val="tx1"/>
                </a:solidFill>
                <a:latin typeface="MiSans" pitchFamily="34" charset="-122"/>
                <a:ea typeface="MiSans" pitchFamily="34" charset="-122"/>
                <a:cs typeface="MiSans" pitchFamily="34" charset="-120"/>
              </a:rPr>
              <a:t>晚年生活保障</a:t>
            </a:r>
            <a:endParaRPr lang="en-US" sz="1715" b="1" dirty="0">
              <a:solidFill>
                <a:schemeClr val="tx1"/>
              </a:solidFill>
              <a:latin typeface="MiSans" pitchFamily="34" charset="-122"/>
              <a:ea typeface="MiSans" pitchFamily="34" charset="-122"/>
              <a:cs typeface="MiSans" pitchFamily="34" charset="-120"/>
            </a:endParaRPr>
          </a:p>
        </p:txBody>
      </p:sp>
      <p:sp>
        <p:nvSpPr>
          <p:cNvPr id="25" name="Text 23"/>
          <p:cNvSpPr/>
          <p:nvPr>
            <p:custDataLst>
              <p:tags r:id="rId10"/>
            </p:custDataLst>
          </p:nvPr>
        </p:nvSpPr>
        <p:spPr>
          <a:xfrm>
            <a:off x="4464685" y="3309620"/>
            <a:ext cx="5937250" cy="566420"/>
          </a:xfrm>
          <a:prstGeom prst="rect">
            <a:avLst/>
          </a:prstGeom>
          <a:noFill/>
        </p:spPr>
        <p:txBody>
          <a:bodyPr wrap="square" lIns="0" tIns="0" rIns="0" bIns="0" rtlCol="0" anchor="ctr"/>
          <a:p>
            <a:pPr>
              <a:lnSpc>
                <a:spcPct val="140000"/>
              </a:lnSpc>
            </a:pPr>
            <a:r>
              <a:rPr lang="en-US" sz="1370" b="1" dirty="0">
                <a:solidFill>
                  <a:schemeClr val="tx1"/>
                </a:solidFill>
                <a:latin typeface="MiSans" pitchFamily="34" charset="-122"/>
                <a:ea typeface="MiSans" pitchFamily="34" charset="-122"/>
                <a:cs typeface="MiSans" pitchFamily="34" charset="-120"/>
              </a:rPr>
              <a:t>财产继承制度是老年人晚年生活的重要保障</a:t>
            </a:r>
            <a:r>
              <a:rPr lang="en-US" sz="1370" dirty="0">
                <a:solidFill>
                  <a:schemeClr val="tx1"/>
                </a:solidFill>
                <a:latin typeface="MiSans" pitchFamily="34" charset="-122"/>
                <a:ea typeface="MiSans" pitchFamily="34" charset="-122"/>
                <a:cs typeface="MiSans" pitchFamily="34" charset="-120"/>
              </a:rPr>
              <a:t>。老年人可以通过"以继承换赡养"的方式，与子女或其他亲属达成协议，确保晚年得到妥善照顾。</a:t>
            </a:r>
            <a:endParaRPr lang="en-US" sz="1370" dirty="0">
              <a:solidFill>
                <a:schemeClr val="tx1"/>
              </a:solidFill>
              <a:latin typeface="MiSans" pitchFamily="34" charset="-122"/>
              <a:ea typeface="MiSans" pitchFamily="34" charset="-122"/>
              <a:cs typeface="MiSans" pitchFamily="34" charset="-120"/>
            </a:endParaRPr>
          </a:p>
        </p:txBody>
      </p:sp>
      <p:sp>
        <p:nvSpPr>
          <p:cNvPr id="30" name="Text 28"/>
          <p:cNvSpPr/>
          <p:nvPr>
            <p:custDataLst>
              <p:tags r:id="rId11"/>
            </p:custDataLst>
          </p:nvPr>
        </p:nvSpPr>
        <p:spPr>
          <a:xfrm>
            <a:off x="4465016" y="5781131"/>
            <a:ext cx="1448123" cy="304868"/>
          </a:xfrm>
          <a:prstGeom prst="rect">
            <a:avLst/>
          </a:prstGeom>
          <a:noFill/>
        </p:spPr>
        <p:txBody>
          <a:bodyPr wrap="square" lIns="0" tIns="0" rIns="0" bIns="0" rtlCol="0" anchor="ctr"/>
          <a:p>
            <a:pPr>
              <a:lnSpc>
                <a:spcPct val="120000"/>
              </a:lnSpc>
            </a:pPr>
            <a:r>
              <a:rPr lang="en-US" sz="1715" b="1" dirty="0">
                <a:solidFill>
                  <a:schemeClr val="tx1"/>
                </a:solidFill>
                <a:latin typeface="MiSans" pitchFamily="34" charset="-122"/>
                <a:ea typeface="MiSans" pitchFamily="34" charset="-122"/>
                <a:cs typeface="MiSans" pitchFamily="34" charset="-120"/>
              </a:rPr>
              <a:t>维护合法权益</a:t>
            </a:r>
            <a:endParaRPr lang="en-US" sz="1715" b="1" dirty="0">
              <a:solidFill>
                <a:schemeClr val="tx1"/>
              </a:solidFill>
              <a:latin typeface="MiSans" pitchFamily="34" charset="-122"/>
              <a:ea typeface="MiSans" pitchFamily="34" charset="-122"/>
              <a:cs typeface="MiSans" pitchFamily="34" charset="-120"/>
            </a:endParaRPr>
          </a:p>
        </p:txBody>
      </p:sp>
      <p:sp>
        <p:nvSpPr>
          <p:cNvPr id="31" name="Text 29"/>
          <p:cNvSpPr/>
          <p:nvPr>
            <p:custDataLst>
              <p:tags r:id="rId12"/>
            </p:custDataLst>
          </p:nvPr>
        </p:nvSpPr>
        <p:spPr>
          <a:xfrm>
            <a:off x="4466590" y="6097905"/>
            <a:ext cx="5936615" cy="566420"/>
          </a:xfrm>
          <a:prstGeom prst="rect">
            <a:avLst/>
          </a:prstGeom>
          <a:noFill/>
        </p:spPr>
        <p:txBody>
          <a:bodyPr wrap="square" lIns="0" tIns="0" rIns="0" bIns="0" rtlCol="0" anchor="ctr"/>
          <a:p>
            <a:pPr>
              <a:lnSpc>
                <a:spcPct val="140000"/>
              </a:lnSpc>
            </a:pPr>
            <a:r>
              <a:rPr lang="en-US" sz="1370" b="1" dirty="0">
                <a:solidFill>
                  <a:schemeClr val="tx1"/>
                </a:solidFill>
                <a:latin typeface="MiSans" pitchFamily="34" charset="-122"/>
                <a:ea typeface="MiSans" pitchFamily="34" charset="-122"/>
                <a:cs typeface="MiSans" pitchFamily="34" charset="-120"/>
              </a:rPr>
              <a:t>财产继承制度有助于维护健在老年人的合法权益</a:t>
            </a:r>
            <a:r>
              <a:rPr lang="en-US" sz="1370" dirty="0">
                <a:solidFill>
                  <a:schemeClr val="tx1"/>
                </a:solidFill>
                <a:latin typeface="MiSans" pitchFamily="34" charset="-122"/>
                <a:ea typeface="MiSans" pitchFamily="34" charset="-122"/>
                <a:cs typeface="MiSans" pitchFamily="34" charset="-120"/>
              </a:rPr>
              <a:t>。法律明确规定了老年人的继承权和财产处分权，防止子女或其他亲属侵占、抢夺老年人的财产。</a:t>
            </a:r>
            <a:endParaRPr lang="en-US" sz="1370" dirty="0">
              <a:solidFill>
                <a:schemeClr val="tx1"/>
              </a:solidFill>
              <a:latin typeface="MiSans" pitchFamily="34" charset="-122"/>
              <a:ea typeface="MiSans" pitchFamily="34" charset="-122"/>
              <a:cs typeface="MiSans" pitchFamily="34" charset="-12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95935" y="527050"/>
            <a:ext cx="8128000" cy="589280"/>
          </a:xfrm>
          <a:prstGeom prst="rect">
            <a:avLst/>
          </a:prstGeom>
          <a:noFill/>
        </p:spPr>
        <p:txBody>
          <a:bodyPr wrap="square" rtlCol="0" anchor="t">
            <a:spAutoFit/>
          </a:bodyPr>
          <a:p>
            <a:pPr>
              <a:lnSpc>
                <a:spcPct val="90000"/>
              </a:lnSpc>
            </a:pPr>
            <a:r>
              <a:rPr lang="en-US" sz="3600" b="1" dirty="0">
                <a:solidFill>
                  <a:srgbClr val="4A4A4A"/>
                </a:solidFill>
                <a:latin typeface="MiSans" pitchFamily="34" charset="-122"/>
                <a:ea typeface="MiSans" pitchFamily="34" charset="-122"/>
                <a:cs typeface="MiSans" pitchFamily="34" charset="-120"/>
                <a:sym typeface="+mn-ea"/>
              </a:rPr>
              <a:t>《民法典》继承编的基本原则</a:t>
            </a:r>
            <a:endParaRPr lang="en-US" altLang="en-US" sz="3600" b="1" dirty="0">
              <a:solidFill>
                <a:srgbClr val="4A4A4A"/>
              </a:solidFill>
              <a:latin typeface="MiSans" pitchFamily="34" charset="-122"/>
              <a:ea typeface="MiSans" pitchFamily="34" charset="-122"/>
              <a:cs typeface="MiSans" pitchFamily="34" charset="-120"/>
              <a:sym typeface="+mn-ea"/>
            </a:endParaRPr>
          </a:p>
        </p:txBody>
      </p:sp>
      <p:sp>
        <p:nvSpPr>
          <p:cNvPr id="5" name="Shape 3"/>
          <p:cNvSpPr/>
          <p:nvPr/>
        </p:nvSpPr>
        <p:spPr>
          <a:xfrm>
            <a:off x="501286" y="1871096"/>
            <a:ext cx="47742" cy="1800000"/>
          </a:xfrm>
          <a:custGeom>
            <a:avLst/>
            <a:gdLst/>
            <a:ahLst/>
            <a:cxnLst/>
            <a:rect l="l" t="t" r="r" b="b"/>
            <a:pathLst>
              <a:path w="47742" h="2649656">
                <a:moveTo>
                  <a:pt x="47742" y="0"/>
                </a:moveTo>
                <a:lnTo>
                  <a:pt x="47742" y="0"/>
                </a:lnTo>
                <a:lnTo>
                  <a:pt x="47742" y="2649656"/>
                </a:lnTo>
                <a:lnTo>
                  <a:pt x="47742" y="2649656"/>
                </a:lnTo>
                <a:cubicBezTo>
                  <a:pt x="21375" y="2649656"/>
                  <a:pt x="0" y="2628282"/>
                  <a:pt x="0" y="2601915"/>
                </a:cubicBezTo>
                <a:lnTo>
                  <a:pt x="0" y="47742"/>
                </a:lnTo>
                <a:cubicBezTo>
                  <a:pt x="0" y="21392"/>
                  <a:pt x="21392" y="0"/>
                  <a:pt x="47742" y="0"/>
                </a:cubicBezTo>
                <a:close/>
              </a:path>
            </a:pathLst>
          </a:custGeom>
          <a:solidFill>
            <a:srgbClr val="C23D69"/>
          </a:solidFill>
        </p:spPr>
      </p:sp>
      <p:sp>
        <p:nvSpPr>
          <p:cNvPr id="7" name="Shape 4"/>
          <p:cNvSpPr/>
          <p:nvPr/>
        </p:nvSpPr>
        <p:spPr>
          <a:xfrm>
            <a:off x="811606" y="2005145"/>
            <a:ext cx="763865" cy="763865"/>
          </a:xfrm>
          <a:custGeom>
            <a:avLst/>
            <a:gdLst/>
            <a:ahLst/>
            <a:cxnLst/>
            <a:rect l="l" t="t" r="r" b="b"/>
            <a:pathLst>
              <a:path w="763865" h="763865">
                <a:moveTo>
                  <a:pt x="381932" y="0"/>
                </a:moveTo>
                <a:lnTo>
                  <a:pt x="381932" y="0"/>
                </a:lnTo>
                <a:cubicBezTo>
                  <a:pt x="592727" y="0"/>
                  <a:pt x="763865" y="171138"/>
                  <a:pt x="763865" y="381932"/>
                </a:cubicBezTo>
                <a:lnTo>
                  <a:pt x="763865" y="381932"/>
                </a:lnTo>
                <a:cubicBezTo>
                  <a:pt x="763865" y="592727"/>
                  <a:pt x="592727" y="763865"/>
                  <a:pt x="381932" y="763865"/>
                </a:cubicBezTo>
                <a:lnTo>
                  <a:pt x="381932" y="763865"/>
                </a:lnTo>
                <a:cubicBezTo>
                  <a:pt x="171138" y="763865"/>
                  <a:pt x="0" y="592727"/>
                  <a:pt x="0" y="381932"/>
                </a:cubicBezTo>
                <a:lnTo>
                  <a:pt x="0" y="381932"/>
                </a:lnTo>
                <a:cubicBezTo>
                  <a:pt x="0" y="171138"/>
                  <a:pt x="171138" y="0"/>
                  <a:pt x="381932" y="0"/>
                </a:cubicBezTo>
                <a:close/>
              </a:path>
            </a:pathLst>
          </a:custGeom>
          <a:solidFill>
            <a:srgbClr val="C23D69"/>
          </a:solidFill>
        </p:spPr>
      </p:sp>
      <p:sp>
        <p:nvSpPr>
          <p:cNvPr id="8" name="Shape 5"/>
          <p:cNvSpPr/>
          <p:nvPr/>
        </p:nvSpPr>
        <p:spPr>
          <a:xfrm>
            <a:off x="1050314" y="2243853"/>
            <a:ext cx="286449" cy="286449"/>
          </a:xfrm>
          <a:custGeom>
            <a:avLst/>
            <a:gdLst/>
            <a:ahLst/>
            <a:cxnLst/>
            <a:rect l="l" t="t" r="r" b="b"/>
            <a:pathLst>
              <a:path w="286449" h="286449">
                <a:moveTo>
                  <a:pt x="143225" y="0"/>
                </a:moveTo>
                <a:cubicBezTo>
                  <a:pt x="145798" y="0"/>
                  <a:pt x="148372" y="559"/>
                  <a:pt x="150722" y="1622"/>
                </a:cubicBezTo>
                <a:lnTo>
                  <a:pt x="256126" y="46324"/>
                </a:lnTo>
                <a:cubicBezTo>
                  <a:pt x="268434" y="51527"/>
                  <a:pt x="277610" y="63668"/>
                  <a:pt x="277554" y="78326"/>
                </a:cubicBezTo>
                <a:cubicBezTo>
                  <a:pt x="277274" y="133826"/>
                  <a:pt x="254448" y="235370"/>
                  <a:pt x="158051" y="281526"/>
                </a:cubicBezTo>
                <a:cubicBezTo>
                  <a:pt x="148707" y="286002"/>
                  <a:pt x="137854" y="286002"/>
                  <a:pt x="128511" y="281526"/>
                </a:cubicBezTo>
                <a:cubicBezTo>
                  <a:pt x="32058" y="235370"/>
                  <a:pt x="9287" y="133826"/>
                  <a:pt x="9007" y="78326"/>
                </a:cubicBezTo>
                <a:cubicBezTo>
                  <a:pt x="8952" y="63668"/>
                  <a:pt x="18127" y="51527"/>
                  <a:pt x="30435" y="46324"/>
                </a:cubicBezTo>
                <a:lnTo>
                  <a:pt x="135784" y="1622"/>
                </a:lnTo>
                <a:cubicBezTo>
                  <a:pt x="138133" y="559"/>
                  <a:pt x="140651" y="0"/>
                  <a:pt x="143225" y="0"/>
                </a:cubicBezTo>
                <a:close/>
                <a:moveTo>
                  <a:pt x="143225" y="37373"/>
                </a:moveTo>
                <a:lnTo>
                  <a:pt x="143225" y="248909"/>
                </a:lnTo>
                <a:cubicBezTo>
                  <a:pt x="220432" y="211536"/>
                  <a:pt x="241188" y="128734"/>
                  <a:pt x="241692" y="79165"/>
                </a:cubicBezTo>
                <a:lnTo>
                  <a:pt x="143225" y="37429"/>
                </a:lnTo>
                <a:lnTo>
                  <a:pt x="143225" y="37429"/>
                </a:lnTo>
                <a:close/>
              </a:path>
            </a:pathLst>
          </a:custGeom>
          <a:solidFill>
            <a:srgbClr val="F8F6F2"/>
          </a:solidFill>
        </p:spPr>
      </p:sp>
      <p:sp>
        <p:nvSpPr>
          <p:cNvPr id="9" name="Text 6"/>
          <p:cNvSpPr/>
          <p:nvPr/>
        </p:nvSpPr>
        <p:spPr>
          <a:xfrm>
            <a:off x="1814179" y="2005145"/>
            <a:ext cx="13821181" cy="381932"/>
          </a:xfrm>
          <a:prstGeom prst="rect">
            <a:avLst/>
          </a:prstGeom>
          <a:noFill/>
        </p:spPr>
        <p:txBody>
          <a:bodyPr wrap="square" lIns="0" tIns="0" rIns="0" bIns="0" rtlCol="0" anchor="ctr"/>
          <a:p>
            <a:pPr>
              <a:lnSpc>
                <a:spcPct val="110000"/>
              </a:lnSpc>
            </a:pPr>
            <a:r>
              <a:rPr lang="en-US" sz="2255" b="1" dirty="0">
                <a:solidFill>
                  <a:srgbClr val="4A4A4A"/>
                </a:solidFill>
                <a:latin typeface="MiSans" pitchFamily="34" charset="-122"/>
                <a:ea typeface="MiSans" pitchFamily="34" charset="-122"/>
                <a:cs typeface="MiSans" pitchFamily="34" charset="-120"/>
              </a:rPr>
              <a:t>保护公民私有财产继承权的原则</a:t>
            </a:r>
            <a:endParaRPr lang="en-US" sz="1600" dirty="0"/>
          </a:p>
        </p:txBody>
      </p:sp>
      <p:sp>
        <p:nvSpPr>
          <p:cNvPr id="10" name="Text 7"/>
          <p:cNvSpPr/>
          <p:nvPr/>
        </p:nvSpPr>
        <p:spPr>
          <a:xfrm>
            <a:off x="1737995" y="2893060"/>
            <a:ext cx="6885940" cy="993775"/>
          </a:xfrm>
          <a:prstGeom prst="rect">
            <a:avLst/>
          </a:prstGeom>
          <a:noFill/>
        </p:spPr>
        <p:txBody>
          <a:bodyPr wrap="square" lIns="0" tIns="0" rIns="0" bIns="0" rtlCol="0" anchor="ctr"/>
          <a:p>
            <a:pPr>
              <a:lnSpc>
                <a:spcPct val="140000"/>
              </a:lnSpc>
            </a:pPr>
            <a:r>
              <a:rPr lang="en-US" sz="1505" dirty="0">
                <a:solidFill>
                  <a:srgbClr val="4A4A4A"/>
                </a:solidFill>
                <a:latin typeface="MiSans" pitchFamily="34" charset="-122"/>
                <a:ea typeface="MiSans" pitchFamily="34" charset="-122"/>
                <a:cs typeface="MiSans" pitchFamily="34" charset="-120"/>
              </a:rPr>
              <a:t>保护公民的私有财产继承权包括两个方面的含义：</a:t>
            </a:r>
            <a:endParaRPr lang="en-US" sz="1505" dirty="0">
              <a:solidFill>
                <a:srgbClr val="4A4A4A"/>
              </a:solidFill>
              <a:latin typeface="MiSans" pitchFamily="34" charset="-122"/>
              <a:ea typeface="MiSans" pitchFamily="34" charset="-122"/>
              <a:cs typeface="MiSans" pitchFamily="34" charset="-120"/>
            </a:endParaRPr>
          </a:p>
          <a:p>
            <a:pPr>
              <a:lnSpc>
                <a:spcPct val="140000"/>
              </a:lnSpc>
            </a:pPr>
            <a:r>
              <a:rPr lang="en-US" sz="1600" dirty="0">
                <a:solidFill>
                  <a:schemeClr val="tx1"/>
                </a:solidFill>
                <a:latin typeface="MiSans" pitchFamily="34" charset="-122"/>
                <a:ea typeface="MiSans" pitchFamily="34" charset="-122"/>
                <a:cs typeface="MiSans" pitchFamily="34" charset="-120"/>
                <a:sym typeface="+mn-ea"/>
              </a:rPr>
              <a:t>法律确认公民的私有财产继承权，保护其不受非法侵害</a:t>
            </a:r>
            <a:r>
              <a:rPr lang="zh-CN" altLang="en-US" sz="1600" dirty="0">
                <a:solidFill>
                  <a:schemeClr val="tx1"/>
                </a:solidFill>
                <a:latin typeface="MiSans" pitchFamily="34" charset="-122"/>
                <a:ea typeface="MiSans" pitchFamily="34" charset="-122"/>
                <a:cs typeface="MiSans" pitchFamily="34" charset="-120"/>
                <a:sym typeface="+mn-ea"/>
              </a:rPr>
              <a:t>；</a:t>
            </a:r>
            <a:endParaRPr lang="zh-CN" altLang="en-US" sz="1600" dirty="0">
              <a:solidFill>
                <a:schemeClr val="tx1"/>
              </a:solidFill>
              <a:latin typeface="MiSans" pitchFamily="34" charset="-122"/>
              <a:ea typeface="MiSans" pitchFamily="34" charset="-122"/>
              <a:cs typeface="MiSans" pitchFamily="34" charset="-120"/>
              <a:sym typeface="+mn-ea"/>
            </a:endParaRPr>
          </a:p>
          <a:p>
            <a:pPr>
              <a:lnSpc>
                <a:spcPct val="140000"/>
              </a:lnSpc>
            </a:pPr>
            <a:r>
              <a:rPr lang="en-US" sz="1600" dirty="0">
                <a:solidFill>
                  <a:schemeClr val="tx1"/>
                </a:solidFill>
                <a:latin typeface="MiSans" pitchFamily="34" charset="-122"/>
                <a:ea typeface="MiSans" pitchFamily="34" charset="-122"/>
                <a:cs typeface="MiSans" pitchFamily="34" charset="-120"/>
                <a:sym typeface="+mn-ea"/>
              </a:rPr>
              <a:t>在公民的继承权受到侵害时，法律给予救济，国家以其强制力予以保护</a:t>
            </a:r>
            <a:r>
              <a:rPr lang="zh-CN" altLang="en-US" sz="1600" dirty="0">
                <a:solidFill>
                  <a:schemeClr val="tx1"/>
                </a:solidFill>
                <a:latin typeface="MiSans" pitchFamily="34" charset="-122"/>
                <a:ea typeface="MiSans" pitchFamily="34" charset="-122"/>
                <a:cs typeface="MiSans" pitchFamily="34" charset="-120"/>
                <a:sym typeface="+mn-ea"/>
              </a:rPr>
              <a:t>。</a:t>
            </a:r>
            <a:endParaRPr lang="en-US" sz="1600" dirty="0">
              <a:solidFill>
                <a:schemeClr val="tx1"/>
              </a:solidFill>
            </a:endParaRPr>
          </a:p>
          <a:p>
            <a:pPr>
              <a:lnSpc>
                <a:spcPct val="140000"/>
              </a:lnSpc>
            </a:pPr>
            <a:endParaRPr lang="en-US" sz="1600" dirty="0">
              <a:solidFill>
                <a:schemeClr val="tx1"/>
              </a:solidFill>
            </a:endParaRPr>
          </a:p>
          <a:p>
            <a:pPr>
              <a:lnSpc>
                <a:spcPct val="140000"/>
              </a:lnSpc>
            </a:pPr>
            <a:endParaRPr lang="en-US" sz="1600" dirty="0">
              <a:solidFill>
                <a:schemeClr val="tx1"/>
              </a:solidFill>
            </a:endParaRPr>
          </a:p>
        </p:txBody>
      </p:sp>
      <p:sp>
        <p:nvSpPr>
          <p:cNvPr id="20" name="Text 13"/>
          <p:cNvSpPr/>
          <p:nvPr/>
        </p:nvSpPr>
        <p:spPr>
          <a:xfrm>
            <a:off x="8938115" y="3604488"/>
            <a:ext cx="6457046" cy="286449"/>
          </a:xfrm>
          <a:prstGeom prst="rect">
            <a:avLst/>
          </a:prstGeom>
          <a:noFill/>
        </p:spPr>
        <p:txBody>
          <a:bodyPr wrap="square" lIns="0" tIns="0" rIns="0" bIns="0" rtlCol="0" anchor="ctr"/>
          <a:p>
            <a:pPr>
              <a:lnSpc>
                <a:spcPct val="130000"/>
              </a:lnSpc>
            </a:pPr>
            <a:endParaRPr lang="en-US" sz="1600" dirty="0"/>
          </a:p>
        </p:txBody>
      </p:sp>
      <p:sp>
        <p:nvSpPr>
          <p:cNvPr id="22" name="Shape 15"/>
          <p:cNvSpPr/>
          <p:nvPr/>
        </p:nvSpPr>
        <p:spPr>
          <a:xfrm>
            <a:off x="501286" y="3768860"/>
            <a:ext cx="47742" cy="1933200"/>
          </a:xfrm>
          <a:custGeom>
            <a:avLst/>
            <a:gdLst/>
            <a:ahLst/>
            <a:cxnLst/>
            <a:rect l="l" t="t" r="r" b="b"/>
            <a:pathLst>
              <a:path w="47742" h="2291595">
                <a:moveTo>
                  <a:pt x="47742" y="0"/>
                </a:moveTo>
                <a:lnTo>
                  <a:pt x="47742" y="0"/>
                </a:lnTo>
                <a:lnTo>
                  <a:pt x="47742" y="2291595"/>
                </a:lnTo>
                <a:lnTo>
                  <a:pt x="47742" y="2291595"/>
                </a:lnTo>
                <a:cubicBezTo>
                  <a:pt x="21375" y="2291595"/>
                  <a:pt x="0" y="2270220"/>
                  <a:pt x="0" y="2243853"/>
                </a:cubicBezTo>
                <a:lnTo>
                  <a:pt x="0" y="47742"/>
                </a:lnTo>
                <a:cubicBezTo>
                  <a:pt x="0" y="21392"/>
                  <a:pt x="21392" y="0"/>
                  <a:pt x="47742" y="0"/>
                </a:cubicBezTo>
                <a:close/>
              </a:path>
            </a:pathLst>
          </a:custGeom>
          <a:solidFill>
            <a:srgbClr val="8A9A87"/>
          </a:solidFill>
        </p:spPr>
      </p:sp>
      <p:sp>
        <p:nvSpPr>
          <p:cNvPr id="23" name="Shape 16"/>
          <p:cNvSpPr/>
          <p:nvPr/>
        </p:nvSpPr>
        <p:spPr>
          <a:xfrm>
            <a:off x="811606" y="4055310"/>
            <a:ext cx="763865" cy="763865"/>
          </a:xfrm>
          <a:custGeom>
            <a:avLst/>
            <a:gdLst/>
            <a:ahLst/>
            <a:cxnLst/>
            <a:rect l="l" t="t" r="r" b="b"/>
            <a:pathLst>
              <a:path w="763865" h="763865">
                <a:moveTo>
                  <a:pt x="381932" y="0"/>
                </a:moveTo>
                <a:lnTo>
                  <a:pt x="381932" y="0"/>
                </a:lnTo>
                <a:cubicBezTo>
                  <a:pt x="592727" y="0"/>
                  <a:pt x="763865" y="171138"/>
                  <a:pt x="763865" y="381932"/>
                </a:cubicBezTo>
                <a:lnTo>
                  <a:pt x="763865" y="381932"/>
                </a:lnTo>
                <a:cubicBezTo>
                  <a:pt x="763865" y="592727"/>
                  <a:pt x="592727" y="763865"/>
                  <a:pt x="381932" y="763865"/>
                </a:cubicBezTo>
                <a:lnTo>
                  <a:pt x="381932" y="763865"/>
                </a:lnTo>
                <a:cubicBezTo>
                  <a:pt x="171138" y="763865"/>
                  <a:pt x="0" y="592727"/>
                  <a:pt x="0" y="381932"/>
                </a:cubicBezTo>
                <a:lnTo>
                  <a:pt x="0" y="381932"/>
                </a:lnTo>
                <a:cubicBezTo>
                  <a:pt x="0" y="171138"/>
                  <a:pt x="171138" y="0"/>
                  <a:pt x="381932" y="0"/>
                </a:cubicBezTo>
                <a:close/>
              </a:path>
            </a:pathLst>
          </a:custGeom>
          <a:solidFill>
            <a:srgbClr val="8A9A87"/>
          </a:solidFill>
        </p:spPr>
      </p:sp>
      <p:sp>
        <p:nvSpPr>
          <p:cNvPr id="26" name="Shape 17"/>
          <p:cNvSpPr/>
          <p:nvPr/>
        </p:nvSpPr>
        <p:spPr>
          <a:xfrm>
            <a:off x="1014508" y="4294017"/>
            <a:ext cx="358062" cy="286449"/>
          </a:xfrm>
          <a:custGeom>
            <a:avLst/>
            <a:gdLst/>
            <a:ahLst/>
            <a:cxnLst/>
            <a:rect l="l" t="t" r="r" b="b"/>
            <a:pathLst>
              <a:path w="358062" h="286449">
                <a:moveTo>
                  <a:pt x="214837" y="17903"/>
                </a:moveTo>
                <a:lnTo>
                  <a:pt x="286449" y="17903"/>
                </a:lnTo>
                <a:cubicBezTo>
                  <a:pt x="296352" y="17903"/>
                  <a:pt x="304352" y="25904"/>
                  <a:pt x="304352" y="35806"/>
                </a:cubicBezTo>
                <a:cubicBezTo>
                  <a:pt x="304352" y="45709"/>
                  <a:pt x="296352" y="53709"/>
                  <a:pt x="286449" y="53709"/>
                </a:cubicBezTo>
                <a:lnTo>
                  <a:pt x="222893" y="53709"/>
                </a:lnTo>
                <a:cubicBezTo>
                  <a:pt x="219984" y="68144"/>
                  <a:pt x="210081" y="80060"/>
                  <a:pt x="196934" y="85767"/>
                </a:cubicBezTo>
                <a:lnTo>
                  <a:pt x="196934" y="250643"/>
                </a:lnTo>
                <a:lnTo>
                  <a:pt x="286449" y="250643"/>
                </a:lnTo>
                <a:cubicBezTo>
                  <a:pt x="296352" y="250643"/>
                  <a:pt x="304352" y="258644"/>
                  <a:pt x="304352" y="268546"/>
                </a:cubicBezTo>
                <a:cubicBezTo>
                  <a:pt x="304352" y="278449"/>
                  <a:pt x="296352" y="286449"/>
                  <a:pt x="286449" y="286449"/>
                </a:cubicBezTo>
                <a:lnTo>
                  <a:pt x="71612" y="286449"/>
                </a:lnTo>
                <a:cubicBezTo>
                  <a:pt x="61710" y="286449"/>
                  <a:pt x="53709" y="278449"/>
                  <a:pt x="53709" y="268546"/>
                </a:cubicBezTo>
                <a:cubicBezTo>
                  <a:pt x="53709" y="258644"/>
                  <a:pt x="61710" y="250643"/>
                  <a:pt x="71612" y="250643"/>
                </a:cubicBezTo>
                <a:lnTo>
                  <a:pt x="161128" y="250643"/>
                </a:lnTo>
                <a:lnTo>
                  <a:pt x="161128" y="85767"/>
                </a:lnTo>
                <a:cubicBezTo>
                  <a:pt x="147980" y="80004"/>
                  <a:pt x="138078" y="68088"/>
                  <a:pt x="135168" y="53709"/>
                </a:cubicBezTo>
                <a:lnTo>
                  <a:pt x="71612" y="53709"/>
                </a:lnTo>
                <a:cubicBezTo>
                  <a:pt x="61710" y="53709"/>
                  <a:pt x="53709" y="45709"/>
                  <a:pt x="53709" y="35806"/>
                </a:cubicBezTo>
                <a:cubicBezTo>
                  <a:pt x="53709" y="25904"/>
                  <a:pt x="61710" y="17903"/>
                  <a:pt x="71612" y="17903"/>
                </a:cubicBezTo>
                <a:lnTo>
                  <a:pt x="143225" y="17903"/>
                </a:lnTo>
                <a:cubicBezTo>
                  <a:pt x="151393" y="7049"/>
                  <a:pt x="164373" y="0"/>
                  <a:pt x="179031" y="0"/>
                </a:cubicBezTo>
                <a:cubicBezTo>
                  <a:pt x="193689" y="0"/>
                  <a:pt x="206669" y="7049"/>
                  <a:pt x="214837" y="17903"/>
                </a:cubicBezTo>
                <a:close/>
                <a:moveTo>
                  <a:pt x="245944" y="179031"/>
                </a:moveTo>
                <a:lnTo>
                  <a:pt x="326955" y="179031"/>
                </a:lnTo>
                <a:lnTo>
                  <a:pt x="286449" y="109544"/>
                </a:lnTo>
                <a:lnTo>
                  <a:pt x="245944" y="179031"/>
                </a:lnTo>
                <a:close/>
                <a:moveTo>
                  <a:pt x="286449" y="232740"/>
                </a:moveTo>
                <a:cubicBezTo>
                  <a:pt x="251259" y="232740"/>
                  <a:pt x="221998" y="213718"/>
                  <a:pt x="215956" y="188598"/>
                </a:cubicBezTo>
                <a:cubicBezTo>
                  <a:pt x="214501" y="182444"/>
                  <a:pt x="216515" y="176122"/>
                  <a:pt x="219704" y="170639"/>
                </a:cubicBezTo>
                <a:lnTo>
                  <a:pt x="272966" y="79333"/>
                </a:lnTo>
                <a:cubicBezTo>
                  <a:pt x="275763" y="74522"/>
                  <a:pt x="280911" y="71612"/>
                  <a:pt x="286449" y="71612"/>
                </a:cubicBezTo>
                <a:cubicBezTo>
                  <a:pt x="291988" y="71612"/>
                  <a:pt x="297135" y="74578"/>
                  <a:pt x="299933" y="79333"/>
                </a:cubicBezTo>
                <a:lnTo>
                  <a:pt x="353194" y="170639"/>
                </a:lnTo>
                <a:cubicBezTo>
                  <a:pt x="356383" y="176122"/>
                  <a:pt x="358397" y="182444"/>
                  <a:pt x="356943" y="188598"/>
                </a:cubicBezTo>
                <a:cubicBezTo>
                  <a:pt x="350900" y="213662"/>
                  <a:pt x="321640" y="232740"/>
                  <a:pt x="286449" y="232740"/>
                </a:cubicBezTo>
                <a:close/>
                <a:moveTo>
                  <a:pt x="70941" y="109544"/>
                </a:moveTo>
                <a:lnTo>
                  <a:pt x="30435" y="179031"/>
                </a:lnTo>
                <a:lnTo>
                  <a:pt x="111503" y="179031"/>
                </a:lnTo>
                <a:lnTo>
                  <a:pt x="70941" y="109544"/>
                </a:lnTo>
                <a:close/>
                <a:moveTo>
                  <a:pt x="504" y="188598"/>
                </a:moveTo>
                <a:cubicBezTo>
                  <a:pt x="-951" y="182444"/>
                  <a:pt x="1063" y="176122"/>
                  <a:pt x="4252" y="170639"/>
                </a:cubicBezTo>
                <a:lnTo>
                  <a:pt x="57514" y="79333"/>
                </a:lnTo>
                <a:cubicBezTo>
                  <a:pt x="60311" y="74522"/>
                  <a:pt x="65458" y="71612"/>
                  <a:pt x="70997" y="71612"/>
                </a:cubicBezTo>
                <a:cubicBezTo>
                  <a:pt x="76536" y="71612"/>
                  <a:pt x="81683" y="74578"/>
                  <a:pt x="84480" y="79333"/>
                </a:cubicBezTo>
                <a:lnTo>
                  <a:pt x="137742" y="170639"/>
                </a:lnTo>
                <a:cubicBezTo>
                  <a:pt x="140931" y="176122"/>
                  <a:pt x="142945" y="182444"/>
                  <a:pt x="141490" y="188598"/>
                </a:cubicBezTo>
                <a:cubicBezTo>
                  <a:pt x="135448" y="213662"/>
                  <a:pt x="106188" y="232740"/>
                  <a:pt x="70997" y="232740"/>
                </a:cubicBezTo>
                <a:cubicBezTo>
                  <a:pt x="35806" y="232740"/>
                  <a:pt x="6546" y="213718"/>
                  <a:pt x="504" y="188598"/>
                </a:cubicBezTo>
                <a:close/>
              </a:path>
            </a:pathLst>
          </a:custGeom>
          <a:solidFill>
            <a:srgbClr val="F8F6F2"/>
          </a:solidFill>
        </p:spPr>
      </p:sp>
      <p:sp>
        <p:nvSpPr>
          <p:cNvPr id="27" name="Text 18"/>
          <p:cNvSpPr/>
          <p:nvPr/>
        </p:nvSpPr>
        <p:spPr>
          <a:xfrm>
            <a:off x="1814179" y="4055310"/>
            <a:ext cx="13821181" cy="381932"/>
          </a:xfrm>
          <a:prstGeom prst="rect">
            <a:avLst/>
          </a:prstGeom>
          <a:noFill/>
        </p:spPr>
        <p:txBody>
          <a:bodyPr wrap="square" lIns="0" tIns="0" rIns="0" bIns="0" rtlCol="0" anchor="ctr"/>
          <a:p>
            <a:pPr>
              <a:lnSpc>
                <a:spcPct val="110000"/>
              </a:lnSpc>
            </a:pPr>
            <a:r>
              <a:rPr lang="en-US" sz="2255" b="1" dirty="0">
                <a:solidFill>
                  <a:srgbClr val="4A4A4A"/>
                </a:solidFill>
                <a:latin typeface="MiSans" pitchFamily="34" charset="-122"/>
                <a:ea typeface="MiSans" pitchFamily="34" charset="-122"/>
                <a:cs typeface="MiSans" pitchFamily="34" charset="-120"/>
              </a:rPr>
              <a:t>继承权平等原则</a:t>
            </a:r>
            <a:endParaRPr lang="en-US" sz="1600" dirty="0"/>
          </a:p>
        </p:txBody>
      </p:sp>
      <p:sp>
        <p:nvSpPr>
          <p:cNvPr id="28" name="Text 19"/>
          <p:cNvSpPr/>
          <p:nvPr/>
        </p:nvSpPr>
        <p:spPr>
          <a:xfrm>
            <a:off x="1814195" y="4580255"/>
            <a:ext cx="8352790" cy="620395"/>
          </a:xfrm>
          <a:prstGeom prst="rect">
            <a:avLst/>
          </a:prstGeom>
          <a:noFill/>
        </p:spPr>
        <p:txBody>
          <a:bodyPr wrap="square" lIns="0" tIns="0" rIns="0" bIns="0" rtlCol="0" anchor="ctr"/>
          <a:p>
            <a:pPr>
              <a:lnSpc>
                <a:spcPct val="140000"/>
              </a:lnSpc>
            </a:pPr>
            <a:r>
              <a:rPr lang="en-US" sz="1505" dirty="0">
                <a:solidFill>
                  <a:srgbClr val="4A4A4A"/>
                </a:solidFill>
                <a:latin typeface="MiSans" pitchFamily="34" charset="-122"/>
                <a:ea typeface="MiSans" pitchFamily="34" charset="-122"/>
                <a:cs typeface="MiSans" pitchFamily="34" charset="-120"/>
              </a:rPr>
              <a:t>继承权平等是指同一顺序的继承人在继承遗产时的权利平等，这既包括：</a:t>
            </a:r>
            <a:r>
              <a:rPr lang="en-US" sz="1505" b="1" dirty="0">
                <a:solidFill>
                  <a:srgbClr val="4A4A4A"/>
                </a:solidFill>
                <a:latin typeface="MiSans" pitchFamily="34" charset="-122"/>
                <a:ea typeface="MiSans" pitchFamily="34" charset="-122"/>
                <a:cs typeface="MiSans" pitchFamily="34" charset="-120"/>
              </a:rPr>
              <a:t>男女平等、婚生子女与非婚生子女平等、养子女与亲生子女平等</a:t>
            </a:r>
            <a:r>
              <a:rPr lang="en-US" sz="1505" dirty="0">
                <a:solidFill>
                  <a:srgbClr val="4A4A4A"/>
                </a:solidFill>
                <a:latin typeface="MiSans" pitchFamily="34" charset="-122"/>
                <a:ea typeface="MiSans" pitchFamily="34" charset="-122"/>
                <a:cs typeface="MiSans" pitchFamily="34" charset="-120"/>
              </a:rPr>
              <a:t>。凡同一顺序继承人，无论尊卑、男女、长幼，也无论职业、政治地位、经济状况，在继承遗产上一律平等。</a:t>
            </a:r>
            <a:endParaRPr lang="en-US" sz="1600" dirty="0"/>
          </a:p>
        </p:txBody>
      </p:sp>
      <p:sp>
        <p:nvSpPr>
          <p:cNvPr id="29" name="Shape 20"/>
          <p:cNvSpPr/>
          <p:nvPr/>
        </p:nvSpPr>
        <p:spPr>
          <a:xfrm>
            <a:off x="1814179" y="5392073"/>
            <a:ext cx="1050314" cy="381932"/>
          </a:xfrm>
          <a:custGeom>
            <a:avLst/>
            <a:gdLst/>
            <a:ahLst/>
            <a:cxnLst/>
            <a:rect l="l" t="t" r="r" b="b"/>
            <a:pathLst>
              <a:path w="1050314" h="381932">
                <a:moveTo>
                  <a:pt x="190966" y="0"/>
                </a:moveTo>
                <a:lnTo>
                  <a:pt x="859348" y="0"/>
                </a:lnTo>
                <a:cubicBezTo>
                  <a:pt x="964816" y="0"/>
                  <a:pt x="1050314" y="85498"/>
                  <a:pt x="1050314" y="190966"/>
                </a:cubicBezTo>
                <a:lnTo>
                  <a:pt x="1050314" y="190966"/>
                </a:lnTo>
                <a:cubicBezTo>
                  <a:pt x="1050314" y="296434"/>
                  <a:pt x="964816" y="381932"/>
                  <a:pt x="859348" y="381932"/>
                </a:cubicBezTo>
                <a:lnTo>
                  <a:pt x="190966" y="381932"/>
                </a:lnTo>
                <a:cubicBezTo>
                  <a:pt x="85569" y="381932"/>
                  <a:pt x="0" y="296363"/>
                  <a:pt x="0" y="190966"/>
                </a:cubicBezTo>
                <a:lnTo>
                  <a:pt x="0" y="190966"/>
                </a:lnTo>
                <a:cubicBezTo>
                  <a:pt x="0" y="85569"/>
                  <a:pt x="85569" y="0"/>
                  <a:pt x="190966" y="0"/>
                </a:cubicBezTo>
                <a:close/>
              </a:path>
            </a:pathLst>
          </a:custGeom>
          <a:solidFill>
            <a:srgbClr val="8A9A87"/>
          </a:solidFill>
        </p:spPr>
      </p:sp>
      <p:sp>
        <p:nvSpPr>
          <p:cNvPr id="32" name="Text 21"/>
          <p:cNvSpPr/>
          <p:nvPr/>
        </p:nvSpPr>
        <p:spPr>
          <a:xfrm>
            <a:off x="1814179" y="5392073"/>
            <a:ext cx="1145797" cy="381932"/>
          </a:xfrm>
          <a:prstGeom prst="rect">
            <a:avLst/>
          </a:prstGeom>
          <a:noFill/>
        </p:spPr>
        <p:txBody>
          <a:bodyPr wrap="square" lIns="143225" tIns="47742" rIns="143225" bIns="47742" rtlCol="0" anchor="ctr"/>
          <a:p>
            <a:pPr>
              <a:lnSpc>
                <a:spcPct val="130000"/>
              </a:lnSpc>
            </a:pPr>
            <a:r>
              <a:rPr lang="en-US" sz="1505" dirty="0">
                <a:solidFill>
                  <a:srgbClr val="F8F6F2"/>
                </a:solidFill>
                <a:latin typeface="MiSans" pitchFamily="34" charset="-122"/>
                <a:ea typeface="MiSans" pitchFamily="34" charset="-122"/>
                <a:cs typeface="MiSans" pitchFamily="34" charset="-120"/>
              </a:rPr>
              <a:t>男女平等</a:t>
            </a:r>
            <a:endParaRPr lang="en-US" sz="1600" dirty="0"/>
          </a:p>
        </p:txBody>
      </p:sp>
      <p:sp>
        <p:nvSpPr>
          <p:cNvPr id="33" name="Shape 22"/>
          <p:cNvSpPr/>
          <p:nvPr/>
        </p:nvSpPr>
        <p:spPr>
          <a:xfrm>
            <a:off x="3007718" y="5392073"/>
            <a:ext cx="1623213" cy="381932"/>
          </a:xfrm>
          <a:custGeom>
            <a:avLst/>
            <a:gdLst/>
            <a:ahLst/>
            <a:cxnLst/>
            <a:rect l="l" t="t" r="r" b="b"/>
            <a:pathLst>
              <a:path w="1623213" h="381932">
                <a:moveTo>
                  <a:pt x="190966" y="0"/>
                </a:moveTo>
                <a:lnTo>
                  <a:pt x="1432247" y="0"/>
                </a:lnTo>
                <a:cubicBezTo>
                  <a:pt x="1537714" y="0"/>
                  <a:pt x="1623213" y="85498"/>
                  <a:pt x="1623213" y="190966"/>
                </a:cubicBezTo>
                <a:lnTo>
                  <a:pt x="1623213" y="190966"/>
                </a:lnTo>
                <a:cubicBezTo>
                  <a:pt x="1623213" y="296434"/>
                  <a:pt x="1537714" y="381932"/>
                  <a:pt x="1432247" y="381932"/>
                </a:cubicBezTo>
                <a:lnTo>
                  <a:pt x="190966" y="381932"/>
                </a:lnTo>
                <a:cubicBezTo>
                  <a:pt x="85569" y="381932"/>
                  <a:pt x="0" y="296363"/>
                  <a:pt x="0" y="190966"/>
                </a:cubicBezTo>
                <a:lnTo>
                  <a:pt x="0" y="190966"/>
                </a:lnTo>
                <a:cubicBezTo>
                  <a:pt x="0" y="85569"/>
                  <a:pt x="85569" y="0"/>
                  <a:pt x="190966" y="0"/>
                </a:cubicBezTo>
                <a:close/>
              </a:path>
            </a:pathLst>
          </a:custGeom>
          <a:solidFill>
            <a:srgbClr val="8A9A87"/>
          </a:solidFill>
        </p:spPr>
      </p:sp>
      <p:sp>
        <p:nvSpPr>
          <p:cNvPr id="34" name="Text 23"/>
          <p:cNvSpPr/>
          <p:nvPr/>
        </p:nvSpPr>
        <p:spPr>
          <a:xfrm>
            <a:off x="3007718" y="5392073"/>
            <a:ext cx="1718696" cy="381932"/>
          </a:xfrm>
          <a:prstGeom prst="rect">
            <a:avLst/>
          </a:prstGeom>
          <a:noFill/>
        </p:spPr>
        <p:txBody>
          <a:bodyPr wrap="square" lIns="143225" tIns="47742" rIns="143225" bIns="47742" rtlCol="0" anchor="ctr"/>
          <a:p>
            <a:pPr>
              <a:lnSpc>
                <a:spcPct val="130000"/>
              </a:lnSpc>
            </a:pPr>
            <a:r>
              <a:rPr lang="en-US" sz="1505" dirty="0">
                <a:solidFill>
                  <a:srgbClr val="F8F6F2"/>
                </a:solidFill>
                <a:latin typeface="MiSans" pitchFamily="34" charset="-122"/>
                <a:ea typeface="MiSans" pitchFamily="34" charset="-122"/>
                <a:cs typeface="MiSans" pitchFamily="34" charset="-120"/>
              </a:rPr>
              <a:t>婚生非婚生平等</a:t>
            </a:r>
            <a:endParaRPr lang="en-US" sz="1600" dirty="0"/>
          </a:p>
        </p:txBody>
      </p:sp>
      <p:sp>
        <p:nvSpPr>
          <p:cNvPr id="35" name="Shape 24"/>
          <p:cNvSpPr/>
          <p:nvPr/>
        </p:nvSpPr>
        <p:spPr>
          <a:xfrm>
            <a:off x="4774156" y="5392073"/>
            <a:ext cx="2005145" cy="381932"/>
          </a:xfrm>
          <a:custGeom>
            <a:avLst/>
            <a:gdLst/>
            <a:ahLst/>
            <a:cxnLst/>
            <a:rect l="l" t="t" r="r" b="b"/>
            <a:pathLst>
              <a:path w="2005145" h="381932">
                <a:moveTo>
                  <a:pt x="190966" y="0"/>
                </a:moveTo>
                <a:lnTo>
                  <a:pt x="1814179" y="0"/>
                </a:lnTo>
                <a:cubicBezTo>
                  <a:pt x="1919647" y="0"/>
                  <a:pt x="2005145" y="85498"/>
                  <a:pt x="2005145" y="190966"/>
                </a:cubicBezTo>
                <a:lnTo>
                  <a:pt x="2005145" y="190966"/>
                </a:lnTo>
                <a:cubicBezTo>
                  <a:pt x="2005145" y="296434"/>
                  <a:pt x="1919647" y="381932"/>
                  <a:pt x="1814179" y="381932"/>
                </a:cubicBezTo>
                <a:lnTo>
                  <a:pt x="190966" y="381932"/>
                </a:lnTo>
                <a:cubicBezTo>
                  <a:pt x="85569" y="381932"/>
                  <a:pt x="0" y="296363"/>
                  <a:pt x="0" y="190966"/>
                </a:cubicBezTo>
                <a:lnTo>
                  <a:pt x="0" y="190966"/>
                </a:lnTo>
                <a:cubicBezTo>
                  <a:pt x="0" y="85569"/>
                  <a:pt x="85569" y="0"/>
                  <a:pt x="190966" y="0"/>
                </a:cubicBezTo>
                <a:close/>
              </a:path>
            </a:pathLst>
          </a:custGeom>
          <a:solidFill>
            <a:srgbClr val="8A9A87"/>
          </a:solidFill>
        </p:spPr>
      </p:sp>
      <p:sp>
        <p:nvSpPr>
          <p:cNvPr id="36" name="Text 25"/>
          <p:cNvSpPr/>
          <p:nvPr/>
        </p:nvSpPr>
        <p:spPr>
          <a:xfrm>
            <a:off x="4774156" y="5392073"/>
            <a:ext cx="2100628" cy="381932"/>
          </a:xfrm>
          <a:prstGeom prst="rect">
            <a:avLst/>
          </a:prstGeom>
          <a:noFill/>
        </p:spPr>
        <p:txBody>
          <a:bodyPr wrap="square" lIns="143225" tIns="47742" rIns="143225" bIns="47742" rtlCol="0" anchor="ctr"/>
          <a:p>
            <a:pPr>
              <a:lnSpc>
                <a:spcPct val="130000"/>
              </a:lnSpc>
            </a:pPr>
            <a:r>
              <a:rPr lang="en-US" sz="1505" dirty="0">
                <a:solidFill>
                  <a:srgbClr val="F8F6F2"/>
                </a:solidFill>
                <a:latin typeface="MiSans" pitchFamily="34" charset="-122"/>
                <a:ea typeface="MiSans" pitchFamily="34" charset="-122"/>
                <a:cs typeface="MiSans" pitchFamily="34" charset="-120"/>
              </a:rPr>
              <a:t>养子女亲生子女平等</a:t>
            </a:r>
            <a:endParaRPr lang="en-US" sz="1600" dirty="0"/>
          </a:p>
        </p:txBody>
      </p:sp>
      <p:sp>
        <p:nvSpPr>
          <p:cNvPr id="43" name="Shape 27"/>
          <p:cNvSpPr/>
          <p:nvPr/>
        </p:nvSpPr>
        <p:spPr>
          <a:xfrm>
            <a:off x="501286" y="5841963"/>
            <a:ext cx="47742" cy="1620000"/>
          </a:xfrm>
          <a:custGeom>
            <a:avLst/>
            <a:gdLst/>
            <a:ahLst/>
            <a:cxnLst/>
            <a:rect l="l" t="t" r="r" b="b"/>
            <a:pathLst>
              <a:path w="47742" h="1718696">
                <a:moveTo>
                  <a:pt x="47742" y="0"/>
                </a:moveTo>
                <a:lnTo>
                  <a:pt x="47742" y="0"/>
                </a:lnTo>
                <a:lnTo>
                  <a:pt x="47742" y="1718696"/>
                </a:lnTo>
                <a:lnTo>
                  <a:pt x="47742" y="1718696"/>
                </a:lnTo>
                <a:cubicBezTo>
                  <a:pt x="21375" y="1718696"/>
                  <a:pt x="0" y="1697321"/>
                  <a:pt x="0" y="1670954"/>
                </a:cubicBezTo>
                <a:lnTo>
                  <a:pt x="0" y="47742"/>
                </a:lnTo>
                <a:cubicBezTo>
                  <a:pt x="0" y="21392"/>
                  <a:pt x="21392" y="0"/>
                  <a:pt x="47742" y="0"/>
                </a:cubicBezTo>
                <a:close/>
              </a:path>
            </a:pathLst>
          </a:custGeom>
          <a:solidFill>
            <a:srgbClr val="D1A367"/>
          </a:solidFill>
        </p:spPr>
      </p:sp>
      <p:sp>
        <p:nvSpPr>
          <p:cNvPr id="44" name="Shape 28"/>
          <p:cNvSpPr/>
          <p:nvPr/>
        </p:nvSpPr>
        <p:spPr>
          <a:xfrm>
            <a:off x="811606" y="6128412"/>
            <a:ext cx="763865" cy="763865"/>
          </a:xfrm>
          <a:custGeom>
            <a:avLst/>
            <a:gdLst/>
            <a:ahLst/>
            <a:cxnLst/>
            <a:rect l="l" t="t" r="r" b="b"/>
            <a:pathLst>
              <a:path w="763865" h="763865">
                <a:moveTo>
                  <a:pt x="381932" y="0"/>
                </a:moveTo>
                <a:lnTo>
                  <a:pt x="381932" y="0"/>
                </a:lnTo>
                <a:cubicBezTo>
                  <a:pt x="592727" y="0"/>
                  <a:pt x="763865" y="171138"/>
                  <a:pt x="763865" y="381932"/>
                </a:cubicBezTo>
                <a:lnTo>
                  <a:pt x="763865" y="381932"/>
                </a:lnTo>
                <a:cubicBezTo>
                  <a:pt x="763865" y="592727"/>
                  <a:pt x="592727" y="763865"/>
                  <a:pt x="381932" y="763865"/>
                </a:cubicBezTo>
                <a:lnTo>
                  <a:pt x="381932" y="763865"/>
                </a:lnTo>
                <a:cubicBezTo>
                  <a:pt x="171138" y="763865"/>
                  <a:pt x="0" y="592727"/>
                  <a:pt x="0" y="381932"/>
                </a:cubicBezTo>
                <a:lnTo>
                  <a:pt x="0" y="381932"/>
                </a:lnTo>
                <a:cubicBezTo>
                  <a:pt x="0" y="171138"/>
                  <a:pt x="171138" y="0"/>
                  <a:pt x="381932" y="0"/>
                </a:cubicBezTo>
                <a:close/>
              </a:path>
            </a:pathLst>
          </a:custGeom>
          <a:solidFill>
            <a:srgbClr val="D1A367"/>
          </a:solidFill>
        </p:spPr>
      </p:sp>
      <p:sp>
        <p:nvSpPr>
          <p:cNvPr id="45" name="Shape 29"/>
          <p:cNvSpPr/>
          <p:nvPr/>
        </p:nvSpPr>
        <p:spPr>
          <a:xfrm>
            <a:off x="1032411" y="6367120"/>
            <a:ext cx="322256" cy="286449"/>
          </a:xfrm>
          <a:custGeom>
            <a:avLst/>
            <a:gdLst/>
            <a:ahLst/>
            <a:cxnLst/>
            <a:rect l="l" t="t" r="r" b="b"/>
            <a:pathLst>
              <a:path w="322256" h="286449">
                <a:moveTo>
                  <a:pt x="150442" y="29764"/>
                </a:moveTo>
                <a:lnTo>
                  <a:pt x="85207" y="102271"/>
                </a:lnTo>
                <a:cubicBezTo>
                  <a:pt x="82634" y="105125"/>
                  <a:pt x="82746" y="109544"/>
                  <a:pt x="85487" y="112286"/>
                </a:cubicBezTo>
                <a:cubicBezTo>
                  <a:pt x="102551" y="129350"/>
                  <a:pt x="130245" y="129350"/>
                  <a:pt x="147309" y="112286"/>
                </a:cubicBezTo>
                <a:lnTo>
                  <a:pt x="165100" y="94495"/>
                </a:lnTo>
                <a:cubicBezTo>
                  <a:pt x="167450" y="92145"/>
                  <a:pt x="170415" y="90858"/>
                  <a:pt x="173436" y="90634"/>
                </a:cubicBezTo>
                <a:cubicBezTo>
                  <a:pt x="177241" y="90299"/>
                  <a:pt x="181157" y="91585"/>
                  <a:pt x="184066" y="94495"/>
                </a:cubicBezTo>
                <a:lnTo>
                  <a:pt x="282869" y="192458"/>
                </a:lnTo>
                <a:lnTo>
                  <a:pt x="322256" y="161128"/>
                </a:lnTo>
                <a:lnTo>
                  <a:pt x="322256" y="0"/>
                </a:lnTo>
                <a:lnTo>
                  <a:pt x="259595" y="35806"/>
                </a:lnTo>
                <a:lnTo>
                  <a:pt x="246279" y="26911"/>
                </a:lnTo>
                <a:cubicBezTo>
                  <a:pt x="237440" y="21036"/>
                  <a:pt x="227089" y="17903"/>
                  <a:pt x="216459" y="17903"/>
                </a:cubicBezTo>
                <a:lnTo>
                  <a:pt x="177073" y="17903"/>
                </a:lnTo>
                <a:cubicBezTo>
                  <a:pt x="176457" y="17903"/>
                  <a:pt x="175786" y="17903"/>
                  <a:pt x="175170" y="17959"/>
                </a:cubicBezTo>
                <a:cubicBezTo>
                  <a:pt x="165715" y="18463"/>
                  <a:pt x="156820" y="22715"/>
                  <a:pt x="150442" y="29764"/>
                </a:cubicBezTo>
                <a:close/>
                <a:moveTo>
                  <a:pt x="65234" y="84312"/>
                </a:moveTo>
                <a:lnTo>
                  <a:pt x="124986" y="17903"/>
                </a:lnTo>
                <a:lnTo>
                  <a:pt x="102831" y="17903"/>
                </a:lnTo>
                <a:cubicBezTo>
                  <a:pt x="88564" y="17903"/>
                  <a:pt x="74913" y="23554"/>
                  <a:pt x="64843" y="33624"/>
                </a:cubicBezTo>
                <a:lnTo>
                  <a:pt x="0" y="107419"/>
                </a:lnTo>
                <a:lnTo>
                  <a:pt x="0" y="304352"/>
                </a:lnTo>
                <a:lnTo>
                  <a:pt x="80564" y="228264"/>
                </a:lnTo>
                <a:lnTo>
                  <a:pt x="87501" y="234027"/>
                </a:lnTo>
                <a:cubicBezTo>
                  <a:pt x="100369" y="244769"/>
                  <a:pt x="116594" y="250643"/>
                  <a:pt x="133322" y="250643"/>
                </a:cubicBezTo>
                <a:lnTo>
                  <a:pt x="142106" y="250643"/>
                </a:lnTo>
                <a:lnTo>
                  <a:pt x="138189" y="246727"/>
                </a:lnTo>
                <a:cubicBezTo>
                  <a:pt x="132930" y="241468"/>
                  <a:pt x="132930" y="232964"/>
                  <a:pt x="138189" y="227761"/>
                </a:cubicBezTo>
                <a:cubicBezTo>
                  <a:pt x="143448" y="222558"/>
                  <a:pt x="151952" y="222502"/>
                  <a:pt x="157156" y="227761"/>
                </a:cubicBezTo>
                <a:lnTo>
                  <a:pt x="180094" y="250699"/>
                </a:lnTo>
                <a:lnTo>
                  <a:pt x="185129" y="250699"/>
                </a:lnTo>
                <a:cubicBezTo>
                  <a:pt x="195815" y="250699"/>
                  <a:pt x="206277" y="248293"/>
                  <a:pt x="215788" y="243818"/>
                </a:cubicBezTo>
                <a:lnTo>
                  <a:pt x="200850" y="228824"/>
                </a:lnTo>
                <a:cubicBezTo>
                  <a:pt x="195591" y="223565"/>
                  <a:pt x="195591" y="215061"/>
                  <a:pt x="200850" y="209858"/>
                </a:cubicBezTo>
                <a:cubicBezTo>
                  <a:pt x="206109" y="204655"/>
                  <a:pt x="214613" y="204599"/>
                  <a:pt x="219816" y="209858"/>
                </a:cubicBezTo>
                <a:lnTo>
                  <a:pt x="237719" y="227761"/>
                </a:lnTo>
                <a:lnTo>
                  <a:pt x="247510" y="217970"/>
                </a:lnTo>
                <a:cubicBezTo>
                  <a:pt x="252489" y="212991"/>
                  <a:pt x="253944" y="205774"/>
                  <a:pt x="251762" y="199452"/>
                </a:cubicBezTo>
                <a:lnTo>
                  <a:pt x="174611" y="122916"/>
                </a:lnTo>
                <a:lnTo>
                  <a:pt x="166275" y="131252"/>
                </a:lnTo>
                <a:cubicBezTo>
                  <a:pt x="138693" y="158834"/>
                  <a:pt x="94047" y="158834"/>
                  <a:pt x="66465" y="131252"/>
                </a:cubicBezTo>
                <a:cubicBezTo>
                  <a:pt x="53597" y="118384"/>
                  <a:pt x="53094" y="97740"/>
                  <a:pt x="65234" y="84256"/>
                </a:cubicBezTo>
                <a:close/>
              </a:path>
            </a:pathLst>
          </a:custGeom>
          <a:solidFill>
            <a:srgbClr val="F8F6F2"/>
          </a:solidFill>
        </p:spPr>
      </p:sp>
      <p:sp>
        <p:nvSpPr>
          <p:cNvPr id="46" name="Text 30"/>
          <p:cNvSpPr/>
          <p:nvPr/>
        </p:nvSpPr>
        <p:spPr>
          <a:xfrm>
            <a:off x="1814179" y="6128412"/>
            <a:ext cx="13821181" cy="381932"/>
          </a:xfrm>
          <a:prstGeom prst="rect">
            <a:avLst/>
          </a:prstGeom>
          <a:noFill/>
        </p:spPr>
        <p:txBody>
          <a:bodyPr wrap="square" lIns="0" tIns="0" rIns="0" bIns="0" rtlCol="0" anchor="ctr"/>
          <a:p>
            <a:pPr>
              <a:lnSpc>
                <a:spcPct val="110000"/>
              </a:lnSpc>
            </a:pPr>
            <a:r>
              <a:rPr lang="en-US" sz="2255" b="1" dirty="0">
                <a:solidFill>
                  <a:srgbClr val="4A4A4A"/>
                </a:solidFill>
                <a:latin typeface="MiSans" pitchFamily="34" charset="-122"/>
                <a:ea typeface="MiSans" pitchFamily="34" charset="-122"/>
                <a:cs typeface="MiSans" pitchFamily="34" charset="-120"/>
              </a:rPr>
              <a:t>养老育幼，照顾缺乏劳动能力又没有生活来源的人的利益原则</a:t>
            </a:r>
            <a:endParaRPr lang="en-US" sz="1600" dirty="0"/>
          </a:p>
        </p:txBody>
      </p:sp>
      <p:sp>
        <p:nvSpPr>
          <p:cNvPr id="47" name="Text 31"/>
          <p:cNvSpPr/>
          <p:nvPr/>
        </p:nvSpPr>
        <p:spPr>
          <a:xfrm>
            <a:off x="1814195" y="6510655"/>
            <a:ext cx="8358505" cy="1035050"/>
          </a:xfrm>
          <a:prstGeom prst="rect">
            <a:avLst/>
          </a:prstGeom>
          <a:noFill/>
        </p:spPr>
        <p:txBody>
          <a:bodyPr wrap="square" lIns="0" tIns="0" rIns="0" bIns="0" rtlCol="0" anchor="ctr"/>
          <a:p>
            <a:pPr>
              <a:lnSpc>
                <a:spcPct val="140000"/>
              </a:lnSpc>
            </a:pPr>
            <a:r>
              <a:rPr lang="en-US" sz="1600" dirty="0">
                <a:solidFill>
                  <a:schemeClr val="tx1"/>
                </a:solidFill>
                <a:latin typeface="MiSans" pitchFamily="34" charset="-122"/>
                <a:ea typeface="MiSans" pitchFamily="34" charset="-122"/>
                <a:cs typeface="MiSans" pitchFamily="34" charset="-120"/>
              </a:rPr>
              <a:t>养老育幼既是一种道德规范，又是我国的法律规范。同时，我国法律还特别强调了对</a:t>
            </a:r>
            <a:r>
              <a:rPr lang="en-US" sz="1600" b="1" dirty="0">
                <a:solidFill>
                  <a:schemeClr val="tx1"/>
                </a:solidFill>
                <a:latin typeface="MiSans" pitchFamily="34" charset="-122"/>
                <a:ea typeface="MiSans" pitchFamily="34" charset="-122"/>
                <a:cs typeface="MiSans" pitchFamily="34" charset="-120"/>
              </a:rPr>
              <a:t>缺乏劳动能力又没有生活来源的人</a:t>
            </a:r>
            <a:r>
              <a:rPr lang="en-US" sz="1600" dirty="0">
                <a:solidFill>
                  <a:schemeClr val="tx1"/>
                </a:solidFill>
                <a:latin typeface="MiSans" pitchFamily="34" charset="-122"/>
                <a:ea typeface="MiSans" pitchFamily="34" charset="-122"/>
                <a:cs typeface="MiSans" pitchFamily="34" charset="-120"/>
              </a:rPr>
              <a:t>的照顾义务，进一步完善了社会关爱体系。在遗产分配时，应当为缺乏劳动能力又没有生活来源的继承人保留必要的遗产份额。</a:t>
            </a:r>
            <a:endParaRPr lang="en-US" sz="1600" dirty="0">
              <a:solidFill>
                <a:schemeClr val="tx1"/>
              </a:solidFill>
              <a:latin typeface="MiSans" pitchFamily="34" charset="-122"/>
              <a:ea typeface="MiSans" pitchFamily="34" charset="-122"/>
              <a:cs typeface="MiSans" pitchFamily="34" charset="-12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95935" y="527050"/>
            <a:ext cx="8128000" cy="589280"/>
          </a:xfrm>
          <a:prstGeom prst="rect">
            <a:avLst/>
          </a:prstGeom>
          <a:noFill/>
        </p:spPr>
        <p:txBody>
          <a:bodyPr wrap="square" rtlCol="0" anchor="t">
            <a:spAutoFit/>
          </a:bodyPr>
          <a:p>
            <a:pPr>
              <a:lnSpc>
                <a:spcPct val="90000"/>
              </a:lnSpc>
            </a:pPr>
            <a:r>
              <a:rPr lang="en-US" sz="3600" b="1" dirty="0">
                <a:solidFill>
                  <a:srgbClr val="4A4A4A"/>
                </a:solidFill>
                <a:latin typeface="MiSans" pitchFamily="34" charset="-122"/>
                <a:ea typeface="MiSans" pitchFamily="34" charset="-122"/>
                <a:cs typeface="MiSans" pitchFamily="34" charset="-120"/>
                <a:sym typeface="+mn-ea"/>
              </a:rPr>
              <a:t>法定继承人的范围（一）</a:t>
            </a:r>
            <a:endParaRPr lang="en-US" altLang="en-US" sz="3600" b="1" dirty="0">
              <a:solidFill>
                <a:srgbClr val="4A4A4A"/>
              </a:solidFill>
              <a:latin typeface="MiSans" pitchFamily="34" charset="-122"/>
              <a:ea typeface="MiSans" pitchFamily="34" charset="-122"/>
              <a:cs typeface="MiSans" pitchFamily="34" charset="-120"/>
              <a:sym typeface="+mn-ea"/>
            </a:endParaRPr>
          </a:p>
        </p:txBody>
      </p:sp>
      <p:sp>
        <p:nvSpPr>
          <p:cNvPr id="5" name="Shape 3"/>
          <p:cNvSpPr/>
          <p:nvPr/>
        </p:nvSpPr>
        <p:spPr>
          <a:xfrm>
            <a:off x="501286" y="1718696"/>
            <a:ext cx="47742" cy="1800000"/>
          </a:xfrm>
          <a:custGeom>
            <a:avLst/>
            <a:gdLst/>
            <a:ahLst/>
            <a:cxnLst/>
            <a:rect l="l" t="t" r="r" b="b"/>
            <a:pathLst>
              <a:path w="47742" h="2649656">
                <a:moveTo>
                  <a:pt x="47742" y="0"/>
                </a:moveTo>
                <a:lnTo>
                  <a:pt x="47742" y="0"/>
                </a:lnTo>
                <a:lnTo>
                  <a:pt x="47742" y="2649656"/>
                </a:lnTo>
                <a:lnTo>
                  <a:pt x="47742" y="2649656"/>
                </a:lnTo>
                <a:cubicBezTo>
                  <a:pt x="21375" y="2649656"/>
                  <a:pt x="0" y="2628282"/>
                  <a:pt x="0" y="2601915"/>
                </a:cubicBezTo>
                <a:lnTo>
                  <a:pt x="0" y="47742"/>
                </a:lnTo>
                <a:cubicBezTo>
                  <a:pt x="0" y="21392"/>
                  <a:pt x="21392" y="0"/>
                  <a:pt x="47742" y="0"/>
                </a:cubicBezTo>
                <a:close/>
              </a:path>
            </a:pathLst>
          </a:custGeom>
          <a:solidFill>
            <a:srgbClr val="C23D69"/>
          </a:solidFill>
        </p:spPr>
      </p:sp>
      <p:sp>
        <p:nvSpPr>
          <p:cNvPr id="7" name="Shape 4"/>
          <p:cNvSpPr/>
          <p:nvPr/>
        </p:nvSpPr>
        <p:spPr>
          <a:xfrm>
            <a:off x="811606" y="1852745"/>
            <a:ext cx="763865" cy="763865"/>
          </a:xfrm>
          <a:custGeom>
            <a:avLst/>
            <a:gdLst/>
            <a:ahLst/>
            <a:cxnLst/>
            <a:rect l="l" t="t" r="r" b="b"/>
            <a:pathLst>
              <a:path w="763865" h="763865">
                <a:moveTo>
                  <a:pt x="381932" y="0"/>
                </a:moveTo>
                <a:lnTo>
                  <a:pt x="381932" y="0"/>
                </a:lnTo>
                <a:cubicBezTo>
                  <a:pt x="592727" y="0"/>
                  <a:pt x="763865" y="171138"/>
                  <a:pt x="763865" y="381932"/>
                </a:cubicBezTo>
                <a:lnTo>
                  <a:pt x="763865" y="381932"/>
                </a:lnTo>
                <a:cubicBezTo>
                  <a:pt x="763865" y="592727"/>
                  <a:pt x="592727" y="763865"/>
                  <a:pt x="381932" y="763865"/>
                </a:cubicBezTo>
                <a:lnTo>
                  <a:pt x="381932" y="763865"/>
                </a:lnTo>
                <a:cubicBezTo>
                  <a:pt x="171138" y="763865"/>
                  <a:pt x="0" y="592727"/>
                  <a:pt x="0" y="381932"/>
                </a:cubicBezTo>
                <a:lnTo>
                  <a:pt x="0" y="381932"/>
                </a:lnTo>
                <a:cubicBezTo>
                  <a:pt x="0" y="171138"/>
                  <a:pt x="171138" y="0"/>
                  <a:pt x="381932" y="0"/>
                </a:cubicBezTo>
                <a:close/>
              </a:path>
            </a:pathLst>
          </a:custGeom>
          <a:solidFill>
            <a:srgbClr val="C23D69"/>
          </a:solidFill>
        </p:spPr>
      </p:sp>
      <p:sp>
        <p:nvSpPr>
          <p:cNvPr id="9" name="Text 6"/>
          <p:cNvSpPr/>
          <p:nvPr/>
        </p:nvSpPr>
        <p:spPr>
          <a:xfrm>
            <a:off x="1870059" y="1747970"/>
            <a:ext cx="13821181" cy="381932"/>
          </a:xfrm>
          <a:prstGeom prst="rect">
            <a:avLst/>
          </a:prstGeom>
          <a:noFill/>
        </p:spPr>
        <p:txBody>
          <a:bodyPr wrap="square" lIns="0" tIns="0" rIns="0" bIns="0" rtlCol="0" anchor="ctr"/>
          <a:p>
            <a:pPr>
              <a:lnSpc>
                <a:spcPct val="120000"/>
              </a:lnSpc>
            </a:pPr>
            <a:r>
              <a:rPr lang="en-US" sz="2255" b="1" dirty="0">
                <a:solidFill>
                  <a:srgbClr val="4A4A4A"/>
                </a:solidFill>
                <a:latin typeface="MiSans" pitchFamily="34" charset="-122"/>
                <a:ea typeface="MiSans" pitchFamily="34" charset="-122"/>
                <a:cs typeface="MiSans" pitchFamily="34" charset="-120"/>
                <a:sym typeface="+mn-ea"/>
              </a:rPr>
              <a:t>配偶</a:t>
            </a:r>
            <a:endParaRPr lang="en-US" sz="1600" dirty="0"/>
          </a:p>
        </p:txBody>
      </p:sp>
      <p:sp>
        <p:nvSpPr>
          <p:cNvPr id="10" name="Text 7"/>
          <p:cNvSpPr/>
          <p:nvPr/>
        </p:nvSpPr>
        <p:spPr>
          <a:xfrm>
            <a:off x="1793875" y="2727325"/>
            <a:ext cx="8024495" cy="993775"/>
          </a:xfrm>
          <a:prstGeom prst="rect">
            <a:avLst/>
          </a:prstGeom>
          <a:noFill/>
        </p:spPr>
        <p:txBody>
          <a:bodyPr wrap="square" lIns="0" tIns="0" rIns="0" bIns="0" rtlCol="0" anchor="ctr"/>
          <a:p>
            <a:pPr>
              <a:lnSpc>
                <a:spcPct val="140000"/>
              </a:lnSpc>
            </a:pPr>
            <a:r>
              <a:rPr lang="en-US" sz="1505" dirty="0">
                <a:solidFill>
                  <a:schemeClr val="tx1"/>
                </a:solidFill>
                <a:latin typeface="MiSans" pitchFamily="34" charset="-122"/>
                <a:ea typeface="MiSans" pitchFamily="34" charset="-122"/>
                <a:cs typeface="MiSans" pitchFamily="34" charset="-120"/>
                <a:sym typeface="+mn-ea"/>
              </a:rPr>
              <a:t>夫妻一方死亡，生存一方有对死者财产的继承权。</a:t>
            </a:r>
            <a:endParaRPr lang="en-US" sz="1505" dirty="0">
              <a:solidFill>
                <a:schemeClr val="tx1"/>
              </a:solidFill>
            </a:endParaRPr>
          </a:p>
          <a:p>
            <a:pPr>
              <a:lnSpc>
                <a:spcPct val="140000"/>
              </a:lnSpc>
            </a:pPr>
            <a:r>
              <a:rPr lang="en-US" sz="1600" b="1" dirty="0">
                <a:solidFill>
                  <a:schemeClr val="tx1"/>
                </a:solidFill>
                <a:latin typeface="MiSans" pitchFamily="34" charset="-122"/>
                <a:ea typeface="MiSans" pitchFamily="34" charset="-122"/>
                <a:cs typeface="MiSans" pitchFamily="34" charset="-120"/>
                <a:sym typeface="+mn-ea"/>
              </a:rPr>
              <a:t>法律基础</a:t>
            </a:r>
            <a:r>
              <a:rPr lang="zh-CN" altLang="en-US" sz="1600" b="1" dirty="0">
                <a:solidFill>
                  <a:schemeClr val="tx1"/>
                </a:solidFill>
                <a:latin typeface="MiSans" pitchFamily="34" charset="-122"/>
                <a:ea typeface="MiSans" pitchFamily="34" charset="-122"/>
                <a:cs typeface="MiSans" pitchFamily="34" charset="-120"/>
                <a:sym typeface="+mn-ea"/>
              </a:rPr>
              <a:t>：</a:t>
            </a:r>
            <a:endParaRPr lang="zh-CN" altLang="en-US" sz="1600" b="1" dirty="0">
              <a:solidFill>
                <a:schemeClr val="tx1"/>
              </a:solidFill>
              <a:latin typeface="MiSans" pitchFamily="34" charset="-122"/>
              <a:ea typeface="MiSans" pitchFamily="34" charset="-122"/>
              <a:cs typeface="MiSans" pitchFamily="34" charset="-120"/>
              <a:sym typeface="+mn-ea"/>
            </a:endParaRPr>
          </a:p>
          <a:p>
            <a:pPr>
              <a:lnSpc>
                <a:spcPct val="140000"/>
              </a:lnSpc>
            </a:pPr>
            <a:r>
              <a:rPr lang="en-US" sz="1600" dirty="0">
                <a:solidFill>
                  <a:schemeClr val="tx1"/>
                </a:solidFill>
                <a:latin typeface="MiSans" pitchFamily="34" charset="-122"/>
                <a:ea typeface="MiSans" pitchFamily="34" charset="-122"/>
                <a:cs typeface="MiSans" pitchFamily="34" charset="-120"/>
                <a:sym typeface="+mn-ea"/>
              </a:rPr>
              <a:t>婚姻关系不仅是夫妻双方情感的结合，也是法律上的权利义务关系。夫妻在婚姻生活中相互扶持、共同经营家庭，对家庭财产的形成和积累往往都有贡献。</a:t>
            </a:r>
            <a:endParaRPr lang="en-US" sz="1600" dirty="0">
              <a:solidFill>
                <a:schemeClr val="tx1"/>
              </a:solidFill>
            </a:endParaRPr>
          </a:p>
          <a:p>
            <a:pPr>
              <a:lnSpc>
                <a:spcPct val="140000"/>
              </a:lnSpc>
            </a:pPr>
            <a:endParaRPr lang="en-US" sz="1600" b="1" dirty="0">
              <a:solidFill>
                <a:schemeClr val="tx1"/>
              </a:solidFill>
            </a:endParaRPr>
          </a:p>
          <a:p>
            <a:pPr>
              <a:lnSpc>
                <a:spcPct val="140000"/>
              </a:lnSpc>
            </a:pPr>
            <a:endParaRPr lang="en-US" sz="1600" b="1" dirty="0">
              <a:solidFill>
                <a:schemeClr val="tx1"/>
              </a:solidFill>
            </a:endParaRPr>
          </a:p>
        </p:txBody>
      </p:sp>
      <p:sp>
        <p:nvSpPr>
          <p:cNvPr id="20" name="Text 13"/>
          <p:cNvSpPr/>
          <p:nvPr/>
        </p:nvSpPr>
        <p:spPr>
          <a:xfrm>
            <a:off x="8938115" y="3604488"/>
            <a:ext cx="6457046" cy="286449"/>
          </a:xfrm>
          <a:prstGeom prst="rect">
            <a:avLst/>
          </a:prstGeom>
          <a:noFill/>
        </p:spPr>
        <p:txBody>
          <a:bodyPr wrap="square" lIns="0" tIns="0" rIns="0" bIns="0" rtlCol="0" anchor="ctr"/>
          <a:p>
            <a:pPr>
              <a:lnSpc>
                <a:spcPct val="130000"/>
              </a:lnSpc>
            </a:pPr>
            <a:endParaRPr lang="en-US" sz="1600" dirty="0"/>
          </a:p>
        </p:txBody>
      </p:sp>
      <p:sp>
        <p:nvSpPr>
          <p:cNvPr id="22" name="Shape 15"/>
          <p:cNvSpPr/>
          <p:nvPr/>
        </p:nvSpPr>
        <p:spPr>
          <a:xfrm>
            <a:off x="501286" y="3768860"/>
            <a:ext cx="47742" cy="1933200"/>
          </a:xfrm>
          <a:custGeom>
            <a:avLst/>
            <a:gdLst/>
            <a:ahLst/>
            <a:cxnLst/>
            <a:rect l="l" t="t" r="r" b="b"/>
            <a:pathLst>
              <a:path w="47742" h="2291595">
                <a:moveTo>
                  <a:pt x="47742" y="0"/>
                </a:moveTo>
                <a:lnTo>
                  <a:pt x="47742" y="0"/>
                </a:lnTo>
                <a:lnTo>
                  <a:pt x="47742" y="2291595"/>
                </a:lnTo>
                <a:lnTo>
                  <a:pt x="47742" y="2291595"/>
                </a:lnTo>
                <a:cubicBezTo>
                  <a:pt x="21375" y="2291595"/>
                  <a:pt x="0" y="2270220"/>
                  <a:pt x="0" y="2243853"/>
                </a:cubicBezTo>
                <a:lnTo>
                  <a:pt x="0" y="47742"/>
                </a:lnTo>
                <a:cubicBezTo>
                  <a:pt x="0" y="21392"/>
                  <a:pt x="21392" y="0"/>
                  <a:pt x="47742" y="0"/>
                </a:cubicBezTo>
                <a:close/>
              </a:path>
            </a:pathLst>
          </a:custGeom>
          <a:solidFill>
            <a:srgbClr val="8A9A87"/>
          </a:solidFill>
        </p:spPr>
      </p:sp>
      <p:sp>
        <p:nvSpPr>
          <p:cNvPr id="23" name="Shape 16"/>
          <p:cNvSpPr/>
          <p:nvPr/>
        </p:nvSpPr>
        <p:spPr>
          <a:xfrm>
            <a:off x="811606" y="4055310"/>
            <a:ext cx="763865" cy="763865"/>
          </a:xfrm>
          <a:custGeom>
            <a:avLst/>
            <a:gdLst/>
            <a:ahLst/>
            <a:cxnLst/>
            <a:rect l="l" t="t" r="r" b="b"/>
            <a:pathLst>
              <a:path w="763865" h="763865">
                <a:moveTo>
                  <a:pt x="381932" y="0"/>
                </a:moveTo>
                <a:lnTo>
                  <a:pt x="381932" y="0"/>
                </a:lnTo>
                <a:cubicBezTo>
                  <a:pt x="592727" y="0"/>
                  <a:pt x="763865" y="171138"/>
                  <a:pt x="763865" y="381932"/>
                </a:cubicBezTo>
                <a:lnTo>
                  <a:pt x="763865" y="381932"/>
                </a:lnTo>
                <a:cubicBezTo>
                  <a:pt x="763865" y="592727"/>
                  <a:pt x="592727" y="763865"/>
                  <a:pt x="381932" y="763865"/>
                </a:cubicBezTo>
                <a:lnTo>
                  <a:pt x="381932" y="763865"/>
                </a:lnTo>
                <a:cubicBezTo>
                  <a:pt x="171138" y="763865"/>
                  <a:pt x="0" y="592727"/>
                  <a:pt x="0" y="381932"/>
                </a:cubicBezTo>
                <a:lnTo>
                  <a:pt x="0" y="381932"/>
                </a:lnTo>
                <a:cubicBezTo>
                  <a:pt x="0" y="171138"/>
                  <a:pt x="171138" y="0"/>
                  <a:pt x="381932" y="0"/>
                </a:cubicBezTo>
                <a:close/>
              </a:path>
            </a:pathLst>
          </a:custGeom>
          <a:solidFill>
            <a:srgbClr val="8A9A87"/>
          </a:solidFill>
        </p:spPr>
      </p:sp>
      <p:sp>
        <p:nvSpPr>
          <p:cNvPr id="27" name="Text 18"/>
          <p:cNvSpPr/>
          <p:nvPr/>
        </p:nvSpPr>
        <p:spPr>
          <a:xfrm>
            <a:off x="1808464" y="3660975"/>
            <a:ext cx="13821181" cy="381932"/>
          </a:xfrm>
          <a:prstGeom prst="rect">
            <a:avLst/>
          </a:prstGeom>
          <a:noFill/>
        </p:spPr>
        <p:txBody>
          <a:bodyPr wrap="square" lIns="0" tIns="0" rIns="0" bIns="0" rtlCol="0" anchor="ctr"/>
          <a:p>
            <a:pPr>
              <a:lnSpc>
                <a:spcPct val="110000"/>
              </a:lnSpc>
            </a:pPr>
            <a:r>
              <a:rPr lang="zh-CN" altLang="en-US" sz="2255" b="1" dirty="0">
                <a:solidFill>
                  <a:srgbClr val="4A4A4A"/>
                </a:solidFill>
                <a:latin typeface="MiSans" pitchFamily="34" charset="-122"/>
                <a:ea typeface="MiSans" pitchFamily="34" charset="-122"/>
                <a:cs typeface="MiSans" pitchFamily="34" charset="-120"/>
              </a:rPr>
              <a:t>子女</a:t>
            </a:r>
            <a:endParaRPr lang="zh-CN" altLang="en-US" sz="2255" b="1" dirty="0">
              <a:solidFill>
                <a:srgbClr val="4A4A4A"/>
              </a:solidFill>
              <a:latin typeface="MiSans" pitchFamily="34" charset="-122"/>
              <a:ea typeface="MiSans" pitchFamily="34" charset="-122"/>
              <a:cs typeface="MiSans" pitchFamily="34" charset="-120"/>
            </a:endParaRPr>
          </a:p>
        </p:txBody>
      </p:sp>
      <p:sp>
        <p:nvSpPr>
          <p:cNvPr id="28" name="Text 19"/>
          <p:cNvSpPr/>
          <p:nvPr/>
        </p:nvSpPr>
        <p:spPr>
          <a:xfrm>
            <a:off x="1814195" y="4580255"/>
            <a:ext cx="8352790" cy="620395"/>
          </a:xfrm>
          <a:prstGeom prst="rect">
            <a:avLst/>
          </a:prstGeom>
          <a:noFill/>
        </p:spPr>
        <p:txBody>
          <a:bodyPr wrap="square" lIns="0" tIns="0" rIns="0" bIns="0" rtlCol="0" anchor="ctr"/>
          <a:p>
            <a:pPr>
              <a:lnSpc>
                <a:spcPct val="140000"/>
              </a:lnSpc>
            </a:pPr>
            <a:r>
              <a:rPr lang="en-US" sz="1505" dirty="0">
                <a:solidFill>
                  <a:schemeClr val="tx1"/>
                </a:solidFill>
                <a:latin typeface="MiSans" pitchFamily="34" charset="-122"/>
                <a:ea typeface="MiSans" pitchFamily="34" charset="-122"/>
                <a:cs typeface="MiSans" pitchFamily="34" charset="-120"/>
                <a:sym typeface="+mn-ea"/>
              </a:rPr>
              <a:t>"子女"应当作宽泛界定，包括婚生子女、非婚生子女、养子女和形成抚养教育关系的继子女</a:t>
            </a:r>
            <a:r>
              <a:rPr lang="zh-CN" altLang="en-US" sz="1505" dirty="0">
                <a:solidFill>
                  <a:schemeClr val="tx1"/>
                </a:solidFill>
                <a:latin typeface="MiSans" pitchFamily="34" charset="-122"/>
                <a:ea typeface="MiSans" pitchFamily="34" charset="-122"/>
                <a:cs typeface="MiSans" pitchFamily="34" charset="-120"/>
                <a:sym typeface="+mn-ea"/>
              </a:rPr>
              <a:t>。</a:t>
            </a:r>
            <a:endParaRPr lang="zh-CN" altLang="en-US" sz="1505" dirty="0">
              <a:solidFill>
                <a:schemeClr val="tx1"/>
              </a:solidFill>
              <a:latin typeface="MiSans" pitchFamily="34" charset="-122"/>
              <a:ea typeface="MiSans" pitchFamily="34" charset="-122"/>
              <a:cs typeface="MiSans" pitchFamily="34" charset="-120"/>
              <a:sym typeface="+mn-ea"/>
            </a:endParaRPr>
          </a:p>
          <a:p>
            <a:pPr>
              <a:lnSpc>
                <a:spcPct val="140000"/>
              </a:lnSpc>
            </a:pPr>
            <a:r>
              <a:rPr lang="zh-CN" altLang="en-US" sz="1505" dirty="0">
                <a:solidFill>
                  <a:schemeClr val="tx1"/>
                </a:solidFill>
                <a:latin typeface="MiSans" pitchFamily="34" charset="-122"/>
                <a:ea typeface="MiSans" pitchFamily="34" charset="-122"/>
                <a:cs typeface="MiSans" pitchFamily="34" charset="-120"/>
                <a:sym typeface="+mn-ea"/>
              </a:rPr>
              <a:t>法律基础：</a:t>
            </a:r>
            <a:endParaRPr lang="zh-CN" altLang="en-US" sz="1505" dirty="0">
              <a:solidFill>
                <a:schemeClr val="tx1"/>
              </a:solidFill>
              <a:latin typeface="MiSans" pitchFamily="34" charset="-122"/>
              <a:ea typeface="MiSans" pitchFamily="34" charset="-122"/>
              <a:cs typeface="MiSans" pitchFamily="34" charset="-120"/>
              <a:sym typeface="+mn-ea"/>
            </a:endParaRPr>
          </a:p>
          <a:p>
            <a:pPr>
              <a:lnSpc>
                <a:spcPct val="140000"/>
              </a:lnSpc>
            </a:pPr>
            <a:r>
              <a:rPr lang="en-US" sz="1505" dirty="0">
                <a:solidFill>
                  <a:schemeClr val="tx1"/>
                </a:solidFill>
                <a:latin typeface="MiSans" pitchFamily="34" charset="-122"/>
                <a:ea typeface="MiSans" pitchFamily="34" charset="-122"/>
                <a:cs typeface="MiSans" pitchFamily="34" charset="-120"/>
                <a:sym typeface="+mn-ea"/>
              </a:rPr>
              <a:t>各子女作为继承人的法律地位是相同的，不分性别、长幼，无论婚生、非婚生，无论自然血亲还是拟制血亲，都有继承父母遗产的权利。</a:t>
            </a:r>
            <a:endParaRPr lang="en-US" sz="1505" dirty="0">
              <a:solidFill>
                <a:schemeClr val="tx1"/>
              </a:solidFill>
            </a:endParaRPr>
          </a:p>
          <a:p>
            <a:pPr>
              <a:lnSpc>
                <a:spcPct val="140000"/>
              </a:lnSpc>
            </a:pPr>
            <a:endParaRPr lang="en-US" altLang="en-US" sz="1505" dirty="0">
              <a:solidFill>
                <a:schemeClr val="tx1"/>
              </a:solidFill>
              <a:latin typeface="MiSans" pitchFamily="34" charset="-122"/>
              <a:ea typeface="MiSans" pitchFamily="34" charset="-122"/>
              <a:cs typeface="MiSans" pitchFamily="34" charset="-120"/>
              <a:sym typeface="+mn-ea"/>
            </a:endParaRPr>
          </a:p>
        </p:txBody>
      </p:sp>
      <p:sp>
        <p:nvSpPr>
          <p:cNvPr id="43" name="Shape 27"/>
          <p:cNvSpPr/>
          <p:nvPr/>
        </p:nvSpPr>
        <p:spPr>
          <a:xfrm>
            <a:off x="501286" y="5841963"/>
            <a:ext cx="47742" cy="1656000"/>
          </a:xfrm>
          <a:custGeom>
            <a:avLst/>
            <a:gdLst/>
            <a:ahLst/>
            <a:cxnLst/>
            <a:rect l="l" t="t" r="r" b="b"/>
            <a:pathLst>
              <a:path w="47742" h="1718696">
                <a:moveTo>
                  <a:pt x="47742" y="0"/>
                </a:moveTo>
                <a:lnTo>
                  <a:pt x="47742" y="0"/>
                </a:lnTo>
                <a:lnTo>
                  <a:pt x="47742" y="1718696"/>
                </a:lnTo>
                <a:lnTo>
                  <a:pt x="47742" y="1718696"/>
                </a:lnTo>
                <a:cubicBezTo>
                  <a:pt x="21375" y="1718696"/>
                  <a:pt x="0" y="1697321"/>
                  <a:pt x="0" y="1670954"/>
                </a:cubicBezTo>
                <a:lnTo>
                  <a:pt x="0" y="47742"/>
                </a:lnTo>
                <a:cubicBezTo>
                  <a:pt x="0" y="21392"/>
                  <a:pt x="21392" y="0"/>
                  <a:pt x="47742" y="0"/>
                </a:cubicBezTo>
                <a:close/>
              </a:path>
            </a:pathLst>
          </a:custGeom>
          <a:solidFill>
            <a:srgbClr val="D1A367"/>
          </a:solidFill>
        </p:spPr>
      </p:sp>
      <p:sp>
        <p:nvSpPr>
          <p:cNvPr id="44" name="Shape 28"/>
          <p:cNvSpPr/>
          <p:nvPr/>
        </p:nvSpPr>
        <p:spPr>
          <a:xfrm>
            <a:off x="811606" y="5823612"/>
            <a:ext cx="763865" cy="763865"/>
          </a:xfrm>
          <a:custGeom>
            <a:avLst/>
            <a:gdLst/>
            <a:ahLst/>
            <a:cxnLst/>
            <a:rect l="l" t="t" r="r" b="b"/>
            <a:pathLst>
              <a:path w="763865" h="763865">
                <a:moveTo>
                  <a:pt x="381932" y="0"/>
                </a:moveTo>
                <a:lnTo>
                  <a:pt x="381932" y="0"/>
                </a:lnTo>
                <a:cubicBezTo>
                  <a:pt x="592727" y="0"/>
                  <a:pt x="763865" y="171138"/>
                  <a:pt x="763865" y="381932"/>
                </a:cubicBezTo>
                <a:lnTo>
                  <a:pt x="763865" y="381932"/>
                </a:lnTo>
                <a:cubicBezTo>
                  <a:pt x="763865" y="592727"/>
                  <a:pt x="592727" y="763865"/>
                  <a:pt x="381932" y="763865"/>
                </a:cubicBezTo>
                <a:lnTo>
                  <a:pt x="381932" y="763865"/>
                </a:lnTo>
                <a:cubicBezTo>
                  <a:pt x="171138" y="763865"/>
                  <a:pt x="0" y="592727"/>
                  <a:pt x="0" y="381932"/>
                </a:cubicBezTo>
                <a:lnTo>
                  <a:pt x="0" y="381932"/>
                </a:lnTo>
                <a:cubicBezTo>
                  <a:pt x="0" y="171138"/>
                  <a:pt x="171138" y="0"/>
                  <a:pt x="381932" y="0"/>
                </a:cubicBezTo>
                <a:close/>
              </a:path>
            </a:pathLst>
          </a:custGeom>
          <a:solidFill>
            <a:srgbClr val="D1A367"/>
          </a:solidFill>
        </p:spPr>
      </p:sp>
      <p:sp>
        <p:nvSpPr>
          <p:cNvPr id="46" name="Text 30"/>
          <p:cNvSpPr/>
          <p:nvPr/>
        </p:nvSpPr>
        <p:spPr>
          <a:xfrm>
            <a:off x="1814179" y="5823612"/>
            <a:ext cx="13821181" cy="381932"/>
          </a:xfrm>
          <a:prstGeom prst="rect">
            <a:avLst/>
          </a:prstGeom>
          <a:noFill/>
        </p:spPr>
        <p:txBody>
          <a:bodyPr wrap="square" lIns="0" tIns="0" rIns="0" bIns="0" rtlCol="0" anchor="ctr"/>
          <a:p>
            <a:pPr>
              <a:lnSpc>
                <a:spcPct val="120000"/>
              </a:lnSpc>
            </a:pPr>
            <a:r>
              <a:rPr lang="en-US" sz="2255" b="1" dirty="0">
                <a:solidFill>
                  <a:srgbClr val="4A4A4A"/>
                </a:solidFill>
                <a:latin typeface="MiSans" pitchFamily="34" charset="-122"/>
                <a:ea typeface="MiSans" pitchFamily="34" charset="-122"/>
                <a:cs typeface="MiSans" pitchFamily="34" charset="-120"/>
                <a:sym typeface="+mn-ea"/>
              </a:rPr>
              <a:t>父母</a:t>
            </a:r>
            <a:endParaRPr lang="en-US" sz="1600" dirty="0"/>
          </a:p>
        </p:txBody>
      </p:sp>
      <p:sp>
        <p:nvSpPr>
          <p:cNvPr id="47" name="Text 31"/>
          <p:cNvSpPr/>
          <p:nvPr/>
        </p:nvSpPr>
        <p:spPr>
          <a:xfrm>
            <a:off x="1814195" y="6205855"/>
            <a:ext cx="8358505" cy="1035050"/>
          </a:xfrm>
          <a:prstGeom prst="rect">
            <a:avLst/>
          </a:prstGeom>
          <a:noFill/>
        </p:spPr>
        <p:txBody>
          <a:bodyPr wrap="square" lIns="0" tIns="0" rIns="0" bIns="0" rtlCol="0" anchor="ctr"/>
          <a:p>
            <a:pPr>
              <a:lnSpc>
                <a:spcPct val="140000"/>
              </a:lnSpc>
            </a:pPr>
            <a:r>
              <a:rPr lang="en-US" sz="1600" dirty="0">
                <a:solidFill>
                  <a:schemeClr val="tx1"/>
                </a:solidFill>
                <a:latin typeface="MiSans" pitchFamily="34" charset="-122"/>
                <a:ea typeface="MiSans" pitchFamily="34" charset="-122"/>
                <a:cs typeface="MiSans" pitchFamily="34" charset="-120"/>
                <a:sym typeface="+mn-ea"/>
              </a:rPr>
              <a:t>父母是与子女血缘关系最近的尊亲属。</a:t>
            </a:r>
            <a:endParaRPr lang="en-US" sz="1600" dirty="0">
              <a:solidFill>
                <a:schemeClr val="tx1"/>
              </a:solidFill>
              <a:latin typeface="MiSans" pitchFamily="34" charset="-122"/>
              <a:ea typeface="MiSans" pitchFamily="34" charset="-122"/>
              <a:cs typeface="MiSans" pitchFamily="34" charset="-120"/>
              <a:sym typeface="+mn-ea"/>
            </a:endParaRPr>
          </a:p>
          <a:p>
            <a:pPr>
              <a:lnSpc>
                <a:spcPct val="140000"/>
              </a:lnSpc>
            </a:pPr>
            <a:r>
              <a:rPr lang="zh-CN" altLang="en-US" sz="1600" b="1" dirty="0">
                <a:solidFill>
                  <a:schemeClr val="tx1"/>
                </a:solidFill>
                <a:latin typeface="MiSans" pitchFamily="34" charset="-122"/>
                <a:ea typeface="MiSans" pitchFamily="34" charset="-122"/>
                <a:cs typeface="MiSans" pitchFamily="34" charset="-120"/>
                <a:sym typeface="+mn-ea"/>
              </a:rPr>
              <a:t>权利地位：</a:t>
            </a:r>
            <a:endParaRPr lang="zh-CN" altLang="en-US" sz="1600" b="1" dirty="0">
              <a:solidFill>
                <a:schemeClr val="tx1"/>
              </a:solidFill>
              <a:latin typeface="MiSans" pitchFamily="34" charset="-122"/>
              <a:ea typeface="MiSans" pitchFamily="34" charset="-122"/>
              <a:cs typeface="MiSans" pitchFamily="34" charset="-120"/>
              <a:sym typeface="+mn-ea"/>
            </a:endParaRPr>
          </a:p>
          <a:p>
            <a:pPr>
              <a:lnSpc>
                <a:spcPct val="140000"/>
              </a:lnSpc>
            </a:pPr>
            <a:endParaRPr lang="zh-CN" altLang="en-US" sz="1600" b="1" dirty="0">
              <a:solidFill>
                <a:schemeClr val="tx1"/>
              </a:solidFill>
              <a:latin typeface="MiSans" pitchFamily="34" charset="-122"/>
              <a:ea typeface="MiSans" pitchFamily="34" charset="-122"/>
              <a:cs typeface="MiSans" pitchFamily="34" charset="-120"/>
              <a:sym typeface="+mn-ea"/>
            </a:endParaRPr>
          </a:p>
        </p:txBody>
      </p:sp>
      <p:sp>
        <p:nvSpPr>
          <p:cNvPr id="3" name="文本框 2"/>
          <p:cNvSpPr txBox="1"/>
          <p:nvPr/>
        </p:nvSpPr>
        <p:spPr>
          <a:xfrm>
            <a:off x="501015" y="1061720"/>
            <a:ext cx="14893925" cy="435610"/>
          </a:xfrm>
          <a:prstGeom prst="rect">
            <a:avLst/>
          </a:prstGeom>
          <a:noFill/>
        </p:spPr>
        <p:txBody>
          <a:bodyPr wrap="square" rtlCol="0" anchor="t">
            <a:spAutoFit/>
          </a:bodyPr>
          <a:p>
            <a:pPr>
              <a:lnSpc>
                <a:spcPct val="140000"/>
              </a:lnSpc>
            </a:pPr>
            <a:r>
              <a:rPr lang="en-US" sz="1600" dirty="0">
                <a:solidFill>
                  <a:schemeClr val="tx1"/>
                </a:solidFill>
                <a:latin typeface="MiSans" pitchFamily="34" charset="-122"/>
                <a:ea typeface="MiSans" pitchFamily="34" charset="-122"/>
                <a:cs typeface="MiSans" pitchFamily="34" charset="-120"/>
                <a:sym typeface="+mn-ea"/>
              </a:rPr>
              <a:t>法定继承人是指由法律直接规定的可以依法继承被继承人遗产的人。养老护理人员需要能够清楚地向老年人解释继承人的范围和顺序。</a:t>
            </a:r>
            <a:endParaRPr lang="en-US" altLang="en-US" sz="1600" dirty="0">
              <a:solidFill>
                <a:schemeClr val="tx1"/>
              </a:solidFill>
              <a:latin typeface="MiSans" pitchFamily="34" charset="-122"/>
              <a:ea typeface="MiSans" pitchFamily="34" charset="-122"/>
              <a:cs typeface="MiSans" pitchFamily="34" charset="-120"/>
              <a:sym typeface="+mn-ea"/>
            </a:endParaRPr>
          </a:p>
        </p:txBody>
      </p:sp>
      <p:sp>
        <p:nvSpPr>
          <p:cNvPr id="4" name="Shape 8"/>
          <p:cNvSpPr/>
          <p:nvPr>
            <p:custDataLst>
              <p:tags r:id="rId1"/>
            </p:custDataLst>
          </p:nvPr>
        </p:nvSpPr>
        <p:spPr>
          <a:xfrm>
            <a:off x="1030605" y="2069465"/>
            <a:ext cx="343535" cy="285750"/>
          </a:xfrm>
          <a:custGeom>
            <a:avLst/>
            <a:gdLst/>
            <a:ahLst/>
            <a:cxnLst/>
            <a:rect l="l" t="t" r="r" b="b"/>
            <a:pathLst>
              <a:path w="254000" h="254000">
                <a:moveTo>
                  <a:pt x="119559" y="43210"/>
                </a:moveTo>
                <a:lnTo>
                  <a:pt x="127000" y="53479"/>
                </a:lnTo>
                <a:lnTo>
                  <a:pt x="134441" y="43210"/>
                </a:lnTo>
                <a:cubicBezTo>
                  <a:pt x="146844" y="26045"/>
                  <a:pt x="166787" y="15875"/>
                  <a:pt x="187970" y="15875"/>
                </a:cubicBezTo>
                <a:cubicBezTo>
                  <a:pt x="224433" y="15875"/>
                  <a:pt x="254000" y="45442"/>
                  <a:pt x="254000" y="81905"/>
                </a:cubicBezTo>
                <a:lnTo>
                  <a:pt x="254000" y="83195"/>
                </a:lnTo>
                <a:cubicBezTo>
                  <a:pt x="254000" y="138857"/>
                  <a:pt x="184596" y="203498"/>
                  <a:pt x="148382" y="231130"/>
                </a:cubicBezTo>
                <a:cubicBezTo>
                  <a:pt x="142230" y="235793"/>
                  <a:pt x="134689" y="238125"/>
                  <a:pt x="127000" y="238125"/>
                </a:cubicBezTo>
                <a:cubicBezTo>
                  <a:pt x="119311" y="238125"/>
                  <a:pt x="111720" y="235843"/>
                  <a:pt x="105618" y="231130"/>
                </a:cubicBezTo>
                <a:cubicBezTo>
                  <a:pt x="69404" y="203498"/>
                  <a:pt x="0" y="138857"/>
                  <a:pt x="0" y="83195"/>
                </a:cubicBezTo>
                <a:lnTo>
                  <a:pt x="0" y="81905"/>
                </a:lnTo>
                <a:cubicBezTo>
                  <a:pt x="0" y="45442"/>
                  <a:pt x="29567" y="15875"/>
                  <a:pt x="66030" y="15875"/>
                </a:cubicBezTo>
                <a:cubicBezTo>
                  <a:pt x="87213" y="15875"/>
                  <a:pt x="107156" y="26045"/>
                  <a:pt x="119559" y="43210"/>
                </a:cubicBezTo>
                <a:close/>
              </a:path>
            </a:pathLst>
          </a:custGeom>
          <a:solidFill>
            <a:srgbClr val="F8F6F2"/>
          </a:solidFill>
        </p:spPr>
      </p:sp>
      <p:sp>
        <p:nvSpPr>
          <p:cNvPr id="19" name="Shape 17"/>
          <p:cNvSpPr/>
          <p:nvPr>
            <p:custDataLst>
              <p:tags r:id="rId2"/>
            </p:custDataLst>
          </p:nvPr>
        </p:nvSpPr>
        <p:spPr>
          <a:xfrm>
            <a:off x="1106805" y="4245610"/>
            <a:ext cx="216000" cy="324000"/>
          </a:xfrm>
          <a:custGeom>
            <a:avLst/>
            <a:gdLst/>
            <a:ahLst/>
            <a:cxnLst/>
            <a:rect l="l" t="t" r="r" b="b"/>
            <a:pathLst>
              <a:path w="158750" h="254000">
                <a:moveTo>
                  <a:pt x="47625" y="31750"/>
                </a:moveTo>
                <a:cubicBezTo>
                  <a:pt x="47625" y="14227"/>
                  <a:pt x="61852" y="0"/>
                  <a:pt x="79375" y="0"/>
                </a:cubicBezTo>
                <a:cubicBezTo>
                  <a:pt x="96898" y="0"/>
                  <a:pt x="111125" y="14227"/>
                  <a:pt x="111125" y="31750"/>
                </a:cubicBezTo>
                <a:cubicBezTo>
                  <a:pt x="111125" y="49273"/>
                  <a:pt x="96898" y="63500"/>
                  <a:pt x="79375" y="63500"/>
                </a:cubicBezTo>
                <a:cubicBezTo>
                  <a:pt x="61852" y="63500"/>
                  <a:pt x="47625" y="49273"/>
                  <a:pt x="47625" y="31750"/>
                </a:cubicBezTo>
                <a:close/>
                <a:moveTo>
                  <a:pt x="71438" y="190500"/>
                </a:moveTo>
                <a:lnTo>
                  <a:pt x="71438" y="238125"/>
                </a:lnTo>
                <a:cubicBezTo>
                  <a:pt x="71438" y="246906"/>
                  <a:pt x="64343" y="254000"/>
                  <a:pt x="55563" y="254000"/>
                </a:cubicBezTo>
                <a:cubicBezTo>
                  <a:pt x="46782" y="254000"/>
                  <a:pt x="39688" y="246906"/>
                  <a:pt x="39688" y="238125"/>
                </a:cubicBezTo>
                <a:lnTo>
                  <a:pt x="39688" y="142776"/>
                </a:lnTo>
                <a:lnTo>
                  <a:pt x="29319" y="159246"/>
                </a:lnTo>
                <a:cubicBezTo>
                  <a:pt x="24656" y="166688"/>
                  <a:pt x="14833" y="168870"/>
                  <a:pt x="7441" y="164207"/>
                </a:cubicBezTo>
                <a:cubicBezTo>
                  <a:pt x="50" y="159544"/>
                  <a:pt x="-2232" y="149771"/>
                  <a:pt x="2431" y="142379"/>
                </a:cubicBezTo>
                <a:lnTo>
                  <a:pt x="22225" y="110976"/>
                </a:lnTo>
                <a:cubicBezTo>
                  <a:pt x="34578" y="91281"/>
                  <a:pt x="56158" y="79375"/>
                  <a:pt x="79375" y="79375"/>
                </a:cubicBezTo>
                <a:cubicBezTo>
                  <a:pt x="102592" y="79375"/>
                  <a:pt x="124172" y="91281"/>
                  <a:pt x="136525" y="110927"/>
                </a:cubicBezTo>
                <a:lnTo>
                  <a:pt x="156319" y="142379"/>
                </a:lnTo>
                <a:cubicBezTo>
                  <a:pt x="160982" y="149820"/>
                  <a:pt x="158750" y="159593"/>
                  <a:pt x="151358" y="164257"/>
                </a:cubicBezTo>
                <a:cubicBezTo>
                  <a:pt x="143966" y="168920"/>
                  <a:pt x="134144" y="166688"/>
                  <a:pt x="129480" y="159296"/>
                </a:cubicBezTo>
                <a:lnTo>
                  <a:pt x="119063" y="142776"/>
                </a:lnTo>
                <a:lnTo>
                  <a:pt x="119063" y="238125"/>
                </a:lnTo>
                <a:cubicBezTo>
                  <a:pt x="119063" y="246906"/>
                  <a:pt x="111968" y="254000"/>
                  <a:pt x="103188" y="254000"/>
                </a:cubicBezTo>
                <a:cubicBezTo>
                  <a:pt x="94407" y="254000"/>
                  <a:pt x="87313" y="246906"/>
                  <a:pt x="87313" y="238125"/>
                </a:cubicBezTo>
                <a:lnTo>
                  <a:pt x="87313" y="190500"/>
                </a:lnTo>
                <a:lnTo>
                  <a:pt x="71438" y="190500"/>
                </a:lnTo>
                <a:close/>
              </a:path>
            </a:pathLst>
          </a:custGeom>
          <a:solidFill>
            <a:srgbClr val="F8F6F2"/>
          </a:solidFill>
        </p:spPr>
      </p:sp>
      <p:sp>
        <p:nvSpPr>
          <p:cNvPr id="6" name="文本框 5"/>
          <p:cNvSpPr txBox="1"/>
          <p:nvPr/>
        </p:nvSpPr>
        <p:spPr>
          <a:xfrm>
            <a:off x="1737995" y="6938010"/>
            <a:ext cx="8128000" cy="730885"/>
          </a:xfrm>
          <a:prstGeom prst="rect">
            <a:avLst/>
          </a:prstGeom>
          <a:noFill/>
        </p:spPr>
        <p:txBody>
          <a:bodyPr wrap="square" rtlCol="0" anchor="t">
            <a:spAutoFit/>
          </a:bodyPr>
          <a:p>
            <a:pPr>
              <a:lnSpc>
                <a:spcPct val="130000"/>
              </a:lnSpc>
            </a:pPr>
            <a:r>
              <a:rPr lang="en-US" sz="1600" dirty="0">
                <a:solidFill>
                  <a:schemeClr val="tx1"/>
                </a:solidFill>
                <a:latin typeface="MiSans" pitchFamily="34" charset="-122"/>
                <a:ea typeface="MiSans" pitchFamily="34" charset="-122"/>
                <a:cs typeface="MiSans" pitchFamily="34" charset="-120"/>
                <a:sym typeface="+mn-ea"/>
              </a:rPr>
              <a:t>父母有抚养教育未成年子女的义务，子女有赡养年老父母的义务，双方互为继承人。包括生父母、养父母、有抚养关系的继父母。</a:t>
            </a:r>
            <a:endParaRPr lang="en-US" altLang="en-US" sz="1600" dirty="0">
              <a:solidFill>
                <a:schemeClr val="tx1"/>
              </a:solidFill>
              <a:latin typeface="MiSans" pitchFamily="34" charset="-122"/>
              <a:ea typeface="MiSans" pitchFamily="34" charset="-122"/>
              <a:cs typeface="MiSans" pitchFamily="34" charset="-120"/>
              <a:sym typeface="+mn-ea"/>
            </a:endParaRPr>
          </a:p>
        </p:txBody>
      </p:sp>
      <p:sp>
        <p:nvSpPr>
          <p:cNvPr id="8" name="Shape 26"/>
          <p:cNvSpPr/>
          <p:nvPr>
            <p:custDataLst>
              <p:tags r:id="rId3"/>
            </p:custDataLst>
          </p:nvPr>
        </p:nvSpPr>
        <p:spPr>
          <a:xfrm>
            <a:off x="1038860" y="6078220"/>
            <a:ext cx="285750" cy="254000"/>
          </a:xfrm>
          <a:custGeom>
            <a:avLst/>
            <a:gdLst/>
            <a:ahLst/>
            <a:cxnLst/>
            <a:rect l="l" t="t" r="r" b="b"/>
            <a:pathLst>
              <a:path w="285750" h="254000">
                <a:moveTo>
                  <a:pt x="31750" y="63500"/>
                </a:moveTo>
                <a:cubicBezTo>
                  <a:pt x="31750" y="32834"/>
                  <a:pt x="56647" y="7938"/>
                  <a:pt x="87313" y="7938"/>
                </a:cubicBezTo>
                <a:cubicBezTo>
                  <a:pt x="117978" y="7938"/>
                  <a:pt x="142875" y="32834"/>
                  <a:pt x="142875" y="63500"/>
                </a:cubicBezTo>
                <a:cubicBezTo>
                  <a:pt x="142875" y="94166"/>
                  <a:pt x="117978" y="119063"/>
                  <a:pt x="87313" y="119063"/>
                </a:cubicBezTo>
                <a:cubicBezTo>
                  <a:pt x="56647" y="119063"/>
                  <a:pt x="31750" y="94166"/>
                  <a:pt x="31750" y="63500"/>
                </a:cubicBezTo>
                <a:close/>
                <a:moveTo>
                  <a:pt x="0" y="230188"/>
                </a:moveTo>
                <a:cubicBezTo>
                  <a:pt x="0" y="181967"/>
                  <a:pt x="39092" y="142875"/>
                  <a:pt x="87313" y="142875"/>
                </a:cubicBezTo>
                <a:cubicBezTo>
                  <a:pt x="135533" y="142875"/>
                  <a:pt x="174625" y="181967"/>
                  <a:pt x="174625" y="230188"/>
                </a:cubicBezTo>
                <a:lnTo>
                  <a:pt x="174625" y="233164"/>
                </a:lnTo>
                <a:cubicBezTo>
                  <a:pt x="174625" y="244673"/>
                  <a:pt x="165298" y="254000"/>
                  <a:pt x="153789" y="254000"/>
                </a:cubicBezTo>
                <a:lnTo>
                  <a:pt x="20836" y="254000"/>
                </a:lnTo>
                <a:cubicBezTo>
                  <a:pt x="9327" y="254000"/>
                  <a:pt x="0" y="244673"/>
                  <a:pt x="0" y="233164"/>
                </a:cubicBezTo>
                <a:lnTo>
                  <a:pt x="0" y="230188"/>
                </a:lnTo>
                <a:close/>
                <a:moveTo>
                  <a:pt x="214313" y="31750"/>
                </a:moveTo>
                <a:cubicBezTo>
                  <a:pt x="240597" y="31750"/>
                  <a:pt x="261937" y="53090"/>
                  <a:pt x="261937" y="79375"/>
                </a:cubicBezTo>
                <a:cubicBezTo>
                  <a:pt x="261937" y="105660"/>
                  <a:pt x="240597" y="127000"/>
                  <a:pt x="214313" y="127000"/>
                </a:cubicBezTo>
                <a:cubicBezTo>
                  <a:pt x="188028" y="127000"/>
                  <a:pt x="166688" y="105660"/>
                  <a:pt x="166688" y="79375"/>
                </a:cubicBezTo>
                <a:cubicBezTo>
                  <a:pt x="166688" y="53090"/>
                  <a:pt x="188028" y="31750"/>
                  <a:pt x="214313" y="31750"/>
                </a:cubicBezTo>
                <a:close/>
                <a:moveTo>
                  <a:pt x="214313" y="150813"/>
                </a:moveTo>
                <a:cubicBezTo>
                  <a:pt x="253752" y="150813"/>
                  <a:pt x="285750" y="182811"/>
                  <a:pt x="285750" y="222250"/>
                </a:cubicBezTo>
                <a:lnTo>
                  <a:pt x="285750" y="233362"/>
                </a:lnTo>
                <a:cubicBezTo>
                  <a:pt x="285750" y="244773"/>
                  <a:pt x="276523" y="254000"/>
                  <a:pt x="265113" y="254000"/>
                </a:cubicBezTo>
                <a:lnTo>
                  <a:pt x="193278" y="254000"/>
                </a:lnTo>
                <a:cubicBezTo>
                  <a:pt x="196552" y="247799"/>
                  <a:pt x="198437" y="240705"/>
                  <a:pt x="198437" y="233164"/>
                </a:cubicBezTo>
                <a:lnTo>
                  <a:pt x="198437" y="230188"/>
                </a:lnTo>
                <a:cubicBezTo>
                  <a:pt x="198437" y="204639"/>
                  <a:pt x="189805" y="181124"/>
                  <a:pt x="175369" y="162371"/>
                </a:cubicBezTo>
                <a:cubicBezTo>
                  <a:pt x="186581" y="155079"/>
                  <a:pt x="199975" y="150813"/>
                  <a:pt x="214312" y="150813"/>
                </a:cubicBezTo>
                <a:close/>
              </a:path>
            </a:pathLst>
          </a:custGeom>
          <a:solidFill>
            <a:srgbClr val="F8F6F2"/>
          </a:solidFill>
        </p:spPr>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95935" y="527050"/>
            <a:ext cx="8128000" cy="589280"/>
          </a:xfrm>
          <a:prstGeom prst="rect">
            <a:avLst/>
          </a:prstGeom>
          <a:noFill/>
        </p:spPr>
        <p:txBody>
          <a:bodyPr wrap="square" rtlCol="0" anchor="t">
            <a:spAutoFit/>
          </a:bodyPr>
          <a:p>
            <a:pPr>
              <a:lnSpc>
                <a:spcPct val="90000"/>
              </a:lnSpc>
            </a:pPr>
            <a:r>
              <a:rPr lang="en-US" sz="3600" b="1" dirty="0">
                <a:solidFill>
                  <a:srgbClr val="4A4A4A"/>
                </a:solidFill>
                <a:latin typeface="MiSans" pitchFamily="34" charset="-122"/>
                <a:ea typeface="MiSans" pitchFamily="34" charset="-122"/>
                <a:cs typeface="MiSans" pitchFamily="34" charset="-120"/>
                <a:sym typeface="+mn-ea"/>
              </a:rPr>
              <a:t>法定继承人的范围（</a:t>
            </a:r>
            <a:r>
              <a:rPr lang="zh-CN" altLang="en-US" sz="3600" b="1" dirty="0">
                <a:solidFill>
                  <a:srgbClr val="4A4A4A"/>
                </a:solidFill>
                <a:latin typeface="MiSans" pitchFamily="34" charset="-122"/>
                <a:ea typeface="MiSans" pitchFamily="34" charset="-122"/>
                <a:cs typeface="MiSans" pitchFamily="34" charset="-120"/>
                <a:sym typeface="+mn-ea"/>
              </a:rPr>
              <a:t>二</a:t>
            </a:r>
            <a:r>
              <a:rPr lang="en-US" sz="3600" b="1" dirty="0">
                <a:solidFill>
                  <a:srgbClr val="4A4A4A"/>
                </a:solidFill>
                <a:latin typeface="MiSans" pitchFamily="34" charset="-122"/>
                <a:ea typeface="MiSans" pitchFamily="34" charset="-122"/>
                <a:cs typeface="MiSans" pitchFamily="34" charset="-120"/>
                <a:sym typeface="+mn-ea"/>
              </a:rPr>
              <a:t>）</a:t>
            </a:r>
            <a:endParaRPr lang="en-US" altLang="en-US" sz="3600" b="1" dirty="0">
              <a:solidFill>
                <a:srgbClr val="4A4A4A"/>
              </a:solidFill>
              <a:latin typeface="MiSans" pitchFamily="34" charset="-122"/>
              <a:ea typeface="MiSans" pitchFamily="34" charset="-122"/>
              <a:cs typeface="MiSans" pitchFamily="34" charset="-120"/>
              <a:sym typeface="+mn-ea"/>
            </a:endParaRPr>
          </a:p>
        </p:txBody>
      </p:sp>
      <p:sp>
        <p:nvSpPr>
          <p:cNvPr id="5" name="Shape 3"/>
          <p:cNvSpPr/>
          <p:nvPr/>
        </p:nvSpPr>
        <p:spPr>
          <a:xfrm>
            <a:off x="501286" y="1718696"/>
            <a:ext cx="47742" cy="1800000"/>
          </a:xfrm>
          <a:custGeom>
            <a:avLst/>
            <a:gdLst/>
            <a:ahLst/>
            <a:cxnLst/>
            <a:rect l="l" t="t" r="r" b="b"/>
            <a:pathLst>
              <a:path w="47742" h="2649656">
                <a:moveTo>
                  <a:pt x="47742" y="0"/>
                </a:moveTo>
                <a:lnTo>
                  <a:pt x="47742" y="0"/>
                </a:lnTo>
                <a:lnTo>
                  <a:pt x="47742" y="2649656"/>
                </a:lnTo>
                <a:lnTo>
                  <a:pt x="47742" y="2649656"/>
                </a:lnTo>
                <a:cubicBezTo>
                  <a:pt x="21375" y="2649656"/>
                  <a:pt x="0" y="2628282"/>
                  <a:pt x="0" y="2601915"/>
                </a:cubicBezTo>
                <a:lnTo>
                  <a:pt x="0" y="47742"/>
                </a:lnTo>
                <a:cubicBezTo>
                  <a:pt x="0" y="21392"/>
                  <a:pt x="21392" y="0"/>
                  <a:pt x="47742" y="0"/>
                </a:cubicBezTo>
                <a:close/>
              </a:path>
            </a:pathLst>
          </a:custGeom>
          <a:solidFill>
            <a:srgbClr val="C23D69"/>
          </a:solidFill>
        </p:spPr>
      </p:sp>
      <p:sp>
        <p:nvSpPr>
          <p:cNvPr id="7" name="Shape 4"/>
          <p:cNvSpPr/>
          <p:nvPr/>
        </p:nvSpPr>
        <p:spPr>
          <a:xfrm>
            <a:off x="811606" y="1852745"/>
            <a:ext cx="763865" cy="763865"/>
          </a:xfrm>
          <a:custGeom>
            <a:avLst/>
            <a:gdLst/>
            <a:ahLst/>
            <a:cxnLst/>
            <a:rect l="l" t="t" r="r" b="b"/>
            <a:pathLst>
              <a:path w="763865" h="763865">
                <a:moveTo>
                  <a:pt x="381932" y="0"/>
                </a:moveTo>
                <a:lnTo>
                  <a:pt x="381932" y="0"/>
                </a:lnTo>
                <a:cubicBezTo>
                  <a:pt x="592727" y="0"/>
                  <a:pt x="763865" y="171138"/>
                  <a:pt x="763865" y="381932"/>
                </a:cubicBezTo>
                <a:lnTo>
                  <a:pt x="763865" y="381932"/>
                </a:lnTo>
                <a:cubicBezTo>
                  <a:pt x="763865" y="592727"/>
                  <a:pt x="592727" y="763865"/>
                  <a:pt x="381932" y="763865"/>
                </a:cubicBezTo>
                <a:lnTo>
                  <a:pt x="381932" y="763865"/>
                </a:lnTo>
                <a:cubicBezTo>
                  <a:pt x="171138" y="763865"/>
                  <a:pt x="0" y="592727"/>
                  <a:pt x="0" y="381932"/>
                </a:cubicBezTo>
                <a:lnTo>
                  <a:pt x="0" y="381932"/>
                </a:lnTo>
                <a:cubicBezTo>
                  <a:pt x="0" y="171138"/>
                  <a:pt x="171138" y="0"/>
                  <a:pt x="381932" y="0"/>
                </a:cubicBezTo>
                <a:close/>
              </a:path>
            </a:pathLst>
          </a:custGeom>
          <a:solidFill>
            <a:srgbClr val="C23D69"/>
          </a:solidFill>
        </p:spPr>
      </p:sp>
      <p:sp>
        <p:nvSpPr>
          <p:cNvPr id="9" name="Text 6"/>
          <p:cNvSpPr/>
          <p:nvPr/>
        </p:nvSpPr>
        <p:spPr>
          <a:xfrm>
            <a:off x="1870059" y="1747970"/>
            <a:ext cx="13821181" cy="381932"/>
          </a:xfrm>
          <a:prstGeom prst="rect">
            <a:avLst/>
          </a:prstGeom>
          <a:noFill/>
        </p:spPr>
        <p:txBody>
          <a:bodyPr wrap="square" lIns="0" tIns="0" rIns="0" bIns="0" rtlCol="0" anchor="ctr"/>
          <a:p>
            <a:pPr>
              <a:lnSpc>
                <a:spcPct val="120000"/>
              </a:lnSpc>
            </a:pPr>
            <a:r>
              <a:rPr lang="en-US" sz="2255" b="1" dirty="0">
                <a:solidFill>
                  <a:srgbClr val="4A4A4A"/>
                </a:solidFill>
                <a:latin typeface="MiSans" pitchFamily="34" charset="-122"/>
                <a:ea typeface="MiSans" pitchFamily="34" charset="-122"/>
                <a:cs typeface="MiSans" pitchFamily="34" charset="-120"/>
                <a:sym typeface="+mn-ea"/>
              </a:rPr>
              <a:t>兄弟姐妹</a:t>
            </a:r>
            <a:endParaRPr lang="en-US" sz="1600" dirty="0"/>
          </a:p>
        </p:txBody>
      </p:sp>
      <p:sp>
        <p:nvSpPr>
          <p:cNvPr id="10" name="Text 7"/>
          <p:cNvSpPr/>
          <p:nvPr/>
        </p:nvSpPr>
        <p:spPr>
          <a:xfrm>
            <a:off x="1793875" y="2727325"/>
            <a:ext cx="13601065" cy="993775"/>
          </a:xfrm>
          <a:prstGeom prst="rect">
            <a:avLst/>
          </a:prstGeom>
          <a:noFill/>
        </p:spPr>
        <p:txBody>
          <a:bodyPr wrap="square" lIns="0" tIns="0" rIns="0" bIns="0" rtlCol="0" anchor="ctr"/>
          <a:p>
            <a:pPr>
              <a:lnSpc>
                <a:spcPct val="140000"/>
              </a:lnSpc>
            </a:pPr>
            <a:r>
              <a:rPr lang="en-US" sz="1505" dirty="0">
                <a:solidFill>
                  <a:schemeClr val="tx1"/>
                </a:solidFill>
                <a:latin typeface="MiSans" pitchFamily="34" charset="-122"/>
                <a:ea typeface="MiSans" pitchFamily="34" charset="-122"/>
                <a:cs typeface="MiSans" pitchFamily="34" charset="-120"/>
                <a:sym typeface="+mn-ea"/>
              </a:rPr>
              <a:t>兄弟姐妹是最亲近的旁系血亲。</a:t>
            </a:r>
            <a:endParaRPr lang="en-US" sz="1505" dirty="0">
              <a:solidFill>
                <a:schemeClr val="tx1"/>
              </a:solidFill>
            </a:endParaRPr>
          </a:p>
          <a:p>
            <a:pPr>
              <a:lnSpc>
                <a:spcPct val="140000"/>
              </a:lnSpc>
            </a:pPr>
            <a:r>
              <a:rPr lang="en-US" sz="1600" b="1" dirty="0">
                <a:solidFill>
                  <a:schemeClr val="tx1"/>
                </a:solidFill>
                <a:latin typeface="MiSans" pitchFamily="34" charset="-122"/>
                <a:ea typeface="MiSans" pitchFamily="34" charset="-122"/>
                <a:cs typeface="MiSans" pitchFamily="34" charset="-120"/>
                <a:sym typeface="+mn-ea"/>
              </a:rPr>
              <a:t>血缘关系类型</a:t>
            </a:r>
            <a:r>
              <a:rPr lang="zh-CN" altLang="en-US" sz="1600" b="1" dirty="0">
                <a:solidFill>
                  <a:schemeClr val="tx1"/>
                </a:solidFill>
                <a:latin typeface="MiSans" pitchFamily="34" charset="-122"/>
                <a:ea typeface="MiSans" pitchFamily="34" charset="-122"/>
                <a:cs typeface="MiSans" pitchFamily="34" charset="-120"/>
                <a:sym typeface="+mn-ea"/>
              </a:rPr>
              <a:t>：</a:t>
            </a:r>
            <a:endParaRPr lang="zh-CN" altLang="en-US" sz="1600" b="1" dirty="0">
              <a:solidFill>
                <a:schemeClr val="tx1"/>
              </a:solidFill>
              <a:latin typeface="MiSans" pitchFamily="34" charset="-122"/>
              <a:ea typeface="MiSans" pitchFamily="34" charset="-122"/>
              <a:cs typeface="MiSans" pitchFamily="34" charset="-120"/>
              <a:sym typeface="+mn-ea"/>
            </a:endParaRPr>
          </a:p>
          <a:p>
            <a:pPr>
              <a:lnSpc>
                <a:spcPct val="140000"/>
              </a:lnSpc>
            </a:pPr>
            <a:r>
              <a:rPr lang="en-US" sz="1600" b="1" dirty="0">
                <a:solidFill>
                  <a:schemeClr val="tx1"/>
                </a:solidFill>
                <a:latin typeface="MiSans" pitchFamily="34" charset="-122"/>
                <a:ea typeface="MiSans" pitchFamily="34" charset="-122"/>
                <a:cs typeface="MiSans" pitchFamily="34" charset="-120"/>
                <a:sym typeface="+mn-ea"/>
              </a:rPr>
              <a:t>全血缘：</a:t>
            </a:r>
            <a:r>
              <a:rPr lang="en-US" sz="1600" dirty="0">
                <a:solidFill>
                  <a:schemeClr val="tx1"/>
                </a:solidFill>
                <a:latin typeface="MiSans" pitchFamily="34" charset="-122"/>
                <a:ea typeface="MiSans" pitchFamily="34" charset="-122"/>
                <a:cs typeface="MiSans" pitchFamily="34" charset="-120"/>
                <a:sym typeface="+mn-ea"/>
              </a:rPr>
              <a:t>同父同母的兄弟姐妹</a:t>
            </a:r>
            <a:r>
              <a:rPr lang="zh-CN" altLang="en-US" sz="1600" dirty="0">
                <a:solidFill>
                  <a:schemeClr val="tx1"/>
                </a:solidFill>
                <a:latin typeface="MiSans" pitchFamily="34" charset="-122"/>
                <a:ea typeface="MiSans" pitchFamily="34" charset="-122"/>
                <a:cs typeface="MiSans" pitchFamily="34" charset="-120"/>
                <a:sym typeface="+mn-ea"/>
              </a:rPr>
              <a:t>；</a:t>
            </a:r>
            <a:r>
              <a:rPr lang="en-US" sz="1600" b="1" dirty="0">
                <a:solidFill>
                  <a:schemeClr val="tx1"/>
                </a:solidFill>
                <a:latin typeface="MiSans" pitchFamily="34" charset="-122"/>
                <a:ea typeface="MiSans" pitchFamily="34" charset="-122"/>
                <a:cs typeface="MiSans" pitchFamily="34" charset="-120"/>
                <a:sym typeface="+mn-ea"/>
              </a:rPr>
              <a:t>半血缘：</a:t>
            </a:r>
            <a:r>
              <a:rPr lang="en-US" sz="1600" dirty="0">
                <a:solidFill>
                  <a:schemeClr val="tx1"/>
                </a:solidFill>
                <a:latin typeface="MiSans" pitchFamily="34" charset="-122"/>
                <a:ea typeface="MiSans" pitchFamily="34" charset="-122"/>
                <a:cs typeface="MiSans" pitchFamily="34" charset="-120"/>
                <a:sym typeface="+mn-ea"/>
              </a:rPr>
              <a:t>同父异母或同母异父的兄弟姐妹</a:t>
            </a:r>
            <a:r>
              <a:rPr lang="zh-CN" altLang="en-US" sz="1600" b="1" dirty="0">
                <a:solidFill>
                  <a:schemeClr val="tx1"/>
                </a:solidFill>
                <a:latin typeface="MiSans" pitchFamily="34" charset="-122"/>
                <a:ea typeface="MiSans" pitchFamily="34" charset="-122"/>
                <a:cs typeface="MiSans" pitchFamily="34" charset="-120"/>
                <a:sym typeface="+mn-ea"/>
              </a:rPr>
              <a:t>；</a:t>
            </a:r>
            <a:r>
              <a:rPr lang="en-US" sz="1600" b="1" dirty="0">
                <a:solidFill>
                  <a:schemeClr val="tx1"/>
                </a:solidFill>
                <a:latin typeface="MiSans" pitchFamily="34" charset="-122"/>
                <a:ea typeface="MiSans" pitchFamily="34" charset="-122"/>
                <a:cs typeface="MiSans" pitchFamily="34" charset="-120"/>
                <a:sym typeface="+mn-ea"/>
              </a:rPr>
              <a:t>拟制血缘：</a:t>
            </a:r>
            <a:r>
              <a:rPr lang="en-US" sz="1600" dirty="0">
                <a:solidFill>
                  <a:schemeClr val="tx1"/>
                </a:solidFill>
                <a:latin typeface="MiSans" pitchFamily="34" charset="-122"/>
                <a:ea typeface="MiSans" pitchFamily="34" charset="-122"/>
                <a:cs typeface="MiSans" pitchFamily="34" charset="-120"/>
                <a:sym typeface="+mn-ea"/>
              </a:rPr>
              <a:t>养兄弟姐妹、有扶养关系的继兄弟姐妹</a:t>
            </a:r>
            <a:endParaRPr lang="en-US" sz="1600" dirty="0">
              <a:solidFill>
                <a:schemeClr val="tx1"/>
              </a:solidFill>
            </a:endParaRPr>
          </a:p>
          <a:p>
            <a:pPr>
              <a:lnSpc>
                <a:spcPct val="140000"/>
              </a:lnSpc>
            </a:pPr>
            <a:endParaRPr lang="en-US" sz="1600" dirty="0">
              <a:solidFill>
                <a:schemeClr val="tx1"/>
              </a:solidFill>
            </a:endParaRPr>
          </a:p>
          <a:p>
            <a:pPr>
              <a:lnSpc>
                <a:spcPct val="140000"/>
              </a:lnSpc>
            </a:pPr>
            <a:endParaRPr lang="en-US" sz="1600" b="1" dirty="0">
              <a:solidFill>
                <a:schemeClr val="tx1"/>
              </a:solidFill>
            </a:endParaRPr>
          </a:p>
        </p:txBody>
      </p:sp>
      <p:sp>
        <p:nvSpPr>
          <p:cNvPr id="20" name="Text 13"/>
          <p:cNvSpPr/>
          <p:nvPr/>
        </p:nvSpPr>
        <p:spPr>
          <a:xfrm>
            <a:off x="8938115" y="3604488"/>
            <a:ext cx="6457046" cy="286449"/>
          </a:xfrm>
          <a:prstGeom prst="rect">
            <a:avLst/>
          </a:prstGeom>
          <a:noFill/>
        </p:spPr>
        <p:txBody>
          <a:bodyPr wrap="square" lIns="0" tIns="0" rIns="0" bIns="0" rtlCol="0" anchor="ctr"/>
          <a:p>
            <a:pPr>
              <a:lnSpc>
                <a:spcPct val="130000"/>
              </a:lnSpc>
            </a:pPr>
            <a:endParaRPr lang="en-US" sz="1600" dirty="0"/>
          </a:p>
        </p:txBody>
      </p:sp>
      <p:sp>
        <p:nvSpPr>
          <p:cNvPr id="22" name="Shape 15"/>
          <p:cNvSpPr/>
          <p:nvPr/>
        </p:nvSpPr>
        <p:spPr>
          <a:xfrm>
            <a:off x="501286" y="3768860"/>
            <a:ext cx="47742" cy="1933200"/>
          </a:xfrm>
          <a:custGeom>
            <a:avLst/>
            <a:gdLst/>
            <a:ahLst/>
            <a:cxnLst/>
            <a:rect l="l" t="t" r="r" b="b"/>
            <a:pathLst>
              <a:path w="47742" h="2291595">
                <a:moveTo>
                  <a:pt x="47742" y="0"/>
                </a:moveTo>
                <a:lnTo>
                  <a:pt x="47742" y="0"/>
                </a:lnTo>
                <a:lnTo>
                  <a:pt x="47742" y="2291595"/>
                </a:lnTo>
                <a:lnTo>
                  <a:pt x="47742" y="2291595"/>
                </a:lnTo>
                <a:cubicBezTo>
                  <a:pt x="21375" y="2291595"/>
                  <a:pt x="0" y="2270220"/>
                  <a:pt x="0" y="2243853"/>
                </a:cubicBezTo>
                <a:lnTo>
                  <a:pt x="0" y="47742"/>
                </a:lnTo>
                <a:cubicBezTo>
                  <a:pt x="0" y="21392"/>
                  <a:pt x="21392" y="0"/>
                  <a:pt x="47742" y="0"/>
                </a:cubicBezTo>
                <a:close/>
              </a:path>
            </a:pathLst>
          </a:custGeom>
          <a:solidFill>
            <a:srgbClr val="8A9A87"/>
          </a:solidFill>
        </p:spPr>
      </p:sp>
      <p:sp>
        <p:nvSpPr>
          <p:cNvPr id="23" name="Shape 16"/>
          <p:cNvSpPr/>
          <p:nvPr/>
        </p:nvSpPr>
        <p:spPr>
          <a:xfrm>
            <a:off x="811606" y="4055310"/>
            <a:ext cx="763865" cy="763865"/>
          </a:xfrm>
          <a:custGeom>
            <a:avLst/>
            <a:gdLst/>
            <a:ahLst/>
            <a:cxnLst/>
            <a:rect l="l" t="t" r="r" b="b"/>
            <a:pathLst>
              <a:path w="763865" h="763865">
                <a:moveTo>
                  <a:pt x="381932" y="0"/>
                </a:moveTo>
                <a:lnTo>
                  <a:pt x="381932" y="0"/>
                </a:lnTo>
                <a:cubicBezTo>
                  <a:pt x="592727" y="0"/>
                  <a:pt x="763865" y="171138"/>
                  <a:pt x="763865" y="381932"/>
                </a:cubicBezTo>
                <a:lnTo>
                  <a:pt x="763865" y="381932"/>
                </a:lnTo>
                <a:cubicBezTo>
                  <a:pt x="763865" y="592727"/>
                  <a:pt x="592727" y="763865"/>
                  <a:pt x="381932" y="763865"/>
                </a:cubicBezTo>
                <a:lnTo>
                  <a:pt x="381932" y="763865"/>
                </a:lnTo>
                <a:cubicBezTo>
                  <a:pt x="171138" y="763865"/>
                  <a:pt x="0" y="592727"/>
                  <a:pt x="0" y="381932"/>
                </a:cubicBezTo>
                <a:lnTo>
                  <a:pt x="0" y="381932"/>
                </a:lnTo>
                <a:cubicBezTo>
                  <a:pt x="0" y="171138"/>
                  <a:pt x="171138" y="0"/>
                  <a:pt x="381932" y="0"/>
                </a:cubicBezTo>
                <a:close/>
              </a:path>
            </a:pathLst>
          </a:custGeom>
          <a:solidFill>
            <a:srgbClr val="8A9A87"/>
          </a:solidFill>
        </p:spPr>
      </p:sp>
      <p:sp>
        <p:nvSpPr>
          <p:cNvPr id="27" name="Text 18"/>
          <p:cNvSpPr/>
          <p:nvPr/>
        </p:nvSpPr>
        <p:spPr>
          <a:xfrm>
            <a:off x="1808464" y="3813375"/>
            <a:ext cx="13821181" cy="381932"/>
          </a:xfrm>
          <a:prstGeom prst="rect">
            <a:avLst/>
          </a:prstGeom>
          <a:noFill/>
        </p:spPr>
        <p:txBody>
          <a:bodyPr wrap="square" lIns="0" tIns="0" rIns="0" bIns="0" rtlCol="0" anchor="ctr"/>
          <a:p>
            <a:pPr>
              <a:lnSpc>
                <a:spcPct val="110000"/>
              </a:lnSpc>
            </a:pPr>
            <a:r>
              <a:rPr lang="en-US" sz="2255" b="1" dirty="0">
                <a:solidFill>
                  <a:srgbClr val="4A4A4A"/>
                </a:solidFill>
                <a:latin typeface="MiSans" pitchFamily="34" charset="-122"/>
                <a:ea typeface="MiSans" pitchFamily="34" charset="-122"/>
                <a:cs typeface="MiSans" pitchFamily="34" charset="-120"/>
                <a:sym typeface="+mn-ea"/>
              </a:rPr>
              <a:t>祖父母、外祖父母</a:t>
            </a:r>
            <a:endParaRPr lang="zh-CN" altLang="en-US" sz="2255" b="1" dirty="0">
              <a:solidFill>
                <a:srgbClr val="4A4A4A"/>
              </a:solidFill>
              <a:latin typeface="MiSans" pitchFamily="34" charset="-122"/>
              <a:ea typeface="MiSans" pitchFamily="34" charset="-122"/>
              <a:cs typeface="MiSans" pitchFamily="34" charset="-120"/>
            </a:endParaRPr>
          </a:p>
        </p:txBody>
      </p:sp>
      <p:sp>
        <p:nvSpPr>
          <p:cNvPr id="28" name="Text 19"/>
          <p:cNvSpPr/>
          <p:nvPr/>
        </p:nvSpPr>
        <p:spPr>
          <a:xfrm>
            <a:off x="1814195" y="4580255"/>
            <a:ext cx="8352790" cy="620395"/>
          </a:xfrm>
          <a:prstGeom prst="rect">
            <a:avLst/>
          </a:prstGeom>
          <a:noFill/>
        </p:spPr>
        <p:txBody>
          <a:bodyPr wrap="square" lIns="0" tIns="0" rIns="0" bIns="0" rtlCol="0" anchor="ctr"/>
          <a:p>
            <a:pPr>
              <a:lnSpc>
                <a:spcPct val="140000"/>
              </a:lnSpc>
            </a:pPr>
            <a:r>
              <a:rPr lang="en-US" sz="1505" dirty="0">
                <a:solidFill>
                  <a:schemeClr val="tx1"/>
                </a:solidFill>
                <a:latin typeface="MiSans" pitchFamily="34" charset="-122"/>
                <a:ea typeface="MiSans" pitchFamily="34" charset="-122"/>
                <a:cs typeface="MiSans" pitchFamily="34" charset="-120"/>
                <a:sym typeface="+mn-ea"/>
              </a:rPr>
              <a:t>祖父母、外祖父母是孙子女、外孙子女的法定继承人。</a:t>
            </a:r>
            <a:endParaRPr lang="en-US" sz="1505" dirty="0">
              <a:solidFill>
                <a:schemeClr val="tx1"/>
              </a:solidFill>
            </a:endParaRPr>
          </a:p>
          <a:p>
            <a:pPr>
              <a:lnSpc>
                <a:spcPct val="140000"/>
              </a:lnSpc>
            </a:pPr>
            <a:r>
              <a:rPr lang="en-US" sz="1505" b="1" dirty="0">
                <a:solidFill>
                  <a:schemeClr val="tx1"/>
                </a:solidFill>
                <a:latin typeface="MiSans" pitchFamily="34" charset="-122"/>
                <a:ea typeface="MiSans" pitchFamily="34" charset="-122"/>
                <a:cs typeface="MiSans" pitchFamily="34" charset="-120"/>
                <a:sym typeface="+mn-ea"/>
              </a:rPr>
              <a:t>范围</a:t>
            </a:r>
            <a:r>
              <a:rPr lang="zh-CN" altLang="en-US" sz="1505" dirty="0">
                <a:solidFill>
                  <a:schemeClr val="tx1"/>
                </a:solidFill>
                <a:latin typeface="MiSans" pitchFamily="34" charset="-122"/>
                <a:ea typeface="MiSans" pitchFamily="34" charset="-122"/>
                <a:cs typeface="MiSans" pitchFamily="34" charset="-120"/>
                <a:sym typeface="+mn-ea"/>
              </a:rPr>
              <a:t>：</a:t>
            </a:r>
            <a:endParaRPr lang="zh-CN" altLang="en-US" sz="1505" dirty="0">
              <a:solidFill>
                <a:schemeClr val="tx1"/>
              </a:solidFill>
              <a:latin typeface="MiSans" pitchFamily="34" charset="-122"/>
              <a:ea typeface="MiSans" pitchFamily="34" charset="-122"/>
              <a:cs typeface="MiSans" pitchFamily="34" charset="-120"/>
              <a:sym typeface="+mn-ea"/>
            </a:endParaRPr>
          </a:p>
          <a:p>
            <a:pPr>
              <a:lnSpc>
                <a:spcPct val="140000"/>
              </a:lnSpc>
            </a:pPr>
            <a:r>
              <a:rPr lang="en-US" sz="1505" dirty="0">
                <a:solidFill>
                  <a:schemeClr val="tx1"/>
                </a:solidFill>
                <a:latin typeface="MiSans" pitchFamily="34" charset="-122"/>
                <a:ea typeface="MiSans" pitchFamily="34" charset="-122"/>
                <a:cs typeface="MiSans" pitchFamily="34" charset="-120"/>
                <a:sym typeface="+mn-ea"/>
              </a:rPr>
              <a:t>亲祖父母、外祖父母</a:t>
            </a:r>
            <a:r>
              <a:rPr lang="zh-CN" altLang="en-US" sz="1505" dirty="0">
                <a:solidFill>
                  <a:schemeClr val="tx1"/>
                </a:solidFill>
                <a:latin typeface="MiSans" pitchFamily="34" charset="-122"/>
                <a:ea typeface="MiSans" pitchFamily="34" charset="-122"/>
                <a:cs typeface="MiSans" pitchFamily="34" charset="-120"/>
                <a:sym typeface="+mn-ea"/>
              </a:rPr>
              <a:t>；</a:t>
            </a:r>
            <a:r>
              <a:rPr lang="en-US" sz="1505" dirty="0">
                <a:solidFill>
                  <a:schemeClr val="tx1"/>
                </a:solidFill>
                <a:latin typeface="MiSans" pitchFamily="34" charset="-122"/>
                <a:ea typeface="MiSans" pitchFamily="34" charset="-122"/>
                <a:cs typeface="MiSans" pitchFamily="34" charset="-120"/>
                <a:sym typeface="+mn-ea"/>
              </a:rPr>
              <a:t>养祖父母、养外祖父母</a:t>
            </a:r>
            <a:r>
              <a:rPr lang="zh-CN" altLang="en-US" sz="1505" dirty="0">
                <a:solidFill>
                  <a:schemeClr val="tx1"/>
                </a:solidFill>
                <a:latin typeface="MiSans" pitchFamily="34" charset="-122"/>
                <a:ea typeface="MiSans" pitchFamily="34" charset="-122"/>
                <a:cs typeface="MiSans" pitchFamily="34" charset="-120"/>
                <a:sym typeface="+mn-ea"/>
              </a:rPr>
              <a:t>；</a:t>
            </a:r>
            <a:r>
              <a:rPr lang="en-US" sz="1505" dirty="0">
                <a:solidFill>
                  <a:schemeClr val="tx1"/>
                </a:solidFill>
                <a:latin typeface="MiSans" pitchFamily="34" charset="-122"/>
                <a:ea typeface="MiSans" pitchFamily="34" charset="-122"/>
                <a:cs typeface="MiSans" pitchFamily="34" charset="-120"/>
                <a:sym typeface="+mn-ea"/>
              </a:rPr>
              <a:t>有扶养关系的继祖父母、继外祖父母。</a:t>
            </a:r>
            <a:endParaRPr lang="en-US" sz="1505" dirty="0">
              <a:solidFill>
                <a:schemeClr val="tx1"/>
              </a:solidFill>
            </a:endParaRPr>
          </a:p>
          <a:p>
            <a:pPr>
              <a:lnSpc>
                <a:spcPct val="140000"/>
              </a:lnSpc>
            </a:pPr>
            <a:endParaRPr lang="en-US" altLang="en-US" sz="1505" dirty="0">
              <a:solidFill>
                <a:schemeClr val="tx1"/>
              </a:solidFill>
              <a:latin typeface="MiSans" pitchFamily="34" charset="-122"/>
              <a:ea typeface="MiSans" pitchFamily="34" charset="-122"/>
              <a:cs typeface="MiSans" pitchFamily="34" charset="-120"/>
              <a:sym typeface="+mn-ea"/>
            </a:endParaRPr>
          </a:p>
        </p:txBody>
      </p:sp>
      <p:sp>
        <p:nvSpPr>
          <p:cNvPr id="43" name="Shape 27"/>
          <p:cNvSpPr/>
          <p:nvPr/>
        </p:nvSpPr>
        <p:spPr>
          <a:xfrm>
            <a:off x="501286" y="5841963"/>
            <a:ext cx="47742" cy="1656000"/>
          </a:xfrm>
          <a:custGeom>
            <a:avLst/>
            <a:gdLst/>
            <a:ahLst/>
            <a:cxnLst/>
            <a:rect l="l" t="t" r="r" b="b"/>
            <a:pathLst>
              <a:path w="47742" h="1718696">
                <a:moveTo>
                  <a:pt x="47742" y="0"/>
                </a:moveTo>
                <a:lnTo>
                  <a:pt x="47742" y="0"/>
                </a:lnTo>
                <a:lnTo>
                  <a:pt x="47742" y="1718696"/>
                </a:lnTo>
                <a:lnTo>
                  <a:pt x="47742" y="1718696"/>
                </a:lnTo>
                <a:cubicBezTo>
                  <a:pt x="21375" y="1718696"/>
                  <a:pt x="0" y="1697321"/>
                  <a:pt x="0" y="1670954"/>
                </a:cubicBezTo>
                <a:lnTo>
                  <a:pt x="0" y="47742"/>
                </a:lnTo>
                <a:cubicBezTo>
                  <a:pt x="0" y="21392"/>
                  <a:pt x="21392" y="0"/>
                  <a:pt x="47742" y="0"/>
                </a:cubicBezTo>
                <a:close/>
              </a:path>
            </a:pathLst>
          </a:custGeom>
          <a:solidFill>
            <a:srgbClr val="D1A367"/>
          </a:solidFill>
        </p:spPr>
      </p:sp>
      <p:sp>
        <p:nvSpPr>
          <p:cNvPr id="44" name="Shape 28"/>
          <p:cNvSpPr/>
          <p:nvPr/>
        </p:nvSpPr>
        <p:spPr>
          <a:xfrm>
            <a:off x="811606" y="5823612"/>
            <a:ext cx="763865" cy="763865"/>
          </a:xfrm>
          <a:custGeom>
            <a:avLst/>
            <a:gdLst/>
            <a:ahLst/>
            <a:cxnLst/>
            <a:rect l="l" t="t" r="r" b="b"/>
            <a:pathLst>
              <a:path w="763865" h="763865">
                <a:moveTo>
                  <a:pt x="381932" y="0"/>
                </a:moveTo>
                <a:lnTo>
                  <a:pt x="381932" y="0"/>
                </a:lnTo>
                <a:cubicBezTo>
                  <a:pt x="592727" y="0"/>
                  <a:pt x="763865" y="171138"/>
                  <a:pt x="763865" y="381932"/>
                </a:cubicBezTo>
                <a:lnTo>
                  <a:pt x="763865" y="381932"/>
                </a:lnTo>
                <a:cubicBezTo>
                  <a:pt x="763865" y="592727"/>
                  <a:pt x="592727" y="763865"/>
                  <a:pt x="381932" y="763865"/>
                </a:cubicBezTo>
                <a:lnTo>
                  <a:pt x="381932" y="763865"/>
                </a:lnTo>
                <a:cubicBezTo>
                  <a:pt x="171138" y="763865"/>
                  <a:pt x="0" y="592727"/>
                  <a:pt x="0" y="381932"/>
                </a:cubicBezTo>
                <a:lnTo>
                  <a:pt x="0" y="381932"/>
                </a:lnTo>
                <a:cubicBezTo>
                  <a:pt x="0" y="171138"/>
                  <a:pt x="171138" y="0"/>
                  <a:pt x="381932" y="0"/>
                </a:cubicBezTo>
                <a:close/>
              </a:path>
            </a:pathLst>
          </a:custGeom>
          <a:solidFill>
            <a:srgbClr val="D1A367"/>
          </a:solidFill>
        </p:spPr>
      </p:sp>
      <p:sp>
        <p:nvSpPr>
          <p:cNvPr id="45" name="Shape 29"/>
          <p:cNvSpPr/>
          <p:nvPr/>
        </p:nvSpPr>
        <p:spPr>
          <a:xfrm>
            <a:off x="1032411" y="6062320"/>
            <a:ext cx="322256" cy="286449"/>
          </a:xfrm>
          <a:custGeom>
            <a:avLst/>
            <a:gdLst/>
            <a:ahLst/>
            <a:cxnLst/>
            <a:rect l="l" t="t" r="r" b="b"/>
            <a:pathLst>
              <a:path w="322256" h="286449">
                <a:moveTo>
                  <a:pt x="150442" y="29764"/>
                </a:moveTo>
                <a:lnTo>
                  <a:pt x="85207" y="102271"/>
                </a:lnTo>
                <a:cubicBezTo>
                  <a:pt x="82634" y="105125"/>
                  <a:pt x="82746" y="109544"/>
                  <a:pt x="85487" y="112286"/>
                </a:cubicBezTo>
                <a:cubicBezTo>
                  <a:pt x="102551" y="129350"/>
                  <a:pt x="130245" y="129350"/>
                  <a:pt x="147309" y="112286"/>
                </a:cubicBezTo>
                <a:lnTo>
                  <a:pt x="165100" y="94495"/>
                </a:lnTo>
                <a:cubicBezTo>
                  <a:pt x="167450" y="92145"/>
                  <a:pt x="170415" y="90858"/>
                  <a:pt x="173436" y="90634"/>
                </a:cubicBezTo>
                <a:cubicBezTo>
                  <a:pt x="177241" y="90299"/>
                  <a:pt x="181157" y="91585"/>
                  <a:pt x="184066" y="94495"/>
                </a:cubicBezTo>
                <a:lnTo>
                  <a:pt x="282869" y="192458"/>
                </a:lnTo>
                <a:lnTo>
                  <a:pt x="322256" y="161128"/>
                </a:lnTo>
                <a:lnTo>
                  <a:pt x="322256" y="0"/>
                </a:lnTo>
                <a:lnTo>
                  <a:pt x="259595" y="35806"/>
                </a:lnTo>
                <a:lnTo>
                  <a:pt x="246279" y="26911"/>
                </a:lnTo>
                <a:cubicBezTo>
                  <a:pt x="237440" y="21036"/>
                  <a:pt x="227089" y="17903"/>
                  <a:pt x="216459" y="17903"/>
                </a:cubicBezTo>
                <a:lnTo>
                  <a:pt x="177073" y="17903"/>
                </a:lnTo>
                <a:cubicBezTo>
                  <a:pt x="176457" y="17903"/>
                  <a:pt x="175786" y="17903"/>
                  <a:pt x="175170" y="17959"/>
                </a:cubicBezTo>
                <a:cubicBezTo>
                  <a:pt x="165715" y="18463"/>
                  <a:pt x="156820" y="22715"/>
                  <a:pt x="150442" y="29764"/>
                </a:cubicBezTo>
                <a:close/>
                <a:moveTo>
                  <a:pt x="65234" y="84312"/>
                </a:moveTo>
                <a:lnTo>
                  <a:pt x="124986" y="17903"/>
                </a:lnTo>
                <a:lnTo>
                  <a:pt x="102831" y="17903"/>
                </a:lnTo>
                <a:cubicBezTo>
                  <a:pt x="88564" y="17903"/>
                  <a:pt x="74913" y="23554"/>
                  <a:pt x="64843" y="33624"/>
                </a:cubicBezTo>
                <a:lnTo>
                  <a:pt x="0" y="107419"/>
                </a:lnTo>
                <a:lnTo>
                  <a:pt x="0" y="304352"/>
                </a:lnTo>
                <a:lnTo>
                  <a:pt x="80564" y="228264"/>
                </a:lnTo>
                <a:lnTo>
                  <a:pt x="87501" y="234027"/>
                </a:lnTo>
                <a:cubicBezTo>
                  <a:pt x="100369" y="244769"/>
                  <a:pt x="116594" y="250643"/>
                  <a:pt x="133322" y="250643"/>
                </a:cubicBezTo>
                <a:lnTo>
                  <a:pt x="142106" y="250643"/>
                </a:lnTo>
                <a:lnTo>
                  <a:pt x="138189" y="246727"/>
                </a:lnTo>
                <a:cubicBezTo>
                  <a:pt x="132930" y="241468"/>
                  <a:pt x="132930" y="232964"/>
                  <a:pt x="138189" y="227761"/>
                </a:cubicBezTo>
                <a:cubicBezTo>
                  <a:pt x="143448" y="222558"/>
                  <a:pt x="151952" y="222502"/>
                  <a:pt x="157156" y="227761"/>
                </a:cubicBezTo>
                <a:lnTo>
                  <a:pt x="180094" y="250699"/>
                </a:lnTo>
                <a:lnTo>
                  <a:pt x="185129" y="250699"/>
                </a:lnTo>
                <a:cubicBezTo>
                  <a:pt x="195815" y="250699"/>
                  <a:pt x="206277" y="248293"/>
                  <a:pt x="215788" y="243818"/>
                </a:cubicBezTo>
                <a:lnTo>
                  <a:pt x="200850" y="228824"/>
                </a:lnTo>
                <a:cubicBezTo>
                  <a:pt x="195591" y="223565"/>
                  <a:pt x="195591" y="215061"/>
                  <a:pt x="200850" y="209858"/>
                </a:cubicBezTo>
                <a:cubicBezTo>
                  <a:pt x="206109" y="204655"/>
                  <a:pt x="214613" y="204599"/>
                  <a:pt x="219816" y="209858"/>
                </a:cubicBezTo>
                <a:lnTo>
                  <a:pt x="237719" y="227761"/>
                </a:lnTo>
                <a:lnTo>
                  <a:pt x="247510" y="217970"/>
                </a:lnTo>
                <a:cubicBezTo>
                  <a:pt x="252489" y="212991"/>
                  <a:pt x="253944" y="205774"/>
                  <a:pt x="251762" y="199452"/>
                </a:cubicBezTo>
                <a:lnTo>
                  <a:pt x="174611" y="122916"/>
                </a:lnTo>
                <a:lnTo>
                  <a:pt x="166275" y="131252"/>
                </a:lnTo>
                <a:cubicBezTo>
                  <a:pt x="138693" y="158834"/>
                  <a:pt x="94047" y="158834"/>
                  <a:pt x="66465" y="131252"/>
                </a:cubicBezTo>
                <a:cubicBezTo>
                  <a:pt x="53597" y="118384"/>
                  <a:pt x="53094" y="97740"/>
                  <a:pt x="65234" y="84256"/>
                </a:cubicBezTo>
                <a:close/>
              </a:path>
            </a:pathLst>
          </a:custGeom>
          <a:solidFill>
            <a:srgbClr val="F8F6F2"/>
          </a:solidFill>
        </p:spPr>
      </p:sp>
      <p:sp>
        <p:nvSpPr>
          <p:cNvPr id="46" name="Text 30"/>
          <p:cNvSpPr/>
          <p:nvPr/>
        </p:nvSpPr>
        <p:spPr>
          <a:xfrm>
            <a:off x="1814179" y="5823612"/>
            <a:ext cx="13821181" cy="381932"/>
          </a:xfrm>
          <a:prstGeom prst="rect">
            <a:avLst/>
          </a:prstGeom>
          <a:noFill/>
        </p:spPr>
        <p:txBody>
          <a:bodyPr wrap="square" lIns="0" tIns="0" rIns="0" bIns="0" rtlCol="0" anchor="ctr"/>
          <a:p>
            <a:pPr>
              <a:lnSpc>
                <a:spcPct val="120000"/>
              </a:lnSpc>
            </a:pPr>
            <a:r>
              <a:rPr lang="en-US" sz="2255" b="1" dirty="0">
                <a:solidFill>
                  <a:srgbClr val="4A4A4A"/>
                </a:solidFill>
                <a:latin typeface="MiSans" pitchFamily="34" charset="-122"/>
                <a:ea typeface="MiSans" pitchFamily="34" charset="-122"/>
                <a:cs typeface="MiSans" pitchFamily="34" charset="-120"/>
                <a:sym typeface="+mn-ea"/>
              </a:rPr>
              <a:t>对公婆或岳父母尽了主要赡养义务的丧偶儿媳或丧偶女婿</a:t>
            </a:r>
            <a:endParaRPr lang="en-US" sz="1600" dirty="0"/>
          </a:p>
        </p:txBody>
      </p:sp>
      <p:sp>
        <p:nvSpPr>
          <p:cNvPr id="47" name="Text 31"/>
          <p:cNvSpPr/>
          <p:nvPr/>
        </p:nvSpPr>
        <p:spPr>
          <a:xfrm>
            <a:off x="1814195" y="5901055"/>
            <a:ext cx="8358505" cy="1035050"/>
          </a:xfrm>
          <a:prstGeom prst="rect">
            <a:avLst/>
          </a:prstGeom>
          <a:noFill/>
        </p:spPr>
        <p:txBody>
          <a:bodyPr wrap="square" lIns="0" tIns="0" rIns="0" bIns="0" rtlCol="0" anchor="ctr"/>
          <a:p>
            <a:pPr>
              <a:lnSpc>
                <a:spcPct val="140000"/>
              </a:lnSpc>
            </a:pPr>
            <a:endParaRPr lang="en-US" sz="1600" dirty="0">
              <a:solidFill>
                <a:schemeClr val="tx1"/>
              </a:solidFill>
              <a:latin typeface="MiSans" pitchFamily="34" charset="-122"/>
              <a:ea typeface="MiSans" pitchFamily="34" charset="-122"/>
              <a:cs typeface="MiSans" pitchFamily="34" charset="-120"/>
              <a:sym typeface="+mn-ea"/>
            </a:endParaRPr>
          </a:p>
          <a:p>
            <a:pPr>
              <a:lnSpc>
                <a:spcPct val="140000"/>
              </a:lnSpc>
            </a:pPr>
            <a:r>
              <a:rPr lang="zh-CN" altLang="en-US" sz="1600" b="1" dirty="0">
                <a:solidFill>
                  <a:schemeClr val="tx1"/>
                </a:solidFill>
                <a:latin typeface="MiSans" pitchFamily="34" charset="-122"/>
                <a:ea typeface="MiSans" pitchFamily="34" charset="-122"/>
                <a:cs typeface="MiSans" pitchFamily="34" charset="-120"/>
                <a:sym typeface="+mn-ea"/>
              </a:rPr>
              <a:t>认定标准</a:t>
            </a:r>
            <a:r>
              <a:rPr lang="en-US" altLang="zh-CN" sz="1600" b="1" dirty="0">
                <a:solidFill>
                  <a:schemeClr val="tx1"/>
                </a:solidFill>
                <a:latin typeface="MiSans" pitchFamily="34" charset="-122"/>
                <a:ea typeface="MiSans" pitchFamily="34" charset="-122"/>
                <a:cs typeface="MiSans" pitchFamily="34" charset="-120"/>
                <a:sym typeface="+mn-ea"/>
              </a:rPr>
              <a:t>:</a:t>
            </a:r>
            <a:endParaRPr lang="zh-CN" altLang="en-US" sz="1600" b="1" dirty="0">
              <a:solidFill>
                <a:schemeClr val="tx1"/>
              </a:solidFill>
              <a:latin typeface="MiSans" pitchFamily="34" charset="-122"/>
              <a:ea typeface="MiSans" pitchFamily="34" charset="-122"/>
              <a:cs typeface="MiSans" pitchFamily="34" charset="-120"/>
              <a:sym typeface="+mn-ea"/>
            </a:endParaRPr>
          </a:p>
          <a:p>
            <a:pPr>
              <a:lnSpc>
                <a:spcPct val="140000"/>
              </a:lnSpc>
            </a:pPr>
            <a:endParaRPr lang="zh-CN" altLang="en-US" sz="1600" b="1" dirty="0">
              <a:solidFill>
                <a:schemeClr val="tx1"/>
              </a:solidFill>
              <a:latin typeface="MiSans" pitchFamily="34" charset="-122"/>
              <a:ea typeface="MiSans" pitchFamily="34" charset="-122"/>
              <a:cs typeface="MiSans" pitchFamily="34" charset="-120"/>
              <a:sym typeface="+mn-ea"/>
            </a:endParaRPr>
          </a:p>
        </p:txBody>
      </p:sp>
      <p:sp>
        <p:nvSpPr>
          <p:cNvPr id="3" name="文本框 2"/>
          <p:cNvSpPr txBox="1"/>
          <p:nvPr/>
        </p:nvSpPr>
        <p:spPr>
          <a:xfrm>
            <a:off x="501015" y="1061720"/>
            <a:ext cx="14893925" cy="435610"/>
          </a:xfrm>
          <a:prstGeom prst="rect">
            <a:avLst/>
          </a:prstGeom>
          <a:noFill/>
        </p:spPr>
        <p:txBody>
          <a:bodyPr wrap="square" rtlCol="0" anchor="t">
            <a:spAutoFit/>
          </a:bodyPr>
          <a:p>
            <a:pPr>
              <a:lnSpc>
                <a:spcPct val="140000"/>
              </a:lnSpc>
            </a:pPr>
            <a:r>
              <a:rPr lang="en-US" sz="1600" dirty="0">
                <a:solidFill>
                  <a:schemeClr val="tx1"/>
                </a:solidFill>
                <a:latin typeface="MiSans" pitchFamily="34" charset="-122"/>
                <a:ea typeface="MiSans" pitchFamily="34" charset="-122"/>
                <a:cs typeface="MiSans" pitchFamily="34" charset="-120"/>
                <a:sym typeface="+mn-ea"/>
              </a:rPr>
              <a:t>法定继承人是指由法律直接规定的可以依法继承被继承人遗产的人。养老护理人员需要能够清楚地向老年人解释继承人的范围和顺序。</a:t>
            </a:r>
            <a:endParaRPr lang="en-US" altLang="en-US" sz="1600" dirty="0">
              <a:solidFill>
                <a:schemeClr val="tx1"/>
              </a:solidFill>
              <a:latin typeface="MiSans" pitchFamily="34" charset="-122"/>
              <a:ea typeface="MiSans" pitchFamily="34" charset="-122"/>
              <a:cs typeface="MiSans" pitchFamily="34" charset="-120"/>
              <a:sym typeface="+mn-ea"/>
            </a:endParaRPr>
          </a:p>
        </p:txBody>
      </p:sp>
      <p:sp>
        <p:nvSpPr>
          <p:cNvPr id="19" name="Shape 17"/>
          <p:cNvSpPr/>
          <p:nvPr>
            <p:custDataLst>
              <p:tags r:id="rId1"/>
            </p:custDataLst>
          </p:nvPr>
        </p:nvSpPr>
        <p:spPr>
          <a:xfrm>
            <a:off x="1106805" y="4245610"/>
            <a:ext cx="216000" cy="324000"/>
          </a:xfrm>
          <a:custGeom>
            <a:avLst/>
            <a:gdLst/>
            <a:ahLst/>
            <a:cxnLst/>
            <a:rect l="l" t="t" r="r" b="b"/>
            <a:pathLst>
              <a:path w="158750" h="254000">
                <a:moveTo>
                  <a:pt x="47625" y="31750"/>
                </a:moveTo>
                <a:cubicBezTo>
                  <a:pt x="47625" y="14227"/>
                  <a:pt x="61852" y="0"/>
                  <a:pt x="79375" y="0"/>
                </a:cubicBezTo>
                <a:cubicBezTo>
                  <a:pt x="96898" y="0"/>
                  <a:pt x="111125" y="14227"/>
                  <a:pt x="111125" y="31750"/>
                </a:cubicBezTo>
                <a:cubicBezTo>
                  <a:pt x="111125" y="49273"/>
                  <a:pt x="96898" y="63500"/>
                  <a:pt x="79375" y="63500"/>
                </a:cubicBezTo>
                <a:cubicBezTo>
                  <a:pt x="61852" y="63500"/>
                  <a:pt x="47625" y="49273"/>
                  <a:pt x="47625" y="31750"/>
                </a:cubicBezTo>
                <a:close/>
                <a:moveTo>
                  <a:pt x="71438" y="190500"/>
                </a:moveTo>
                <a:lnTo>
                  <a:pt x="71438" y="238125"/>
                </a:lnTo>
                <a:cubicBezTo>
                  <a:pt x="71438" y="246906"/>
                  <a:pt x="64343" y="254000"/>
                  <a:pt x="55563" y="254000"/>
                </a:cubicBezTo>
                <a:cubicBezTo>
                  <a:pt x="46782" y="254000"/>
                  <a:pt x="39688" y="246906"/>
                  <a:pt x="39688" y="238125"/>
                </a:cubicBezTo>
                <a:lnTo>
                  <a:pt x="39688" y="142776"/>
                </a:lnTo>
                <a:lnTo>
                  <a:pt x="29319" y="159246"/>
                </a:lnTo>
                <a:cubicBezTo>
                  <a:pt x="24656" y="166688"/>
                  <a:pt x="14833" y="168870"/>
                  <a:pt x="7441" y="164207"/>
                </a:cubicBezTo>
                <a:cubicBezTo>
                  <a:pt x="50" y="159544"/>
                  <a:pt x="-2232" y="149771"/>
                  <a:pt x="2431" y="142379"/>
                </a:cubicBezTo>
                <a:lnTo>
                  <a:pt x="22225" y="110976"/>
                </a:lnTo>
                <a:cubicBezTo>
                  <a:pt x="34578" y="91281"/>
                  <a:pt x="56158" y="79375"/>
                  <a:pt x="79375" y="79375"/>
                </a:cubicBezTo>
                <a:cubicBezTo>
                  <a:pt x="102592" y="79375"/>
                  <a:pt x="124172" y="91281"/>
                  <a:pt x="136525" y="110927"/>
                </a:cubicBezTo>
                <a:lnTo>
                  <a:pt x="156319" y="142379"/>
                </a:lnTo>
                <a:cubicBezTo>
                  <a:pt x="160982" y="149820"/>
                  <a:pt x="158750" y="159593"/>
                  <a:pt x="151358" y="164257"/>
                </a:cubicBezTo>
                <a:cubicBezTo>
                  <a:pt x="143966" y="168920"/>
                  <a:pt x="134144" y="166688"/>
                  <a:pt x="129480" y="159296"/>
                </a:cubicBezTo>
                <a:lnTo>
                  <a:pt x="119063" y="142776"/>
                </a:lnTo>
                <a:lnTo>
                  <a:pt x="119063" y="238125"/>
                </a:lnTo>
                <a:cubicBezTo>
                  <a:pt x="119063" y="246906"/>
                  <a:pt x="111968" y="254000"/>
                  <a:pt x="103188" y="254000"/>
                </a:cubicBezTo>
                <a:cubicBezTo>
                  <a:pt x="94407" y="254000"/>
                  <a:pt x="87313" y="246906"/>
                  <a:pt x="87313" y="238125"/>
                </a:cubicBezTo>
                <a:lnTo>
                  <a:pt x="87313" y="190500"/>
                </a:lnTo>
                <a:lnTo>
                  <a:pt x="71438" y="190500"/>
                </a:lnTo>
                <a:close/>
              </a:path>
            </a:pathLst>
          </a:custGeom>
          <a:solidFill>
            <a:srgbClr val="F8F6F2"/>
          </a:solidFill>
        </p:spPr>
      </p:sp>
      <p:sp>
        <p:nvSpPr>
          <p:cNvPr id="6" name="文本框 5"/>
          <p:cNvSpPr txBox="1"/>
          <p:nvPr/>
        </p:nvSpPr>
        <p:spPr>
          <a:xfrm>
            <a:off x="1814195" y="6557010"/>
            <a:ext cx="8128000" cy="730885"/>
          </a:xfrm>
          <a:prstGeom prst="rect">
            <a:avLst/>
          </a:prstGeom>
          <a:noFill/>
        </p:spPr>
        <p:txBody>
          <a:bodyPr wrap="square" rtlCol="0" anchor="t">
            <a:spAutoFit/>
          </a:bodyPr>
          <a:p>
            <a:pPr>
              <a:lnSpc>
                <a:spcPct val="130000"/>
              </a:lnSpc>
            </a:pPr>
            <a:r>
              <a:rPr lang="en-US" sz="1600" dirty="0">
                <a:solidFill>
                  <a:schemeClr val="tx1"/>
                </a:solidFill>
                <a:latin typeface="MiSans" pitchFamily="34" charset="-122"/>
                <a:ea typeface="MiSans" pitchFamily="34" charset="-122"/>
                <a:cs typeface="MiSans" pitchFamily="34" charset="-120"/>
                <a:sym typeface="+mn-ea"/>
              </a:rPr>
              <a:t>对被继承人生活提供了</a:t>
            </a:r>
            <a:r>
              <a:rPr lang="en-US" sz="1600" b="1" dirty="0">
                <a:solidFill>
                  <a:schemeClr val="tx1"/>
                </a:solidFill>
                <a:latin typeface="MiSans" pitchFamily="34" charset="-122"/>
                <a:ea typeface="MiSans" pitchFamily="34" charset="-122"/>
                <a:cs typeface="MiSans" pitchFamily="34" charset="-120"/>
                <a:sym typeface="+mn-ea"/>
              </a:rPr>
              <a:t>主要经济来源</a:t>
            </a:r>
            <a:r>
              <a:rPr lang="en-US" sz="1600" dirty="0">
                <a:solidFill>
                  <a:schemeClr val="tx1"/>
                </a:solidFill>
                <a:latin typeface="MiSans" pitchFamily="34" charset="-122"/>
                <a:ea typeface="MiSans" pitchFamily="34" charset="-122"/>
                <a:cs typeface="MiSans" pitchFamily="34" charset="-120"/>
                <a:sym typeface="+mn-ea"/>
              </a:rPr>
              <a:t>，或在劳务等方面给予了</a:t>
            </a:r>
            <a:r>
              <a:rPr lang="en-US" sz="1600" b="1" dirty="0">
                <a:solidFill>
                  <a:schemeClr val="tx1"/>
                </a:solidFill>
                <a:latin typeface="MiSans" pitchFamily="34" charset="-122"/>
                <a:ea typeface="MiSans" pitchFamily="34" charset="-122"/>
                <a:cs typeface="MiSans" pitchFamily="34" charset="-120"/>
                <a:sym typeface="+mn-ea"/>
              </a:rPr>
              <a:t>主要扶助</a:t>
            </a:r>
            <a:r>
              <a:rPr lang="en-US" sz="1600" dirty="0">
                <a:solidFill>
                  <a:schemeClr val="tx1"/>
                </a:solidFill>
                <a:latin typeface="MiSans" pitchFamily="34" charset="-122"/>
                <a:ea typeface="MiSans" pitchFamily="34" charset="-122"/>
                <a:cs typeface="MiSans" pitchFamily="34" charset="-120"/>
                <a:sym typeface="+mn-ea"/>
              </a:rPr>
              <a:t>的，应当认定其rendgng 尽了主要赡养义务。</a:t>
            </a:r>
            <a:endParaRPr lang="en-US" altLang="en-US" sz="1600" dirty="0">
              <a:solidFill>
                <a:schemeClr val="tx1"/>
              </a:solidFill>
              <a:latin typeface="MiSans" pitchFamily="34" charset="-122"/>
              <a:ea typeface="MiSans" pitchFamily="34" charset="-122"/>
              <a:cs typeface="MiSans" pitchFamily="34" charset="-120"/>
              <a:sym typeface="+mn-ea"/>
            </a:endParaRPr>
          </a:p>
        </p:txBody>
      </p:sp>
      <p:pic>
        <p:nvPicPr>
          <p:cNvPr id="11" name="图片 10" descr="三个人"/>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24890" y="2053590"/>
            <a:ext cx="369570" cy="369570"/>
          </a:xfrm>
          <a:prstGeom prst="rect">
            <a:avLst/>
          </a:prstGeom>
        </p:spPr>
      </p:pic>
      <p:sp>
        <p:nvSpPr>
          <p:cNvPr id="12" name="文本框 11"/>
          <p:cNvSpPr txBox="1"/>
          <p:nvPr/>
        </p:nvSpPr>
        <p:spPr>
          <a:xfrm>
            <a:off x="1808480" y="8027035"/>
            <a:ext cx="8128000" cy="435610"/>
          </a:xfrm>
          <a:prstGeom prst="rect">
            <a:avLst/>
          </a:prstGeom>
          <a:noFill/>
        </p:spPr>
        <p:txBody>
          <a:bodyPr wrap="square" rtlCol="0" anchor="t">
            <a:spAutoFit/>
          </a:bodyPr>
          <a:p>
            <a:pPr>
              <a:lnSpc>
                <a:spcPct val="140000"/>
              </a:lnSpc>
            </a:pPr>
            <a:r>
              <a:rPr lang="en-US" sz="1600" b="1" dirty="0">
                <a:solidFill>
                  <a:schemeClr val="bg1"/>
                </a:solidFill>
                <a:latin typeface="MiSans" pitchFamily="34" charset="-122"/>
                <a:ea typeface="MiSans" pitchFamily="34" charset="-122"/>
                <a:cs typeface="MiSans" pitchFamily="34" charset="-120"/>
                <a:sym typeface="+mn-ea"/>
              </a:rPr>
              <a:t>这一规定体现了对尽了赡养义务的人的鼓励，有利于弘扬尊老敬老的传统美德。</a:t>
            </a:r>
            <a:endParaRPr lang="en-US" altLang="en-US" sz="1600" b="1" dirty="0">
              <a:solidFill>
                <a:schemeClr val="bg1"/>
              </a:solidFill>
              <a:latin typeface="MiSans" pitchFamily="34" charset="-122"/>
              <a:ea typeface="MiSans" pitchFamily="34" charset="-122"/>
              <a:cs typeface="MiSans" pitchFamily="34" charset="-120"/>
              <a:sym typeface="+mn-e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95935" y="527050"/>
            <a:ext cx="8128000" cy="589280"/>
          </a:xfrm>
          <a:prstGeom prst="rect">
            <a:avLst/>
          </a:prstGeom>
          <a:noFill/>
        </p:spPr>
        <p:txBody>
          <a:bodyPr wrap="square" rtlCol="0" anchor="t">
            <a:spAutoFit/>
          </a:bodyPr>
          <a:p>
            <a:pPr>
              <a:lnSpc>
                <a:spcPct val="90000"/>
              </a:lnSpc>
            </a:pPr>
            <a:r>
              <a:rPr lang="en-US" sz="3600" b="1" dirty="0">
                <a:solidFill>
                  <a:srgbClr val="4A4A4A"/>
                </a:solidFill>
                <a:latin typeface="MiSans" pitchFamily="34" charset="-122"/>
                <a:ea typeface="MiSans" pitchFamily="34" charset="-122"/>
                <a:cs typeface="MiSans" pitchFamily="34" charset="-120"/>
                <a:sym typeface="+mn-ea"/>
              </a:rPr>
              <a:t>法定继承人的</a:t>
            </a:r>
            <a:r>
              <a:rPr lang="en-US" sz="3600" b="1" dirty="0">
                <a:solidFill>
                  <a:srgbClr val="4A4A4A"/>
                </a:solidFill>
                <a:latin typeface="MiSans" pitchFamily="34" charset="-122"/>
                <a:ea typeface="MiSans" pitchFamily="34" charset="-122"/>
                <a:cs typeface="MiSans" pitchFamily="34" charset="-120"/>
                <a:sym typeface="+mn-ea"/>
              </a:rPr>
              <a:t>顺序</a:t>
            </a:r>
            <a:endParaRPr lang="en-US" altLang="en-US" sz="3600" b="1" dirty="0">
              <a:solidFill>
                <a:srgbClr val="4A4A4A"/>
              </a:solidFill>
              <a:latin typeface="MiSans" pitchFamily="34" charset="-122"/>
              <a:ea typeface="MiSans" pitchFamily="34" charset="-122"/>
              <a:cs typeface="MiSans" pitchFamily="34" charset="-120"/>
              <a:sym typeface="+mn-ea"/>
            </a:endParaRPr>
          </a:p>
        </p:txBody>
      </p:sp>
      <p:sp>
        <p:nvSpPr>
          <p:cNvPr id="20" name="Text 13"/>
          <p:cNvSpPr/>
          <p:nvPr/>
        </p:nvSpPr>
        <p:spPr>
          <a:xfrm>
            <a:off x="8938115" y="3604488"/>
            <a:ext cx="6457046" cy="286449"/>
          </a:xfrm>
          <a:prstGeom prst="rect">
            <a:avLst/>
          </a:prstGeom>
          <a:noFill/>
        </p:spPr>
        <p:txBody>
          <a:bodyPr wrap="square" lIns="0" tIns="0" rIns="0" bIns="0" rtlCol="0" anchor="ctr"/>
          <a:p>
            <a:pPr>
              <a:lnSpc>
                <a:spcPct val="130000"/>
              </a:lnSpc>
            </a:pPr>
            <a:endParaRPr lang="en-US" sz="1600" dirty="0"/>
          </a:p>
        </p:txBody>
      </p:sp>
      <p:sp>
        <p:nvSpPr>
          <p:cNvPr id="3" name="文本框 2"/>
          <p:cNvSpPr txBox="1"/>
          <p:nvPr/>
        </p:nvSpPr>
        <p:spPr>
          <a:xfrm>
            <a:off x="501015" y="1061720"/>
            <a:ext cx="14893925" cy="435610"/>
          </a:xfrm>
          <a:prstGeom prst="rect">
            <a:avLst/>
          </a:prstGeom>
          <a:noFill/>
        </p:spPr>
        <p:txBody>
          <a:bodyPr wrap="square" rtlCol="0" anchor="t">
            <a:spAutoFit/>
          </a:bodyPr>
          <a:p>
            <a:pPr>
              <a:lnSpc>
                <a:spcPct val="140000"/>
              </a:lnSpc>
            </a:pPr>
            <a:r>
              <a:rPr lang="en-US" sz="1600" dirty="0">
                <a:solidFill>
                  <a:schemeClr val="tx1"/>
                </a:solidFill>
                <a:latin typeface="MiSans" pitchFamily="34" charset="-122"/>
                <a:ea typeface="MiSans" pitchFamily="34" charset="-122"/>
                <a:cs typeface="MiSans" pitchFamily="34" charset="-120"/>
                <a:sym typeface="+mn-ea"/>
              </a:rPr>
              <a:t>相对于遗嘱继承而言，法定继承有其特殊性。法定继承人的顺序有重要的意义，在适用时应当遵守以下规则：</a:t>
            </a:r>
            <a:endParaRPr lang="en-US" altLang="en-US" sz="1600" dirty="0">
              <a:solidFill>
                <a:schemeClr val="tx1"/>
              </a:solidFill>
              <a:latin typeface="MiSans" pitchFamily="34" charset="-122"/>
              <a:ea typeface="MiSans" pitchFamily="34" charset="-122"/>
              <a:cs typeface="MiSans" pitchFamily="34" charset="-120"/>
              <a:sym typeface="+mn-ea"/>
            </a:endParaRPr>
          </a:p>
        </p:txBody>
      </p:sp>
      <p:sp>
        <p:nvSpPr>
          <p:cNvPr id="4" name="Shape 5"/>
          <p:cNvSpPr/>
          <p:nvPr/>
        </p:nvSpPr>
        <p:spPr>
          <a:xfrm>
            <a:off x="584200" y="1764665"/>
            <a:ext cx="7467600" cy="3352800"/>
          </a:xfrm>
          <a:custGeom>
            <a:avLst/>
            <a:gdLst/>
            <a:ahLst/>
            <a:cxnLst/>
            <a:rect l="l" t="t" r="r" b="b"/>
            <a:pathLst>
              <a:path w="7467600" h="3352800">
                <a:moveTo>
                  <a:pt x="101590" y="0"/>
                </a:moveTo>
                <a:lnTo>
                  <a:pt x="7366010" y="0"/>
                </a:lnTo>
                <a:cubicBezTo>
                  <a:pt x="7422117" y="0"/>
                  <a:pt x="7467600" y="45483"/>
                  <a:pt x="7467600" y="101590"/>
                </a:cubicBezTo>
                <a:lnTo>
                  <a:pt x="7467600" y="3251210"/>
                </a:lnTo>
                <a:cubicBezTo>
                  <a:pt x="7467600" y="3307317"/>
                  <a:pt x="7422117" y="3352800"/>
                  <a:pt x="7366010" y="3352800"/>
                </a:cubicBezTo>
                <a:lnTo>
                  <a:pt x="101590" y="3352800"/>
                </a:lnTo>
                <a:cubicBezTo>
                  <a:pt x="45483" y="3352800"/>
                  <a:pt x="0" y="3307317"/>
                  <a:pt x="0" y="3251210"/>
                </a:cubicBezTo>
                <a:lnTo>
                  <a:pt x="0" y="101590"/>
                </a:lnTo>
                <a:cubicBezTo>
                  <a:pt x="0" y="45521"/>
                  <a:pt x="45521" y="0"/>
                  <a:pt x="101590" y="0"/>
                </a:cubicBezTo>
                <a:close/>
              </a:path>
            </a:pathLst>
          </a:custGeom>
          <a:solidFill>
            <a:srgbClr val="334F4A">
              <a:alpha val="92000"/>
            </a:srgbClr>
          </a:solidFill>
        </p:spPr>
      </p:sp>
      <p:sp>
        <p:nvSpPr>
          <p:cNvPr id="8" name="Shape 6"/>
          <p:cNvSpPr/>
          <p:nvPr/>
        </p:nvSpPr>
        <p:spPr>
          <a:xfrm>
            <a:off x="889000" y="2069465"/>
            <a:ext cx="812800" cy="812800"/>
          </a:xfrm>
          <a:custGeom>
            <a:avLst/>
            <a:gdLst/>
            <a:ahLst/>
            <a:cxnLst/>
            <a:rect l="l" t="t" r="r" b="b"/>
            <a:pathLst>
              <a:path w="812800" h="812800">
                <a:moveTo>
                  <a:pt x="406400" y="0"/>
                </a:moveTo>
                <a:lnTo>
                  <a:pt x="406400" y="0"/>
                </a:lnTo>
                <a:cubicBezTo>
                  <a:pt x="630698" y="0"/>
                  <a:pt x="812800" y="182102"/>
                  <a:pt x="812800" y="406400"/>
                </a:cubicBezTo>
                <a:lnTo>
                  <a:pt x="812800" y="406400"/>
                </a:lnTo>
                <a:cubicBezTo>
                  <a:pt x="812800" y="630698"/>
                  <a:pt x="630698" y="812800"/>
                  <a:pt x="406400" y="812800"/>
                </a:cubicBezTo>
                <a:lnTo>
                  <a:pt x="406400" y="812800"/>
                </a:lnTo>
                <a:cubicBezTo>
                  <a:pt x="182102" y="812800"/>
                  <a:pt x="0" y="630698"/>
                  <a:pt x="0" y="406400"/>
                </a:cubicBezTo>
                <a:lnTo>
                  <a:pt x="0" y="406400"/>
                </a:lnTo>
                <a:cubicBezTo>
                  <a:pt x="0" y="182102"/>
                  <a:pt x="182102" y="0"/>
                  <a:pt x="406400" y="0"/>
                </a:cubicBezTo>
                <a:close/>
              </a:path>
            </a:pathLst>
          </a:custGeom>
          <a:solidFill>
            <a:srgbClr val="F8F6F2"/>
          </a:solidFill>
        </p:spPr>
      </p:sp>
      <p:sp>
        <p:nvSpPr>
          <p:cNvPr id="13" name="Text 7"/>
          <p:cNvSpPr/>
          <p:nvPr/>
        </p:nvSpPr>
        <p:spPr>
          <a:xfrm>
            <a:off x="1231106" y="2272665"/>
            <a:ext cx="279400" cy="406400"/>
          </a:xfrm>
          <a:prstGeom prst="rect">
            <a:avLst/>
          </a:prstGeom>
          <a:noFill/>
        </p:spPr>
        <p:txBody>
          <a:bodyPr wrap="square" lIns="0" tIns="0" rIns="0" bIns="0" rtlCol="0" anchor="ctr"/>
          <a:p>
            <a:pPr>
              <a:lnSpc>
                <a:spcPct val="110000"/>
              </a:lnSpc>
            </a:pPr>
            <a:r>
              <a:rPr lang="en-US" sz="2400" b="1" dirty="0">
                <a:solidFill>
                  <a:srgbClr val="A99985"/>
                </a:solidFill>
                <a:latin typeface="MiSans" pitchFamily="34" charset="-122"/>
                <a:ea typeface="MiSans" pitchFamily="34" charset="-122"/>
                <a:cs typeface="MiSans" pitchFamily="34" charset="-120"/>
              </a:rPr>
              <a:t>1</a:t>
            </a:r>
            <a:endParaRPr lang="en-US" sz="1600" dirty="0"/>
          </a:p>
        </p:txBody>
      </p:sp>
      <p:sp>
        <p:nvSpPr>
          <p:cNvPr id="14" name="Text 8"/>
          <p:cNvSpPr/>
          <p:nvPr/>
        </p:nvSpPr>
        <p:spPr>
          <a:xfrm>
            <a:off x="1854200" y="2272665"/>
            <a:ext cx="2349500" cy="406400"/>
          </a:xfrm>
          <a:prstGeom prst="rect">
            <a:avLst/>
          </a:prstGeom>
          <a:noFill/>
        </p:spPr>
        <p:txBody>
          <a:bodyPr wrap="square" lIns="0" tIns="0" rIns="0" bIns="0" rtlCol="0" anchor="ctr"/>
          <a:p>
            <a:pPr>
              <a:lnSpc>
                <a:spcPct val="110000"/>
              </a:lnSpc>
            </a:pPr>
            <a:r>
              <a:rPr lang="en-US" sz="2400" b="1" dirty="0">
                <a:solidFill>
                  <a:srgbClr val="F8F6F2"/>
                </a:solidFill>
                <a:latin typeface="MiSans" pitchFamily="34" charset="-122"/>
                <a:ea typeface="MiSans" pitchFamily="34" charset="-122"/>
                <a:cs typeface="MiSans" pitchFamily="34" charset="-120"/>
              </a:rPr>
              <a:t>第一顺序继承人</a:t>
            </a:r>
            <a:endParaRPr lang="en-US" sz="1600" dirty="0"/>
          </a:p>
        </p:txBody>
      </p:sp>
      <p:sp>
        <p:nvSpPr>
          <p:cNvPr id="15" name="Shape 9"/>
          <p:cNvSpPr/>
          <p:nvPr/>
        </p:nvSpPr>
        <p:spPr>
          <a:xfrm>
            <a:off x="914400" y="3187065"/>
            <a:ext cx="203200" cy="203200"/>
          </a:xfrm>
          <a:custGeom>
            <a:avLst/>
            <a:gdLst/>
            <a:ahLst/>
            <a:cxnLst/>
            <a:rect l="l" t="t" r="r" b="b"/>
            <a:pathLst>
              <a:path w="203200" h="203200">
                <a:moveTo>
                  <a:pt x="101600" y="203200"/>
                </a:moveTo>
                <a:cubicBezTo>
                  <a:pt x="157675" y="203200"/>
                  <a:pt x="203200" y="157675"/>
                  <a:pt x="203200" y="101600"/>
                </a:cubicBezTo>
                <a:cubicBezTo>
                  <a:pt x="203200" y="45525"/>
                  <a:pt x="157675" y="0"/>
                  <a:pt x="101600" y="0"/>
                </a:cubicBezTo>
                <a:cubicBezTo>
                  <a:pt x="45525" y="0"/>
                  <a:pt x="0" y="45525"/>
                  <a:pt x="0" y="101600"/>
                </a:cubicBezTo>
                <a:cubicBezTo>
                  <a:pt x="0" y="157675"/>
                  <a:pt x="45525" y="203200"/>
                  <a:pt x="101600" y="203200"/>
                </a:cubicBezTo>
                <a:close/>
                <a:moveTo>
                  <a:pt x="135096" y="84415"/>
                </a:moveTo>
                <a:lnTo>
                  <a:pt x="103346" y="135215"/>
                </a:lnTo>
                <a:cubicBezTo>
                  <a:pt x="101679" y="137874"/>
                  <a:pt x="98822" y="139541"/>
                  <a:pt x="95687" y="139700"/>
                </a:cubicBezTo>
                <a:cubicBezTo>
                  <a:pt x="92551" y="139859"/>
                  <a:pt x="89535" y="138430"/>
                  <a:pt x="87670" y="135890"/>
                </a:cubicBezTo>
                <a:lnTo>
                  <a:pt x="68620" y="110490"/>
                </a:lnTo>
                <a:cubicBezTo>
                  <a:pt x="65445" y="106283"/>
                  <a:pt x="66318" y="100330"/>
                  <a:pt x="70525" y="97155"/>
                </a:cubicBezTo>
                <a:cubicBezTo>
                  <a:pt x="74732" y="93980"/>
                  <a:pt x="80685" y="94853"/>
                  <a:pt x="83860" y="99060"/>
                </a:cubicBezTo>
                <a:lnTo>
                  <a:pt x="94575" y="113348"/>
                </a:lnTo>
                <a:lnTo>
                  <a:pt x="118943" y="74335"/>
                </a:lnTo>
                <a:cubicBezTo>
                  <a:pt x="121722" y="69890"/>
                  <a:pt x="127595" y="68501"/>
                  <a:pt x="132080" y="71318"/>
                </a:cubicBezTo>
                <a:cubicBezTo>
                  <a:pt x="136565" y="74136"/>
                  <a:pt x="137914" y="79970"/>
                  <a:pt x="135096" y="84455"/>
                </a:cubicBezTo>
                <a:close/>
              </a:path>
            </a:pathLst>
          </a:custGeom>
          <a:solidFill>
            <a:srgbClr val="F8F6F2"/>
          </a:solidFill>
        </p:spPr>
      </p:sp>
      <p:sp>
        <p:nvSpPr>
          <p:cNvPr id="16" name="Text 10"/>
          <p:cNvSpPr/>
          <p:nvPr/>
        </p:nvSpPr>
        <p:spPr>
          <a:xfrm>
            <a:off x="1244600" y="3136265"/>
            <a:ext cx="508000" cy="304800"/>
          </a:xfrm>
          <a:prstGeom prst="rect">
            <a:avLst/>
          </a:prstGeom>
          <a:noFill/>
        </p:spPr>
        <p:txBody>
          <a:bodyPr wrap="square" lIns="0" tIns="0" rIns="0" bIns="0" rtlCol="0" anchor="ctr"/>
          <a:p>
            <a:pPr>
              <a:lnSpc>
                <a:spcPct val="130000"/>
              </a:lnSpc>
            </a:pPr>
            <a:r>
              <a:rPr lang="en-US" sz="1600" dirty="0">
                <a:solidFill>
                  <a:srgbClr val="F8F6F2"/>
                </a:solidFill>
                <a:latin typeface="MiSans" pitchFamily="34" charset="-122"/>
                <a:ea typeface="MiSans" pitchFamily="34" charset="-122"/>
                <a:cs typeface="MiSans" pitchFamily="34" charset="-120"/>
              </a:rPr>
              <a:t>配偶</a:t>
            </a:r>
            <a:endParaRPr lang="en-US" sz="1600" dirty="0"/>
          </a:p>
        </p:txBody>
      </p:sp>
      <p:sp>
        <p:nvSpPr>
          <p:cNvPr id="17" name="Shape 11"/>
          <p:cNvSpPr/>
          <p:nvPr/>
        </p:nvSpPr>
        <p:spPr>
          <a:xfrm>
            <a:off x="914400" y="3644265"/>
            <a:ext cx="203200" cy="203200"/>
          </a:xfrm>
          <a:custGeom>
            <a:avLst/>
            <a:gdLst/>
            <a:ahLst/>
            <a:cxnLst/>
            <a:rect l="l" t="t" r="r" b="b"/>
            <a:pathLst>
              <a:path w="203200" h="203200">
                <a:moveTo>
                  <a:pt x="101600" y="203200"/>
                </a:moveTo>
                <a:cubicBezTo>
                  <a:pt x="157675" y="203200"/>
                  <a:pt x="203200" y="157675"/>
                  <a:pt x="203200" y="101600"/>
                </a:cubicBezTo>
                <a:cubicBezTo>
                  <a:pt x="203200" y="45525"/>
                  <a:pt x="157675" y="0"/>
                  <a:pt x="101600" y="0"/>
                </a:cubicBezTo>
                <a:cubicBezTo>
                  <a:pt x="45525" y="0"/>
                  <a:pt x="0" y="45525"/>
                  <a:pt x="0" y="101600"/>
                </a:cubicBezTo>
                <a:cubicBezTo>
                  <a:pt x="0" y="157675"/>
                  <a:pt x="45525" y="203200"/>
                  <a:pt x="101600" y="203200"/>
                </a:cubicBezTo>
                <a:close/>
                <a:moveTo>
                  <a:pt x="135096" y="84415"/>
                </a:moveTo>
                <a:lnTo>
                  <a:pt x="103346" y="135215"/>
                </a:lnTo>
                <a:cubicBezTo>
                  <a:pt x="101679" y="137874"/>
                  <a:pt x="98822" y="139541"/>
                  <a:pt x="95687" y="139700"/>
                </a:cubicBezTo>
                <a:cubicBezTo>
                  <a:pt x="92551" y="139859"/>
                  <a:pt x="89535" y="138430"/>
                  <a:pt x="87670" y="135890"/>
                </a:cubicBezTo>
                <a:lnTo>
                  <a:pt x="68620" y="110490"/>
                </a:lnTo>
                <a:cubicBezTo>
                  <a:pt x="65445" y="106283"/>
                  <a:pt x="66318" y="100330"/>
                  <a:pt x="70525" y="97155"/>
                </a:cubicBezTo>
                <a:cubicBezTo>
                  <a:pt x="74732" y="93980"/>
                  <a:pt x="80685" y="94853"/>
                  <a:pt x="83860" y="99060"/>
                </a:cubicBezTo>
                <a:lnTo>
                  <a:pt x="94575" y="113348"/>
                </a:lnTo>
                <a:lnTo>
                  <a:pt x="118943" y="74335"/>
                </a:lnTo>
                <a:cubicBezTo>
                  <a:pt x="121722" y="69890"/>
                  <a:pt x="127595" y="68501"/>
                  <a:pt x="132080" y="71318"/>
                </a:cubicBezTo>
                <a:cubicBezTo>
                  <a:pt x="136565" y="74136"/>
                  <a:pt x="137914" y="79970"/>
                  <a:pt x="135096" y="84455"/>
                </a:cubicBezTo>
                <a:close/>
              </a:path>
            </a:pathLst>
          </a:custGeom>
          <a:solidFill>
            <a:srgbClr val="F8F6F2"/>
          </a:solidFill>
        </p:spPr>
      </p:sp>
      <p:sp>
        <p:nvSpPr>
          <p:cNvPr id="18" name="Text 12"/>
          <p:cNvSpPr/>
          <p:nvPr/>
        </p:nvSpPr>
        <p:spPr>
          <a:xfrm>
            <a:off x="1244600" y="3593465"/>
            <a:ext cx="6197600" cy="304800"/>
          </a:xfrm>
          <a:prstGeom prst="rect">
            <a:avLst/>
          </a:prstGeom>
          <a:noFill/>
        </p:spPr>
        <p:txBody>
          <a:bodyPr wrap="square" lIns="0" tIns="0" rIns="0" bIns="0" rtlCol="0" anchor="ctr"/>
          <a:p>
            <a:pPr>
              <a:lnSpc>
                <a:spcPct val="130000"/>
              </a:lnSpc>
            </a:pPr>
            <a:r>
              <a:rPr lang="en-US" sz="1600" dirty="0">
                <a:solidFill>
                  <a:srgbClr val="F8F6F2"/>
                </a:solidFill>
                <a:latin typeface="MiSans" pitchFamily="34" charset="-122"/>
                <a:ea typeface="MiSans" pitchFamily="34" charset="-122"/>
                <a:cs typeface="MiSans" pitchFamily="34" charset="-120"/>
              </a:rPr>
              <a:t>子女（包括婚生子女、非婚生子女、养子女、有扶养关系的继子女）</a:t>
            </a:r>
            <a:endParaRPr lang="en-US" sz="1600" dirty="0"/>
          </a:p>
        </p:txBody>
      </p:sp>
      <p:sp>
        <p:nvSpPr>
          <p:cNvPr id="21" name="Shape 13"/>
          <p:cNvSpPr/>
          <p:nvPr/>
        </p:nvSpPr>
        <p:spPr>
          <a:xfrm>
            <a:off x="914400" y="4101465"/>
            <a:ext cx="203200" cy="203200"/>
          </a:xfrm>
          <a:custGeom>
            <a:avLst/>
            <a:gdLst/>
            <a:ahLst/>
            <a:cxnLst/>
            <a:rect l="l" t="t" r="r" b="b"/>
            <a:pathLst>
              <a:path w="203200" h="203200">
                <a:moveTo>
                  <a:pt x="101600" y="203200"/>
                </a:moveTo>
                <a:cubicBezTo>
                  <a:pt x="157675" y="203200"/>
                  <a:pt x="203200" y="157675"/>
                  <a:pt x="203200" y="101600"/>
                </a:cubicBezTo>
                <a:cubicBezTo>
                  <a:pt x="203200" y="45525"/>
                  <a:pt x="157675" y="0"/>
                  <a:pt x="101600" y="0"/>
                </a:cubicBezTo>
                <a:cubicBezTo>
                  <a:pt x="45525" y="0"/>
                  <a:pt x="0" y="45525"/>
                  <a:pt x="0" y="101600"/>
                </a:cubicBezTo>
                <a:cubicBezTo>
                  <a:pt x="0" y="157675"/>
                  <a:pt x="45525" y="203200"/>
                  <a:pt x="101600" y="203200"/>
                </a:cubicBezTo>
                <a:close/>
                <a:moveTo>
                  <a:pt x="135096" y="84415"/>
                </a:moveTo>
                <a:lnTo>
                  <a:pt x="103346" y="135215"/>
                </a:lnTo>
                <a:cubicBezTo>
                  <a:pt x="101679" y="137874"/>
                  <a:pt x="98822" y="139541"/>
                  <a:pt x="95687" y="139700"/>
                </a:cubicBezTo>
                <a:cubicBezTo>
                  <a:pt x="92551" y="139859"/>
                  <a:pt x="89535" y="138430"/>
                  <a:pt x="87670" y="135890"/>
                </a:cubicBezTo>
                <a:lnTo>
                  <a:pt x="68620" y="110490"/>
                </a:lnTo>
                <a:cubicBezTo>
                  <a:pt x="65445" y="106283"/>
                  <a:pt x="66318" y="100330"/>
                  <a:pt x="70525" y="97155"/>
                </a:cubicBezTo>
                <a:cubicBezTo>
                  <a:pt x="74732" y="93980"/>
                  <a:pt x="80685" y="94853"/>
                  <a:pt x="83860" y="99060"/>
                </a:cubicBezTo>
                <a:lnTo>
                  <a:pt x="94575" y="113348"/>
                </a:lnTo>
                <a:lnTo>
                  <a:pt x="118943" y="74335"/>
                </a:lnTo>
                <a:cubicBezTo>
                  <a:pt x="121722" y="69890"/>
                  <a:pt x="127595" y="68501"/>
                  <a:pt x="132080" y="71318"/>
                </a:cubicBezTo>
                <a:cubicBezTo>
                  <a:pt x="136565" y="74136"/>
                  <a:pt x="137914" y="79970"/>
                  <a:pt x="135096" y="84455"/>
                </a:cubicBezTo>
                <a:close/>
              </a:path>
            </a:pathLst>
          </a:custGeom>
          <a:solidFill>
            <a:srgbClr val="F8F6F2"/>
          </a:solidFill>
        </p:spPr>
      </p:sp>
      <p:sp>
        <p:nvSpPr>
          <p:cNvPr id="24" name="Text 14"/>
          <p:cNvSpPr/>
          <p:nvPr/>
        </p:nvSpPr>
        <p:spPr>
          <a:xfrm>
            <a:off x="1244600" y="4050665"/>
            <a:ext cx="4775200" cy="304800"/>
          </a:xfrm>
          <a:prstGeom prst="rect">
            <a:avLst/>
          </a:prstGeom>
          <a:noFill/>
        </p:spPr>
        <p:txBody>
          <a:bodyPr wrap="square" lIns="0" tIns="0" rIns="0" bIns="0" rtlCol="0" anchor="ctr"/>
          <a:p>
            <a:pPr>
              <a:lnSpc>
                <a:spcPct val="130000"/>
              </a:lnSpc>
            </a:pPr>
            <a:r>
              <a:rPr lang="en-US" sz="1600" dirty="0">
                <a:solidFill>
                  <a:srgbClr val="F8F6F2"/>
                </a:solidFill>
                <a:latin typeface="MiSans" pitchFamily="34" charset="-122"/>
                <a:ea typeface="MiSans" pitchFamily="34" charset="-122"/>
                <a:cs typeface="MiSans" pitchFamily="34" charset="-120"/>
              </a:rPr>
              <a:t>父母（包括生父母、养父母、有扶养关系的继父母）</a:t>
            </a:r>
            <a:endParaRPr lang="en-US" sz="1600" dirty="0"/>
          </a:p>
        </p:txBody>
      </p:sp>
      <p:sp>
        <p:nvSpPr>
          <p:cNvPr id="25" name="Shape 15"/>
          <p:cNvSpPr/>
          <p:nvPr/>
        </p:nvSpPr>
        <p:spPr>
          <a:xfrm>
            <a:off x="914400" y="4558665"/>
            <a:ext cx="203200" cy="203200"/>
          </a:xfrm>
          <a:custGeom>
            <a:avLst/>
            <a:gdLst/>
            <a:ahLst/>
            <a:cxnLst/>
            <a:rect l="l" t="t" r="r" b="b"/>
            <a:pathLst>
              <a:path w="203200" h="203200">
                <a:moveTo>
                  <a:pt x="101600" y="203200"/>
                </a:moveTo>
                <a:cubicBezTo>
                  <a:pt x="157675" y="203200"/>
                  <a:pt x="203200" y="157675"/>
                  <a:pt x="203200" y="101600"/>
                </a:cubicBezTo>
                <a:cubicBezTo>
                  <a:pt x="203200" y="45525"/>
                  <a:pt x="157675" y="0"/>
                  <a:pt x="101600" y="0"/>
                </a:cubicBezTo>
                <a:cubicBezTo>
                  <a:pt x="45525" y="0"/>
                  <a:pt x="0" y="45525"/>
                  <a:pt x="0" y="101600"/>
                </a:cubicBezTo>
                <a:cubicBezTo>
                  <a:pt x="0" y="157675"/>
                  <a:pt x="45525" y="203200"/>
                  <a:pt x="101600" y="203200"/>
                </a:cubicBezTo>
                <a:close/>
                <a:moveTo>
                  <a:pt x="135096" y="84415"/>
                </a:moveTo>
                <a:lnTo>
                  <a:pt x="103346" y="135215"/>
                </a:lnTo>
                <a:cubicBezTo>
                  <a:pt x="101679" y="137874"/>
                  <a:pt x="98822" y="139541"/>
                  <a:pt x="95687" y="139700"/>
                </a:cubicBezTo>
                <a:cubicBezTo>
                  <a:pt x="92551" y="139859"/>
                  <a:pt x="89535" y="138430"/>
                  <a:pt x="87670" y="135890"/>
                </a:cubicBezTo>
                <a:lnTo>
                  <a:pt x="68620" y="110490"/>
                </a:lnTo>
                <a:cubicBezTo>
                  <a:pt x="65445" y="106283"/>
                  <a:pt x="66318" y="100330"/>
                  <a:pt x="70525" y="97155"/>
                </a:cubicBezTo>
                <a:cubicBezTo>
                  <a:pt x="74732" y="93980"/>
                  <a:pt x="80685" y="94853"/>
                  <a:pt x="83860" y="99060"/>
                </a:cubicBezTo>
                <a:lnTo>
                  <a:pt x="94575" y="113348"/>
                </a:lnTo>
                <a:lnTo>
                  <a:pt x="118943" y="74335"/>
                </a:lnTo>
                <a:cubicBezTo>
                  <a:pt x="121722" y="69890"/>
                  <a:pt x="127595" y="68501"/>
                  <a:pt x="132080" y="71318"/>
                </a:cubicBezTo>
                <a:cubicBezTo>
                  <a:pt x="136565" y="74136"/>
                  <a:pt x="137914" y="79970"/>
                  <a:pt x="135096" y="84455"/>
                </a:cubicBezTo>
                <a:close/>
              </a:path>
            </a:pathLst>
          </a:custGeom>
          <a:solidFill>
            <a:srgbClr val="F8F6F2"/>
          </a:solidFill>
        </p:spPr>
      </p:sp>
      <p:sp>
        <p:nvSpPr>
          <p:cNvPr id="26" name="Text 16"/>
          <p:cNvSpPr/>
          <p:nvPr/>
        </p:nvSpPr>
        <p:spPr>
          <a:xfrm>
            <a:off x="1244600" y="4507865"/>
            <a:ext cx="5181600" cy="304800"/>
          </a:xfrm>
          <a:prstGeom prst="rect">
            <a:avLst/>
          </a:prstGeom>
          <a:noFill/>
        </p:spPr>
        <p:txBody>
          <a:bodyPr wrap="square" lIns="0" tIns="0" rIns="0" bIns="0" rtlCol="0" anchor="ctr"/>
          <a:p>
            <a:pPr>
              <a:lnSpc>
                <a:spcPct val="130000"/>
              </a:lnSpc>
            </a:pPr>
            <a:r>
              <a:rPr lang="en-US" sz="1600" dirty="0">
                <a:solidFill>
                  <a:srgbClr val="F8F6F2"/>
                </a:solidFill>
                <a:latin typeface="MiSans" pitchFamily="34" charset="-122"/>
                <a:ea typeface="MiSans" pitchFamily="34" charset="-122"/>
                <a:cs typeface="MiSans" pitchFamily="34" charset="-120"/>
              </a:rPr>
              <a:t>对公婆或岳父母尽了主要赡养义务的丧偶儿媳或丧偶女婿</a:t>
            </a:r>
            <a:endParaRPr lang="en-US" sz="1600" dirty="0"/>
          </a:p>
        </p:txBody>
      </p:sp>
      <p:sp>
        <p:nvSpPr>
          <p:cNvPr id="29" name="Shape 25"/>
          <p:cNvSpPr/>
          <p:nvPr/>
        </p:nvSpPr>
        <p:spPr>
          <a:xfrm>
            <a:off x="609600" y="5422265"/>
            <a:ext cx="7467600" cy="2006600"/>
          </a:xfrm>
          <a:custGeom>
            <a:avLst/>
            <a:gdLst/>
            <a:ahLst/>
            <a:cxnLst/>
            <a:rect l="l" t="t" r="r" b="b"/>
            <a:pathLst>
              <a:path w="7467600" h="2006600">
                <a:moveTo>
                  <a:pt x="50800" y="0"/>
                </a:moveTo>
                <a:lnTo>
                  <a:pt x="7366006" y="0"/>
                </a:lnTo>
                <a:cubicBezTo>
                  <a:pt x="7422115" y="0"/>
                  <a:pt x="7467600" y="45485"/>
                  <a:pt x="7467600" y="101594"/>
                </a:cubicBezTo>
                <a:lnTo>
                  <a:pt x="7467600" y="1905006"/>
                </a:lnTo>
                <a:cubicBezTo>
                  <a:pt x="7467600" y="1961115"/>
                  <a:pt x="7422115" y="2006600"/>
                  <a:pt x="7366006" y="2006600"/>
                </a:cubicBezTo>
                <a:lnTo>
                  <a:pt x="50800" y="2006600"/>
                </a:lnTo>
                <a:cubicBezTo>
                  <a:pt x="22744" y="2006600"/>
                  <a:pt x="0" y="1983856"/>
                  <a:pt x="0" y="1955800"/>
                </a:cubicBezTo>
                <a:lnTo>
                  <a:pt x="0" y="50800"/>
                </a:lnTo>
                <a:cubicBezTo>
                  <a:pt x="0" y="22763"/>
                  <a:pt x="22763" y="0"/>
                  <a:pt x="50800" y="0"/>
                </a:cubicBezTo>
                <a:close/>
              </a:path>
            </a:pathLst>
          </a:custGeom>
          <a:solidFill>
            <a:srgbClr val="C23D69">
              <a:alpha val="13000"/>
            </a:srgbClr>
          </a:solidFill>
        </p:spPr>
      </p:sp>
      <p:sp>
        <p:nvSpPr>
          <p:cNvPr id="30" name="Shape 26"/>
          <p:cNvSpPr/>
          <p:nvPr/>
        </p:nvSpPr>
        <p:spPr>
          <a:xfrm>
            <a:off x="609600" y="5422265"/>
            <a:ext cx="50800" cy="2006600"/>
          </a:xfrm>
          <a:custGeom>
            <a:avLst/>
            <a:gdLst/>
            <a:ahLst/>
            <a:cxnLst/>
            <a:rect l="l" t="t" r="r" b="b"/>
            <a:pathLst>
              <a:path w="50800" h="2006600">
                <a:moveTo>
                  <a:pt x="50800" y="0"/>
                </a:moveTo>
                <a:lnTo>
                  <a:pt x="50800" y="0"/>
                </a:lnTo>
                <a:lnTo>
                  <a:pt x="50800" y="2006600"/>
                </a:lnTo>
                <a:lnTo>
                  <a:pt x="50800" y="2006600"/>
                </a:lnTo>
                <a:cubicBezTo>
                  <a:pt x="22763" y="2006600"/>
                  <a:pt x="0" y="1983837"/>
                  <a:pt x="0" y="1955800"/>
                </a:cubicBezTo>
                <a:lnTo>
                  <a:pt x="0" y="50800"/>
                </a:lnTo>
                <a:cubicBezTo>
                  <a:pt x="0" y="22763"/>
                  <a:pt x="22763" y="0"/>
                  <a:pt x="50800" y="0"/>
                </a:cubicBezTo>
                <a:close/>
              </a:path>
            </a:pathLst>
          </a:custGeom>
          <a:solidFill>
            <a:srgbClr val="A99985"/>
          </a:solidFill>
        </p:spPr>
      </p:sp>
      <p:sp>
        <p:nvSpPr>
          <p:cNvPr id="31" name="Shape 27"/>
          <p:cNvSpPr/>
          <p:nvPr/>
        </p:nvSpPr>
        <p:spPr>
          <a:xfrm>
            <a:off x="920750" y="5739765"/>
            <a:ext cx="228600" cy="228600"/>
          </a:xfrm>
          <a:custGeom>
            <a:avLst/>
            <a:gdLst/>
            <a:ahLst/>
            <a:cxnLst/>
            <a:rect l="l" t="t" r="r" b="b"/>
            <a:pathLst>
              <a:path w="228600" h="228600">
                <a:moveTo>
                  <a:pt x="224403" y="124391"/>
                </a:moveTo>
                <a:cubicBezTo>
                  <a:pt x="229984" y="118809"/>
                  <a:pt x="229984" y="109746"/>
                  <a:pt x="224403" y="104165"/>
                </a:cubicBezTo>
                <a:lnTo>
                  <a:pt x="152966" y="32727"/>
                </a:lnTo>
                <a:cubicBezTo>
                  <a:pt x="147384" y="27146"/>
                  <a:pt x="138321" y="27146"/>
                  <a:pt x="132740" y="32727"/>
                </a:cubicBezTo>
                <a:cubicBezTo>
                  <a:pt x="127159" y="38308"/>
                  <a:pt x="127159" y="47372"/>
                  <a:pt x="132740" y="52953"/>
                </a:cubicBezTo>
                <a:lnTo>
                  <a:pt x="179799" y="100013"/>
                </a:lnTo>
                <a:lnTo>
                  <a:pt x="14288" y="100013"/>
                </a:lnTo>
                <a:cubicBezTo>
                  <a:pt x="6385" y="100013"/>
                  <a:pt x="0" y="106397"/>
                  <a:pt x="0" y="114300"/>
                </a:cubicBezTo>
                <a:cubicBezTo>
                  <a:pt x="0" y="122203"/>
                  <a:pt x="6385" y="128588"/>
                  <a:pt x="14288" y="128588"/>
                </a:cubicBezTo>
                <a:lnTo>
                  <a:pt x="179799" y="128588"/>
                </a:lnTo>
                <a:lnTo>
                  <a:pt x="132740" y="175647"/>
                </a:lnTo>
                <a:cubicBezTo>
                  <a:pt x="127159" y="181228"/>
                  <a:pt x="127159" y="190292"/>
                  <a:pt x="132740" y="195873"/>
                </a:cubicBezTo>
                <a:cubicBezTo>
                  <a:pt x="138321" y="201454"/>
                  <a:pt x="147384" y="201454"/>
                  <a:pt x="152966" y="195873"/>
                </a:cubicBezTo>
                <a:lnTo>
                  <a:pt x="224403" y="124435"/>
                </a:lnTo>
                <a:close/>
              </a:path>
            </a:pathLst>
          </a:custGeom>
          <a:solidFill>
            <a:srgbClr val="A99985"/>
          </a:solidFill>
        </p:spPr>
      </p:sp>
      <p:sp>
        <p:nvSpPr>
          <p:cNvPr id="32" name="Text 28"/>
          <p:cNvSpPr/>
          <p:nvPr/>
        </p:nvSpPr>
        <p:spPr>
          <a:xfrm>
            <a:off x="1181100" y="5676265"/>
            <a:ext cx="6756400" cy="355600"/>
          </a:xfrm>
          <a:prstGeom prst="rect">
            <a:avLst/>
          </a:prstGeom>
          <a:noFill/>
        </p:spPr>
        <p:txBody>
          <a:bodyPr wrap="square" lIns="0" tIns="0" rIns="0" bIns="0" rtlCol="0" anchor="ctr"/>
          <a:p>
            <a:pPr>
              <a:lnSpc>
                <a:spcPct val="130000"/>
              </a:lnSpc>
            </a:pPr>
            <a:r>
              <a:rPr lang="en-US" sz="1800" b="1" dirty="0">
                <a:solidFill>
                  <a:srgbClr val="4A4A4A"/>
                </a:solidFill>
                <a:latin typeface="MiSans" pitchFamily="34" charset="-122"/>
                <a:ea typeface="MiSans" pitchFamily="34" charset="-122"/>
                <a:cs typeface="MiSans" pitchFamily="34" charset="-120"/>
              </a:rPr>
              <a:t>规则一</a:t>
            </a:r>
            <a:endParaRPr lang="en-US" sz="1600" dirty="0"/>
          </a:p>
        </p:txBody>
      </p:sp>
      <p:sp>
        <p:nvSpPr>
          <p:cNvPr id="33" name="Text 29"/>
          <p:cNvSpPr/>
          <p:nvPr/>
        </p:nvSpPr>
        <p:spPr>
          <a:xfrm>
            <a:off x="889000" y="6184265"/>
            <a:ext cx="7035800" cy="990600"/>
          </a:xfrm>
          <a:prstGeom prst="rect">
            <a:avLst/>
          </a:prstGeom>
          <a:noFill/>
        </p:spPr>
        <p:txBody>
          <a:bodyPr wrap="square" lIns="0" tIns="0" rIns="0" bIns="0" rtlCol="0" anchor="ctr"/>
          <a:p>
            <a:pPr>
              <a:lnSpc>
                <a:spcPct val="140000"/>
              </a:lnSpc>
            </a:pPr>
            <a:r>
              <a:rPr lang="en-US" sz="1600" b="1" dirty="0">
                <a:solidFill>
                  <a:srgbClr val="4A4A4A"/>
                </a:solidFill>
                <a:latin typeface="MiSans" pitchFamily="34" charset="-122"/>
                <a:ea typeface="MiSans" pitchFamily="34" charset="-122"/>
                <a:cs typeface="MiSans" pitchFamily="34" charset="-120"/>
              </a:rPr>
              <a:t>继承开始后，由第一顺序继承人继承，第二顺序继承人不继承。</a:t>
            </a:r>
            <a:r>
              <a:rPr lang="en-US" sz="1600" dirty="0">
                <a:solidFill>
                  <a:srgbClr val="4A4A4A"/>
                </a:solidFill>
                <a:latin typeface="MiSans" pitchFamily="34" charset="-122"/>
                <a:ea typeface="MiSans" pitchFamily="34" charset="-122"/>
                <a:cs typeface="MiSans" pitchFamily="34" charset="-120"/>
              </a:rPr>
              <a:t>这意味着只要有第一顺序继承人存在且没有丧失继承权，第二顺序继承人就不能继承遗产。</a:t>
            </a:r>
            <a:endParaRPr lang="en-US" sz="16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95935" y="527050"/>
            <a:ext cx="8128000" cy="589280"/>
          </a:xfrm>
          <a:prstGeom prst="rect">
            <a:avLst/>
          </a:prstGeom>
          <a:noFill/>
        </p:spPr>
        <p:txBody>
          <a:bodyPr wrap="square" rtlCol="0" anchor="t">
            <a:spAutoFit/>
          </a:bodyPr>
          <a:p>
            <a:pPr>
              <a:lnSpc>
                <a:spcPct val="90000"/>
              </a:lnSpc>
            </a:pPr>
            <a:r>
              <a:rPr lang="en-US" sz="3600" b="1" dirty="0">
                <a:solidFill>
                  <a:srgbClr val="4A4A4A"/>
                </a:solidFill>
                <a:latin typeface="MiSans" pitchFamily="34" charset="-122"/>
                <a:ea typeface="MiSans" pitchFamily="34" charset="-122"/>
                <a:cs typeface="MiSans" pitchFamily="34" charset="-120"/>
                <a:sym typeface="+mn-ea"/>
              </a:rPr>
              <a:t>法定继承人的</a:t>
            </a:r>
            <a:r>
              <a:rPr lang="en-US" sz="3600" b="1" dirty="0">
                <a:solidFill>
                  <a:srgbClr val="4A4A4A"/>
                </a:solidFill>
                <a:latin typeface="MiSans" pitchFamily="34" charset="-122"/>
                <a:ea typeface="MiSans" pitchFamily="34" charset="-122"/>
                <a:cs typeface="MiSans" pitchFamily="34" charset="-120"/>
                <a:sym typeface="+mn-ea"/>
              </a:rPr>
              <a:t>顺序</a:t>
            </a:r>
            <a:endParaRPr lang="en-US" altLang="en-US" sz="3600" b="1" dirty="0">
              <a:solidFill>
                <a:srgbClr val="4A4A4A"/>
              </a:solidFill>
              <a:latin typeface="MiSans" pitchFamily="34" charset="-122"/>
              <a:ea typeface="MiSans" pitchFamily="34" charset="-122"/>
              <a:cs typeface="MiSans" pitchFamily="34" charset="-120"/>
              <a:sym typeface="+mn-ea"/>
            </a:endParaRPr>
          </a:p>
        </p:txBody>
      </p:sp>
      <p:sp>
        <p:nvSpPr>
          <p:cNvPr id="20" name="Text 13"/>
          <p:cNvSpPr/>
          <p:nvPr/>
        </p:nvSpPr>
        <p:spPr>
          <a:xfrm>
            <a:off x="8938115" y="3604488"/>
            <a:ext cx="6457046" cy="286449"/>
          </a:xfrm>
          <a:prstGeom prst="rect">
            <a:avLst/>
          </a:prstGeom>
          <a:noFill/>
        </p:spPr>
        <p:txBody>
          <a:bodyPr wrap="square" lIns="0" tIns="0" rIns="0" bIns="0" rtlCol="0" anchor="ctr"/>
          <a:p>
            <a:pPr>
              <a:lnSpc>
                <a:spcPct val="130000"/>
              </a:lnSpc>
            </a:pPr>
            <a:endParaRPr lang="en-US" sz="1600" dirty="0"/>
          </a:p>
        </p:txBody>
      </p:sp>
      <p:sp>
        <p:nvSpPr>
          <p:cNvPr id="3" name="文本框 2"/>
          <p:cNvSpPr txBox="1"/>
          <p:nvPr/>
        </p:nvSpPr>
        <p:spPr>
          <a:xfrm>
            <a:off x="501015" y="1061720"/>
            <a:ext cx="14893925" cy="435610"/>
          </a:xfrm>
          <a:prstGeom prst="rect">
            <a:avLst/>
          </a:prstGeom>
          <a:noFill/>
        </p:spPr>
        <p:txBody>
          <a:bodyPr wrap="square" rtlCol="0" anchor="t">
            <a:spAutoFit/>
          </a:bodyPr>
          <a:p>
            <a:pPr>
              <a:lnSpc>
                <a:spcPct val="140000"/>
              </a:lnSpc>
            </a:pPr>
            <a:r>
              <a:rPr lang="en-US" sz="1600" dirty="0">
                <a:solidFill>
                  <a:schemeClr val="tx1"/>
                </a:solidFill>
                <a:latin typeface="MiSans" pitchFamily="34" charset="-122"/>
                <a:ea typeface="MiSans" pitchFamily="34" charset="-122"/>
                <a:cs typeface="MiSans" pitchFamily="34" charset="-120"/>
                <a:sym typeface="+mn-ea"/>
              </a:rPr>
              <a:t>相对于遗嘱继承而言，法定继承有其特殊性。法定继承人的顺序有重要的意义，在适用时应当遵守以下规则：</a:t>
            </a:r>
            <a:endParaRPr lang="en-US" altLang="en-US" sz="1600" dirty="0">
              <a:solidFill>
                <a:schemeClr val="tx1"/>
              </a:solidFill>
              <a:latin typeface="MiSans" pitchFamily="34" charset="-122"/>
              <a:ea typeface="MiSans" pitchFamily="34" charset="-122"/>
              <a:cs typeface="MiSans" pitchFamily="34" charset="-120"/>
              <a:sym typeface="+mn-ea"/>
            </a:endParaRPr>
          </a:p>
        </p:txBody>
      </p:sp>
      <p:sp>
        <p:nvSpPr>
          <p:cNvPr id="4" name="Shape 5"/>
          <p:cNvSpPr/>
          <p:nvPr/>
        </p:nvSpPr>
        <p:spPr>
          <a:xfrm>
            <a:off x="584200" y="1764665"/>
            <a:ext cx="7467600" cy="3352800"/>
          </a:xfrm>
          <a:custGeom>
            <a:avLst/>
            <a:gdLst/>
            <a:ahLst/>
            <a:cxnLst/>
            <a:rect l="l" t="t" r="r" b="b"/>
            <a:pathLst>
              <a:path w="7467600" h="3352800">
                <a:moveTo>
                  <a:pt x="101590" y="0"/>
                </a:moveTo>
                <a:lnTo>
                  <a:pt x="7366010" y="0"/>
                </a:lnTo>
                <a:cubicBezTo>
                  <a:pt x="7422117" y="0"/>
                  <a:pt x="7467600" y="45483"/>
                  <a:pt x="7467600" y="101590"/>
                </a:cubicBezTo>
                <a:lnTo>
                  <a:pt x="7467600" y="3251210"/>
                </a:lnTo>
                <a:cubicBezTo>
                  <a:pt x="7467600" y="3307317"/>
                  <a:pt x="7422117" y="3352800"/>
                  <a:pt x="7366010" y="3352800"/>
                </a:cubicBezTo>
                <a:lnTo>
                  <a:pt x="101590" y="3352800"/>
                </a:lnTo>
                <a:cubicBezTo>
                  <a:pt x="45483" y="3352800"/>
                  <a:pt x="0" y="3307317"/>
                  <a:pt x="0" y="3251210"/>
                </a:cubicBezTo>
                <a:lnTo>
                  <a:pt x="0" y="101590"/>
                </a:lnTo>
                <a:cubicBezTo>
                  <a:pt x="0" y="45521"/>
                  <a:pt x="45521" y="0"/>
                  <a:pt x="101590" y="0"/>
                </a:cubicBezTo>
                <a:close/>
              </a:path>
            </a:pathLst>
          </a:custGeom>
          <a:solidFill>
            <a:srgbClr val="334F4A">
              <a:alpha val="92000"/>
            </a:srgbClr>
          </a:solidFill>
        </p:spPr>
      </p:sp>
      <p:sp>
        <p:nvSpPr>
          <p:cNvPr id="29" name="Shape 25"/>
          <p:cNvSpPr/>
          <p:nvPr/>
        </p:nvSpPr>
        <p:spPr>
          <a:xfrm>
            <a:off x="609600" y="5422265"/>
            <a:ext cx="7467600" cy="2006600"/>
          </a:xfrm>
          <a:custGeom>
            <a:avLst/>
            <a:gdLst/>
            <a:ahLst/>
            <a:cxnLst/>
            <a:rect l="l" t="t" r="r" b="b"/>
            <a:pathLst>
              <a:path w="7467600" h="2006600">
                <a:moveTo>
                  <a:pt x="50800" y="0"/>
                </a:moveTo>
                <a:lnTo>
                  <a:pt x="7366006" y="0"/>
                </a:lnTo>
                <a:cubicBezTo>
                  <a:pt x="7422115" y="0"/>
                  <a:pt x="7467600" y="45485"/>
                  <a:pt x="7467600" y="101594"/>
                </a:cubicBezTo>
                <a:lnTo>
                  <a:pt x="7467600" y="1905006"/>
                </a:lnTo>
                <a:cubicBezTo>
                  <a:pt x="7467600" y="1961115"/>
                  <a:pt x="7422115" y="2006600"/>
                  <a:pt x="7366006" y="2006600"/>
                </a:cubicBezTo>
                <a:lnTo>
                  <a:pt x="50800" y="2006600"/>
                </a:lnTo>
                <a:cubicBezTo>
                  <a:pt x="22744" y="2006600"/>
                  <a:pt x="0" y="1983856"/>
                  <a:pt x="0" y="1955800"/>
                </a:cubicBezTo>
                <a:lnTo>
                  <a:pt x="0" y="50800"/>
                </a:lnTo>
                <a:cubicBezTo>
                  <a:pt x="0" y="22763"/>
                  <a:pt x="22763" y="0"/>
                  <a:pt x="50800" y="0"/>
                </a:cubicBezTo>
                <a:close/>
              </a:path>
            </a:pathLst>
          </a:custGeom>
          <a:solidFill>
            <a:srgbClr val="C23D69">
              <a:alpha val="13000"/>
            </a:srgbClr>
          </a:solidFill>
        </p:spPr>
      </p:sp>
      <p:sp>
        <p:nvSpPr>
          <p:cNvPr id="5" name="Shape 18"/>
          <p:cNvSpPr/>
          <p:nvPr/>
        </p:nvSpPr>
        <p:spPr>
          <a:xfrm>
            <a:off x="1209675" y="2308225"/>
            <a:ext cx="812800" cy="812800"/>
          </a:xfrm>
          <a:custGeom>
            <a:avLst/>
            <a:gdLst/>
            <a:ahLst/>
            <a:cxnLst/>
            <a:rect l="l" t="t" r="r" b="b"/>
            <a:pathLst>
              <a:path w="812800" h="812800">
                <a:moveTo>
                  <a:pt x="406400" y="0"/>
                </a:moveTo>
                <a:lnTo>
                  <a:pt x="406400" y="0"/>
                </a:lnTo>
                <a:cubicBezTo>
                  <a:pt x="630698" y="0"/>
                  <a:pt x="812800" y="182102"/>
                  <a:pt x="812800" y="406400"/>
                </a:cubicBezTo>
                <a:lnTo>
                  <a:pt x="812800" y="406400"/>
                </a:lnTo>
                <a:cubicBezTo>
                  <a:pt x="812800" y="630698"/>
                  <a:pt x="630698" y="812800"/>
                  <a:pt x="406400" y="812800"/>
                </a:cubicBezTo>
                <a:lnTo>
                  <a:pt x="406400" y="812800"/>
                </a:lnTo>
                <a:cubicBezTo>
                  <a:pt x="182102" y="812800"/>
                  <a:pt x="0" y="630698"/>
                  <a:pt x="0" y="406400"/>
                </a:cubicBezTo>
                <a:lnTo>
                  <a:pt x="0" y="406400"/>
                </a:lnTo>
                <a:cubicBezTo>
                  <a:pt x="0" y="182102"/>
                  <a:pt x="182102" y="0"/>
                  <a:pt x="406400" y="0"/>
                </a:cubicBezTo>
                <a:close/>
              </a:path>
            </a:pathLst>
          </a:custGeom>
          <a:solidFill>
            <a:srgbClr val="F8F6F2"/>
          </a:solidFill>
        </p:spPr>
      </p:sp>
      <p:sp>
        <p:nvSpPr>
          <p:cNvPr id="6" name="Text 19"/>
          <p:cNvSpPr/>
          <p:nvPr/>
        </p:nvSpPr>
        <p:spPr>
          <a:xfrm>
            <a:off x="1526183" y="2511425"/>
            <a:ext cx="330200" cy="406400"/>
          </a:xfrm>
          <a:prstGeom prst="rect">
            <a:avLst/>
          </a:prstGeom>
          <a:noFill/>
        </p:spPr>
        <p:txBody>
          <a:bodyPr wrap="square" lIns="0" tIns="0" rIns="0" bIns="0" rtlCol="0" anchor="ctr"/>
          <a:p>
            <a:pPr>
              <a:lnSpc>
                <a:spcPct val="110000"/>
              </a:lnSpc>
            </a:pPr>
            <a:r>
              <a:rPr lang="en-US" sz="2400" b="1" dirty="0">
                <a:solidFill>
                  <a:srgbClr val="8A9A87"/>
                </a:solidFill>
                <a:latin typeface="MiSans" pitchFamily="34" charset="-122"/>
                <a:ea typeface="MiSans" pitchFamily="34" charset="-122"/>
                <a:cs typeface="MiSans" pitchFamily="34" charset="-120"/>
              </a:rPr>
              <a:t>2</a:t>
            </a:r>
            <a:endParaRPr lang="en-US" sz="1600" dirty="0"/>
          </a:p>
        </p:txBody>
      </p:sp>
      <p:sp>
        <p:nvSpPr>
          <p:cNvPr id="22" name="Text 20"/>
          <p:cNvSpPr/>
          <p:nvPr/>
        </p:nvSpPr>
        <p:spPr>
          <a:xfrm>
            <a:off x="2174875" y="2511425"/>
            <a:ext cx="2349500" cy="406400"/>
          </a:xfrm>
          <a:prstGeom prst="rect">
            <a:avLst/>
          </a:prstGeom>
          <a:noFill/>
        </p:spPr>
        <p:txBody>
          <a:bodyPr wrap="square" lIns="0" tIns="0" rIns="0" bIns="0" rtlCol="0" anchor="ctr"/>
          <a:p>
            <a:pPr>
              <a:lnSpc>
                <a:spcPct val="110000"/>
              </a:lnSpc>
            </a:pPr>
            <a:r>
              <a:rPr lang="en-US" sz="2400" b="1" dirty="0">
                <a:solidFill>
                  <a:srgbClr val="F8F6F2"/>
                </a:solidFill>
                <a:latin typeface="MiSans" pitchFamily="34" charset="-122"/>
                <a:ea typeface="MiSans" pitchFamily="34" charset="-122"/>
                <a:cs typeface="MiSans" pitchFamily="34" charset="-120"/>
              </a:rPr>
              <a:t>第二顺序继承人</a:t>
            </a:r>
            <a:endParaRPr lang="en-US" sz="1600" dirty="0"/>
          </a:p>
        </p:txBody>
      </p:sp>
      <p:sp>
        <p:nvSpPr>
          <p:cNvPr id="23" name="Shape 21"/>
          <p:cNvSpPr/>
          <p:nvPr/>
        </p:nvSpPr>
        <p:spPr>
          <a:xfrm>
            <a:off x="1235075" y="3425825"/>
            <a:ext cx="203200" cy="203200"/>
          </a:xfrm>
          <a:custGeom>
            <a:avLst/>
            <a:gdLst/>
            <a:ahLst/>
            <a:cxnLst/>
            <a:rect l="l" t="t" r="r" b="b"/>
            <a:pathLst>
              <a:path w="203200" h="203200">
                <a:moveTo>
                  <a:pt x="101600" y="203200"/>
                </a:moveTo>
                <a:cubicBezTo>
                  <a:pt x="157675" y="203200"/>
                  <a:pt x="203200" y="157675"/>
                  <a:pt x="203200" y="101600"/>
                </a:cubicBezTo>
                <a:cubicBezTo>
                  <a:pt x="203200" y="45525"/>
                  <a:pt x="157675" y="0"/>
                  <a:pt x="101600" y="0"/>
                </a:cubicBezTo>
                <a:cubicBezTo>
                  <a:pt x="45525" y="0"/>
                  <a:pt x="0" y="45525"/>
                  <a:pt x="0" y="101600"/>
                </a:cubicBezTo>
                <a:cubicBezTo>
                  <a:pt x="0" y="157675"/>
                  <a:pt x="45525" y="203200"/>
                  <a:pt x="101600" y="203200"/>
                </a:cubicBezTo>
                <a:close/>
                <a:moveTo>
                  <a:pt x="135096" y="84415"/>
                </a:moveTo>
                <a:lnTo>
                  <a:pt x="103346" y="135215"/>
                </a:lnTo>
                <a:cubicBezTo>
                  <a:pt x="101679" y="137874"/>
                  <a:pt x="98822" y="139541"/>
                  <a:pt x="95687" y="139700"/>
                </a:cubicBezTo>
                <a:cubicBezTo>
                  <a:pt x="92551" y="139859"/>
                  <a:pt x="89535" y="138430"/>
                  <a:pt x="87670" y="135890"/>
                </a:cubicBezTo>
                <a:lnTo>
                  <a:pt x="68620" y="110490"/>
                </a:lnTo>
                <a:cubicBezTo>
                  <a:pt x="65445" y="106283"/>
                  <a:pt x="66318" y="100330"/>
                  <a:pt x="70525" y="97155"/>
                </a:cubicBezTo>
                <a:cubicBezTo>
                  <a:pt x="74732" y="93980"/>
                  <a:pt x="80685" y="94853"/>
                  <a:pt x="83860" y="99060"/>
                </a:cubicBezTo>
                <a:lnTo>
                  <a:pt x="94575" y="113348"/>
                </a:lnTo>
                <a:lnTo>
                  <a:pt x="118943" y="74335"/>
                </a:lnTo>
                <a:cubicBezTo>
                  <a:pt x="121722" y="69890"/>
                  <a:pt x="127595" y="68501"/>
                  <a:pt x="132080" y="71318"/>
                </a:cubicBezTo>
                <a:cubicBezTo>
                  <a:pt x="136565" y="74136"/>
                  <a:pt x="137914" y="79970"/>
                  <a:pt x="135096" y="84455"/>
                </a:cubicBezTo>
                <a:close/>
              </a:path>
            </a:pathLst>
          </a:custGeom>
          <a:solidFill>
            <a:srgbClr val="F8F6F2"/>
          </a:solidFill>
        </p:spPr>
      </p:sp>
      <p:sp>
        <p:nvSpPr>
          <p:cNvPr id="7" name="Text 22"/>
          <p:cNvSpPr/>
          <p:nvPr/>
        </p:nvSpPr>
        <p:spPr>
          <a:xfrm>
            <a:off x="1565275" y="3375025"/>
            <a:ext cx="4165600" cy="304800"/>
          </a:xfrm>
          <a:prstGeom prst="rect">
            <a:avLst/>
          </a:prstGeom>
          <a:noFill/>
        </p:spPr>
        <p:txBody>
          <a:bodyPr wrap="square" lIns="0" tIns="0" rIns="0" bIns="0" rtlCol="0" anchor="ctr"/>
          <a:p>
            <a:pPr>
              <a:lnSpc>
                <a:spcPct val="130000"/>
              </a:lnSpc>
            </a:pPr>
            <a:r>
              <a:rPr lang="en-US" sz="1600" dirty="0">
                <a:solidFill>
                  <a:srgbClr val="F8F6F2"/>
                </a:solidFill>
                <a:latin typeface="MiSans" pitchFamily="34" charset="-122"/>
                <a:ea typeface="MiSans" pitchFamily="34" charset="-122"/>
                <a:cs typeface="MiSans" pitchFamily="34" charset="-120"/>
              </a:rPr>
              <a:t>兄弟姐妹（包括全血缘、半血缘、拟制血缘）</a:t>
            </a:r>
            <a:endParaRPr lang="en-US" sz="1600" dirty="0"/>
          </a:p>
        </p:txBody>
      </p:sp>
      <p:sp>
        <p:nvSpPr>
          <p:cNvPr id="9" name="Shape 23"/>
          <p:cNvSpPr/>
          <p:nvPr/>
        </p:nvSpPr>
        <p:spPr>
          <a:xfrm>
            <a:off x="1235075" y="3883025"/>
            <a:ext cx="203200" cy="203200"/>
          </a:xfrm>
          <a:custGeom>
            <a:avLst/>
            <a:gdLst/>
            <a:ahLst/>
            <a:cxnLst/>
            <a:rect l="l" t="t" r="r" b="b"/>
            <a:pathLst>
              <a:path w="203200" h="203200">
                <a:moveTo>
                  <a:pt x="101600" y="203200"/>
                </a:moveTo>
                <a:cubicBezTo>
                  <a:pt x="157675" y="203200"/>
                  <a:pt x="203200" y="157675"/>
                  <a:pt x="203200" y="101600"/>
                </a:cubicBezTo>
                <a:cubicBezTo>
                  <a:pt x="203200" y="45525"/>
                  <a:pt x="157675" y="0"/>
                  <a:pt x="101600" y="0"/>
                </a:cubicBezTo>
                <a:cubicBezTo>
                  <a:pt x="45525" y="0"/>
                  <a:pt x="0" y="45525"/>
                  <a:pt x="0" y="101600"/>
                </a:cubicBezTo>
                <a:cubicBezTo>
                  <a:pt x="0" y="157675"/>
                  <a:pt x="45525" y="203200"/>
                  <a:pt x="101600" y="203200"/>
                </a:cubicBezTo>
                <a:close/>
                <a:moveTo>
                  <a:pt x="135096" y="84415"/>
                </a:moveTo>
                <a:lnTo>
                  <a:pt x="103346" y="135215"/>
                </a:lnTo>
                <a:cubicBezTo>
                  <a:pt x="101679" y="137874"/>
                  <a:pt x="98822" y="139541"/>
                  <a:pt x="95687" y="139700"/>
                </a:cubicBezTo>
                <a:cubicBezTo>
                  <a:pt x="92551" y="139859"/>
                  <a:pt x="89535" y="138430"/>
                  <a:pt x="87670" y="135890"/>
                </a:cubicBezTo>
                <a:lnTo>
                  <a:pt x="68620" y="110490"/>
                </a:lnTo>
                <a:cubicBezTo>
                  <a:pt x="65445" y="106283"/>
                  <a:pt x="66318" y="100330"/>
                  <a:pt x="70525" y="97155"/>
                </a:cubicBezTo>
                <a:cubicBezTo>
                  <a:pt x="74732" y="93980"/>
                  <a:pt x="80685" y="94853"/>
                  <a:pt x="83860" y="99060"/>
                </a:cubicBezTo>
                <a:lnTo>
                  <a:pt x="94575" y="113348"/>
                </a:lnTo>
                <a:lnTo>
                  <a:pt x="118943" y="74335"/>
                </a:lnTo>
                <a:cubicBezTo>
                  <a:pt x="121722" y="69890"/>
                  <a:pt x="127595" y="68501"/>
                  <a:pt x="132080" y="71318"/>
                </a:cubicBezTo>
                <a:cubicBezTo>
                  <a:pt x="136565" y="74136"/>
                  <a:pt x="137914" y="79970"/>
                  <a:pt x="135096" y="84455"/>
                </a:cubicBezTo>
                <a:close/>
              </a:path>
            </a:pathLst>
          </a:custGeom>
          <a:solidFill>
            <a:srgbClr val="F8F6F2"/>
          </a:solidFill>
        </p:spPr>
      </p:sp>
      <p:sp>
        <p:nvSpPr>
          <p:cNvPr id="10" name="Text 24"/>
          <p:cNvSpPr/>
          <p:nvPr/>
        </p:nvSpPr>
        <p:spPr>
          <a:xfrm>
            <a:off x="1565275" y="3832225"/>
            <a:ext cx="5384800" cy="304800"/>
          </a:xfrm>
          <a:prstGeom prst="rect">
            <a:avLst/>
          </a:prstGeom>
          <a:noFill/>
        </p:spPr>
        <p:txBody>
          <a:bodyPr wrap="square" lIns="0" tIns="0" rIns="0" bIns="0" rtlCol="0" anchor="ctr"/>
          <a:p>
            <a:pPr>
              <a:lnSpc>
                <a:spcPct val="130000"/>
              </a:lnSpc>
            </a:pPr>
            <a:r>
              <a:rPr lang="en-US" sz="1600" dirty="0">
                <a:solidFill>
                  <a:srgbClr val="F8F6F2"/>
                </a:solidFill>
                <a:latin typeface="MiSans" pitchFamily="34" charset="-122"/>
                <a:ea typeface="MiSans" pitchFamily="34" charset="-122"/>
                <a:cs typeface="MiSans" pitchFamily="34" charset="-120"/>
              </a:rPr>
              <a:t>祖父母、外祖父母（包括亲的、养的、有扶养关系的继的）</a:t>
            </a:r>
            <a:endParaRPr lang="en-US" sz="1600" dirty="0"/>
          </a:p>
        </p:txBody>
      </p:sp>
      <p:sp>
        <p:nvSpPr>
          <p:cNvPr id="11" name="Shape 30"/>
          <p:cNvSpPr/>
          <p:nvPr/>
        </p:nvSpPr>
        <p:spPr>
          <a:xfrm>
            <a:off x="676275" y="5356225"/>
            <a:ext cx="7467600" cy="2006600"/>
          </a:xfrm>
          <a:custGeom>
            <a:avLst/>
            <a:gdLst/>
            <a:ahLst/>
            <a:cxnLst/>
            <a:rect l="l" t="t" r="r" b="b"/>
            <a:pathLst>
              <a:path w="7467600" h="2006600">
                <a:moveTo>
                  <a:pt x="50800" y="0"/>
                </a:moveTo>
                <a:lnTo>
                  <a:pt x="7366006" y="0"/>
                </a:lnTo>
                <a:cubicBezTo>
                  <a:pt x="7422115" y="0"/>
                  <a:pt x="7467600" y="45485"/>
                  <a:pt x="7467600" y="101594"/>
                </a:cubicBezTo>
                <a:lnTo>
                  <a:pt x="7467600" y="1905006"/>
                </a:lnTo>
                <a:cubicBezTo>
                  <a:pt x="7467600" y="1961115"/>
                  <a:pt x="7422115" y="2006600"/>
                  <a:pt x="7366006" y="2006600"/>
                </a:cubicBezTo>
                <a:lnTo>
                  <a:pt x="50800" y="2006600"/>
                </a:lnTo>
                <a:cubicBezTo>
                  <a:pt x="22744" y="2006600"/>
                  <a:pt x="0" y="1983856"/>
                  <a:pt x="0" y="1955800"/>
                </a:cubicBezTo>
                <a:lnTo>
                  <a:pt x="0" y="50800"/>
                </a:lnTo>
                <a:cubicBezTo>
                  <a:pt x="0" y="22763"/>
                  <a:pt x="22763" y="0"/>
                  <a:pt x="50800" y="0"/>
                </a:cubicBezTo>
                <a:close/>
              </a:path>
            </a:pathLst>
          </a:custGeom>
          <a:solidFill>
            <a:srgbClr val="F8F6F2"/>
          </a:solidFill>
        </p:spPr>
      </p:sp>
      <p:sp>
        <p:nvSpPr>
          <p:cNvPr id="12" name="Shape 31"/>
          <p:cNvSpPr/>
          <p:nvPr/>
        </p:nvSpPr>
        <p:spPr>
          <a:xfrm>
            <a:off x="676275" y="5356225"/>
            <a:ext cx="50800" cy="2006600"/>
          </a:xfrm>
          <a:custGeom>
            <a:avLst/>
            <a:gdLst/>
            <a:ahLst/>
            <a:cxnLst/>
            <a:rect l="l" t="t" r="r" b="b"/>
            <a:pathLst>
              <a:path w="50800" h="2006600">
                <a:moveTo>
                  <a:pt x="50800" y="0"/>
                </a:moveTo>
                <a:lnTo>
                  <a:pt x="50800" y="0"/>
                </a:lnTo>
                <a:lnTo>
                  <a:pt x="50800" y="2006600"/>
                </a:lnTo>
                <a:lnTo>
                  <a:pt x="50800" y="2006600"/>
                </a:lnTo>
                <a:cubicBezTo>
                  <a:pt x="22763" y="2006600"/>
                  <a:pt x="0" y="1983837"/>
                  <a:pt x="0" y="1955800"/>
                </a:cubicBezTo>
                <a:lnTo>
                  <a:pt x="0" y="50800"/>
                </a:lnTo>
                <a:cubicBezTo>
                  <a:pt x="0" y="22763"/>
                  <a:pt x="22763" y="0"/>
                  <a:pt x="50800" y="0"/>
                </a:cubicBezTo>
                <a:close/>
              </a:path>
            </a:pathLst>
          </a:custGeom>
          <a:solidFill>
            <a:srgbClr val="8A9A87"/>
          </a:solidFill>
        </p:spPr>
      </p:sp>
      <p:sp>
        <p:nvSpPr>
          <p:cNvPr id="34" name="Shape 32"/>
          <p:cNvSpPr/>
          <p:nvPr/>
        </p:nvSpPr>
        <p:spPr>
          <a:xfrm>
            <a:off x="987425" y="5673725"/>
            <a:ext cx="228600" cy="228600"/>
          </a:xfrm>
          <a:custGeom>
            <a:avLst/>
            <a:gdLst/>
            <a:ahLst/>
            <a:cxnLst/>
            <a:rect l="l" t="t" r="r" b="b"/>
            <a:pathLst>
              <a:path w="228600" h="228600">
                <a:moveTo>
                  <a:pt x="224403" y="124391"/>
                </a:moveTo>
                <a:cubicBezTo>
                  <a:pt x="229984" y="118809"/>
                  <a:pt x="229984" y="109746"/>
                  <a:pt x="224403" y="104165"/>
                </a:cubicBezTo>
                <a:lnTo>
                  <a:pt x="152966" y="32727"/>
                </a:lnTo>
                <a:cubicBezTo>
                  <a:pt x="147384" y="27146"/>
                  <a:pt x="138321" y="27146"/>
                  <a:pt x="132740" y="32727"/>
                </a:cubicBezTo>
                <a:cubicBezTo>
                  <a:pt x="127159" y="38308"/>
                  <a:pt x="127159" y="47372"/>
                  <a:pt x="132740" y="52953"/>
                </a:cubicBezTo>
                <a:lnTo>
                  <a:pt x="179799" y="100013"/>
                </a:lnTo>
                <a:lnTo>
                  <a:pt x="14288" y="100013"/>
                </a:lnTo>
                <a:cubicBezTo>
                  <a:pt x="6385" y="100013"/>
                  <a:pt x="0" y="106397"/>
                  <a:pt x="0" y="114300"/>
                </a:cubicBezTo>
                <a:cubicBezTo>
                  <a:pt x="0" y="122203"/>
                  <a:pt x="6385" y="128588"/>
                  <a:pt x="14288" y="128588"/>
                </a:cubicBezTo>
                <a:lnTo>
                  <a:pt x="179799" y="128588"/>
                </a:lnTo>
                <a:lnTo>
                  <a:pt x="132740" y="175647"/>
                </a:lnTo>
                <a:cubicBezTo>
                  <a:pt x="127159" y="181228"/>
                  <a:pt x="127159" y="190292"/>
                  <a:pt x="132740" y="195873"/>
                </a:cubicBezTo>
                <a:cubicBezTo>
                  <a:pt x="138321" y="201454"/>
                  <a:pt x="147384" y="201454"/>
                  <a:pt x="152966" y="195873"/>
                </a:cubicBezTo>
                <a:lnTo>
                  <a:pt x="224403" y="124435"/>
                </a:lnTo>
                <a:close/>
              </a:path>
            </a:pathLst>
          </a:custGeom>
          <a:solidFill>
            <a:srgbClr val="8A9A87"/>
          </a:solidFill>
        </p:spPr>
      </p:sp>
      <p:sp>
        <p:nvSpPr>
          <p:cNvPr id="35" name="Text 33"/>
          <p:cNvSpPr/>
          <p:nvPr/>
        </p:nvSpPr>
        <p:spPr>
          <a:xfrm>
            <a:off x="1247775" y="5610225"/>
            <a:ext cx="6756400" cy="355600"/>
          </a:xfrm>
          <a:prstGeom prst="rect">
            <a:avLst/>
          </a:prstGeom>
          <a:noFill/>
        </p:spPr>
        <p:txBody>
          <a:bodyPr wrap="square" lIns="0" tIns="0" rIns="0" bIns="0" rtlCol="0" anchor="ctr"/>
          <a:p>
            <a:pPr>
              <a:lnSpc>
                <a:spcPct val="130000"/>
              </a:lnSpc>
            </a:pPr>
            <a:r>
              <a:rPr lang="en-US" sz="1800" b="1" dirty="0">
                <a:solidFill>
                  <a:srgbClr val="4A4A4A"/>
                </a:solidFill>
                <a:latin typeface="MiSans" pitchFamily="34" charset="-122"/>
                <a:ea typeface="MiSans" pitchFamily="34" charset="-122"/>
                <a:cs typeface="MiSans" pitchFamily="34" charset="-120"/>
              </a:rPr>
              <a:t>规则二</a:t>
            </a:r>
            <a:endParaRPr lang="en-US" sz="1600" dirty="0"/>
          </a:p>
        </p:txBody>
      </p:sp>
      <p:sp>
        <p:nvSpPr>
          <p:cNvPr id="36" name="Text 34"/>
          <p:cNvSpPr/>
          <p:nvPr/>
        </p:nvSpPr>
        <p:spPr>
          <a:xfrm>
            <a:off x="955675" y="6118225"/>
            <a:ext cx="7035800" cy="660400"/>
          </a:xfrm>
          <a:prstGeom prst="rect">
            <a:avLst/>
          </a:prstGeom>
          <a:noFill/>
        </p:spPr>
        <p:txBody>
          <a:bodyPr wrap="square" lIns="0" tIns="0" rIns="0" bIns="0" rtlCol="0" anchor="ctr"/>
          <a:p>
            <a:pPr>
              <a:lnSpc>
                <a:spcPct val="140000"/>
              </a:lnSpc>
            </a:pPr>
            <a:r>
              <a:rPr lang="en-US" sz="1600" b="1" dirty="0">
                <a:solidFill>
                  <a:srgbClr val="4A4A4A"/>
                </a:solidFill>
                <a:latin typeface="MiSans" pitchFamily="34" charset="-122"/>
                <a:ea typeface="MiSans" pitchFamily="34" charset="-122"/>
                <a:cs typeface="MiSans" pitchFamily="34" charset="-120"/>
              </a:rPr>
              <a:t>没有第一顺序继承人，或第一顺序继承人放弃继承或继承权被剥夺的，由第二顺序继承人继承。</a:t>
            </a:r>
            <a:r>
              <a:rPr lang="en-US" sz="1600" dirty="0">
                <a:solidFill>
                  <a:srgbClr val="4A4A4A"/>
                </a:solidFill>
                <a:latin typeface="MiSans" pitchFamily="34" charset="-122"/>
                <a:ea typeface="MiSans" pitchFamily="34" charset="-122"/>
                <a:cs typeface="MiSans" pitchFamily="34" charset="-120"/>
              </a:rPr>
              <a:t>这确保了遗产不会无人继承，保障财产的有序传承。</a:t>
            </a:r>
            <a:endParaRPr lang="en-US" sz="16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95935" y="527050"/>
            <a:ext cx="8128000" cy="589280"/>
          </a:xfrm>
          <a:prstGeom prst="rect">
            <a:avLst/>
          </a:prstGeom>
          <a:noFill/>
        </p:spPr>
        <p:txBody>
          <a:bodyPr wrap="square" rtlCol="0" anchor="t">
            <a:spAutoFit/>
          </a:bodyPr>
          <a:p>
            <a:pPr>
              <a:lnSpc>
                <a:spcPct val="90000"/>
              </a:lnSpc>
            </a:pPr>
            <a:r>
              <a:rPr lang="en-US" sz="3600" b="1" dirty="0">
                <a:solidFill>
                  <a:srgbClr val="4A4A4A"/>
                </a:solidFill>
                <a:latin typeface="MiSans" pitchFamily="34" charset="-122"/>
                <a:ea typeface="MiSans" pitchFamily="34" charset="-122"/>
                <a:cs typeface="MiSans" pitchFamily="34" charset="-120"/>
                <a:sym typeface="+mn-ea"/>
              </a:rPr>
              <a:t>老年人权益保障法相关规定</a:t>
            </a:r>
            <a:endParaRPr lang="en-US" altLang="en-US" sz="3600" b="1" dirty="0">
              <a:solidFill>
                <a:srgbClr val="4A4A4A"/>
              </a:solidFill>
              <a:latin typeface="MiSans" pitchFamily="34" charset="-122"/>
              <a:ea typeface="MiSans" pitchFamily="34" charset="-122"/>
              <a:cs typeface="MiSans" pitchFamily="34" charset="-120"/>
              <a:sym typeface="+mn-ea"/>
            </a:endParaRPr>
          </a:p>
        </p:txBody>
      </p:sp>
      <p:sp>
        <p:nvSpPr>
          <p:cNvPr id="20" name="Text 13"/>
          <p:cNvSpPr/>
          <p:nvPr/>
        </p:nvSpPr>
        <p:spPr>
          <a:xfrm>
            <a:off x="8938115" y="3604488"/>
            <a:ext cx="6457046" cy="286449"/>
          </a:xfrm>
          <a:prstGeom prst="rect">
            <a:avLst/>
          </a:prstGeom>
          <a:noFill/>
        </p:spPr>
        <p:txBody>
          <a:bodyPr wrap="square" lIns="0" tIns="0" rIns="0" bIns="0" rtlCol="0" anchor="ctr"/>
          <a:p>
            <a:pPr>
              <a:lnSpc>
                <a:spcPct val="130000"/>
              </a:lnSpc>
            </a:pPr>
            <a:endParaRPr lang="en-US" sz="1600" dirty="0"/>
          </a:p>
        </p:txBody>
      </p:sp>
      <p:sp>
        <p:nvSpPr>
          <p:cNvPr id="8" name="Shape 2"/>
          <p:cNvSpPr/>
          <p:nvPr/>
        </p:nvSpPr>
        <p:spPr>
          <a:xfrm>
            <a:off x="419735" y="1782445"/>
            <a:ext cx="8902700" cy="5608955"/>
          </a:xfrm>
          <a:custGeom>
            <a:avLst/>
            <a:gdLst/>
            <a:ahLst/>
            <a:cxnLst/>
            <a:rect l="l" t="t" r="r" b="b"/>
            <a:pathLst>
              <a:path w="8902700" h="6807200">
                <a:moveTo>
                  <a:pt x="101631" y="0"/>
                </a:moveTo>
                <a:lnTo>
                  <a:pt x="8801069" y="0"/>
                </a:lnTo>
                <a:cubicBezTo>
                  <a:pt x="8857198" y="0"/>
                  <a:pt x="8902700" y="45502"/>
                  <a:pt x="8902700" y="101631"/>
                </a:cubicBezTo>
                <a:lnTo>
                  <a:pt x="8902700" y="6705569"/>
                </a:lnTo>
                <a:cubicBezTo>
                  <a:pt x="8902700" y="6761698"/>
                  <a:pt x="8857198" y="6807200"/>
                  <a:pt x="8801069" y="6807200"/>
                </a:cubicBezTo>
                <a:lnTo>
                  <a:pt x="101631" y="6807200"/>
                </a:lnTo>
                <a:cubicBezTo>
                  <a:pt x="45502" y="6807200"/>
                  <a:pt x="0" y="6761698"/>
                  <a:pt x="0" y="6705569"/>
                </a:cubicBezTo>
                <a:lnTo>
                  <a:pt x="0" y="101631"/>
                </a:lnTo>
                <a:cubicBezTo>
                  <a:pt x="0" y="45540"/>
                  <a:pt x="45540" y="0"/>
                  <a:pt x="101631" y="0"/>
                </a:cubicBezTo>
                <a:close/>
              </a:path>
            </a:pathLst>
          </a:custGeom>
          <a:solidFill>
            <a:srgbClr val="415C57"/>
          </a:solidFill>
        </p:spPr>
      </p:sp>
      <p:sp>
        <p:nvSpPr>
          <p:cNvPr id="13" name="Shape 3"/>
          <p:cNvSpPr/>
          <p:nvPr/>
        </p:nvSpPr>
        <p:spPr>
          <a:xfrm>
            <a:off x="826135" y="2280920"/>
            <a:ext cx="762000" cy="609600"/>
          </a:xfrm>
          <a:custGeom>
            <a:avLst/>
            <a:gdLst/>
            <a:ahLst/>
            <a:cxnLst/>
            <a:rect l="l" t="t" r="r" b="b"/>
            <a:pathLst>
              <a:path w="762000" h="609600">
                <a:moveTo>
                  <a:pt x="457200" y="38100"/>
                </a:moveTo>
                <a:lnTo>
                  <a:pt x="609600" y="38100"/>
                </a:lnTo>
                <a:cubicBezTo>
                  <a:pt x="630674" y="38100"/>
                  <a:pt x="647700" y="55126"/>
                  <a:pt x="647700" y="76200"/>
                </a:cubicBezTo>
                <a:cubicBezTo>
                  <a:pt x="647700" y="97274"/>
                  <a:pt x="630674" y="114300"/>
                  <a:pt x="609600" y="114300"/>
                </a:cubicBezTo>
                <a:lnTo>
                  <a:pt x="474345" y="114300"/>
                </a:lnTo>
                <a:cubicBezTo>
                  <a:pt x="468154" y="145018"/>
                  <a:pt x="447080" y="170378"/>
                  <a:pt x="419100" y="182523"/>
                </a:cubicBezTo>
                <a:lnTo>
                  <a:pt x="419100" y="533400"/>
                </a:lnTo>
                <a:lnTo>
                  <a:pt x="609600" y="533400"/>
                </a:lnTo>
                <a:cubicBezTo>
                  <a:pt x="630674" y="533400"/>
                  <a:pt x="647700" y="550426"/>
                  <a:pt x="647700" y="571500"/>
                </a:cubicBezTo>
                <a:cubicBezTo>
                  <a:pt x="647700" y="592574"/>
                  <a:pt x="630674" y="609600"/>
                  <a:pt x="609600" y="609600"/>
                </a:cubicBezTo>
                <a:lnTo>
                  <a:pt x="152400" y="609600"/>
                </a:lnTo>
                <a:cubicBezTo>
                  <a:pt x="131326" y="609600"/>
                  <a:pt x="114300" y="592574"/>
                  <a:pt x="114300" y="571500"/>
                </a:cubicBezTo>
                <a:cubicBezTo>
                  <a:pt x="114300" y="550426"/>
                  <a:pt x="131326" y="533400"/>
                  <a:pt x="152400" y="533400"/>
                </a:cubicBezTo>
                <a:lnTo>
                  <a:pt x="342900" y="533400"/>
                </a:lnTo>
                <a:lnTo>
                  <a:pt x="342900" y="182523"/>
                </a:lnTo>
                <a:cubicBezTo>
                  <a:pt x="314920" y="170259"/>
                  <a:pt x="293846" y="144899"/>
                  <a:pt x="287655" y="114300"/>
                </a:cubicBezTo>
                <a:lnTo>
                  <a:pt x="152400" y="114300"/>
                </a:lnTo>
                <a:cubicBezTo>
                  <a:pt x="131326" y="114300"/>
                  <a:pt x="114300" y="97274"/>
                  <a:pt x="114300" y="76200"/>
                </a:cubicBezTo>
                <a:cubicBezTo>
                  <a:pt x="114300" y="55126"/>
                  <a:pt x="131326" y="38100"/>
                  <a:pt x="152400" y="38100"/>
                </a:cubicBezTo>
                <a:lnTo>
                  <a:pt x="304800" y="38100"/>
                </a:lnTo>
                <a:cubicBezTo>
                  <a:pt x="322183" y="15002"/>
                  <a:pt x="349806" y="0"/>
                  <a:pt x="381000" y="0"/>
                </a:cubicBezTo>
                <a:cubicBezTo>
                  <a:pt x="412194" y="0"/>
                  <a:pt x="439817" y="15002"/>
                  <a:pt x="457200" y="38100"/>
                </a:cubicBezTo>
                <a:close/>
                <a:moveTo>
                  <a:pt x="523399" y="381000"/>
                </a:moveTo>
                <a:lnTo>
                  <a:pt x="695801" y="381000"/>
                </a:lnTo>
                <a:lnTo>
                  <a:pt x="609600" y="233124"/>
                </a:lnTo>
                <a:lnTo>
                  <a:pt x="523399" y="381000"/>
                </a:lnTo>
                <a:close/>
                <a:moveTo>
                  <a:pt x="609600" y="495300"/>
                </a:moveTo>
                <a:cubicBezTo>
                  <a:pt x="534710" y="495300"/>
                  <a:pt x="472440" y="454819"/>
                  <a:pt x="459581" y="401360"/>
                </a:cubicBezTo>
                <a:cubicBezTo>
                  <a:pt x="456486" y="388263"/>
                  <a:pt x="460772" y="374809"/>
                  <a:pt x="467558" y="363141"/>
                </a:cubicBezTo>
                <a:lnTo>
                  <a:pt x="580906" y="168831"/>
                </a:lnTo>
                <a:cubicBezTo>
                  <a:pt x="586859" y="158591"/>
                  <a:pt x="597813" y="152400"/>
                  <a:pt x="609600" y="152400"/>
                </a:cubicBezTo>
                <a:cubicBezTo>
                  <a:pt x="621387" y="152400"/>
                  <a:pt x="632341" y="158710"/>
                  <a:pt x="638294" y="168831"/>
                </a:cubicBezTo>
                <a:lnTo>
                  <a:pt x="751642" y="363141"/>
                </a:lnTo>
                <a:cubicBezTo>
                  <a:pt x="758428" y="374809"/>
                  <a:pt x="762714" y="388263"/>
                  <a:pt x="759619" y="401360"/>
                </a:cubicBezTo>
                <a:cubicBezTo>
                  <a:pt x="746760" y="454700"/>
                  <a:pt x="684490" y="495300"/>
                  <a:pt x="609600" y="495300"/>
                </a:cubicBezTo>
                <a:close/>
                <a:moveTo>
                  <a:pt x="150971" y="233124"/>
                </a:moveTo>
                <a:lnTo>
                  <a:pt x="64770" y="381000"/>
                </a:lnTo>
                <a:lnTo>
                  <a:pt x="237292" y="381000"/>
                </a:lnTo>
                <a:lnTo>
                  <a:pt x="150971" y="233124"/>
                </a:lnTo>
                <a:close/>
                <a:moveTo>
                  <a:pt x="1072" y="401360"/>
                </a:moveTo>
                <a:cubicBezTo>
                  <a:pt x="-2024" y="388263"/>
                  <a:pt x="2262" y="374809"/>
                  <a:pt x="9049" y="363141"/>
                </a:cubicBezTo>
                <a:lnTo>
                  <a:pt x="122396" y="168831"/>
                </a:lnTo>
                <a:cubicBezTo>
                  <a:pt x="128349" y="158591"/>
                  <a:pt x="139303" y="152400"/>
                  <a:pt x="151090" y="152400"/>
                </a:cubicBezTo>
                <a:cubicBezTo>
                  <a:pt x="162878" y="152400"/>
                  <a:pt x="173831" y="158710"/>
                  <a:pt x="179784" y="168831"/>
                </a:cubicBezTo>
                <a:lnTo>
                  <a:pt x="293132" y="363141"/>
                </a:lnTo>
                <a:cubicBezTo>
                  <a:pt x="299918" y="374809"/>
                  <a:pt x="304205" y="388263"/>
                  <a:pt x="301109" y="401360"/>
                </a:cubicBezTo>
                <a:cubicBezTo>
                  <a:pt x="288250" y="454700"/>
                  <a:pt x="225981" y="495300"/>
                  <a:pt x="151090" y="495300"/>
                </a:cubicBezTo>
                <a:cubicBezTo>
                  <a:pt x="76200" y="495300"/>
                  <a:pt x="13930" y="454819"/>
                  <a:pt x="1072" y="401360"/>
                </a:cubicBezTo>
                <a:close/>
              </a:path>
            </a:pathLst>
          </a:custGeom>
          <a:solidFill>
            <a:srgbClr val="F8F6F2"/>
          </a:solidFill>
        </p:spPr>
      </p:sp>
      <p:sp>
        <p:nvSpPr>
          <p:cNvPr id="14" name="Text 4"/>
          <p:cNvSpPr/>
          <p:nvPr/>
        </p:nvSpPr>
        <p:spPr>
          <a:xfrm>
            <a:off x="1842135" y="2280920"/>
            <a:ext cx="7264400" cy="457200"/>
          </a:xfrm>
          <a:prstGeom prst="rect">
            <a:avLst/>
          </a:prstGeom>
          <a:noFill/>
        </p:spPr>
        <p:txBody>
          <a:bodyPr wrap="square" lIns="0" tIns="0" rIns="0" bIns="0" rtlCol="0" anchor="ctr"/>
          <a:p>
            <a:pPr>
              <a:lnSpc>
                <a:spcPct val="100000"/>
              </a:lnSpc>
            </a:pPr>
            <a:r>
              <a:rPr lang="en-US" sz="3000" b="1" dirty="0">
                <a:solidFill>
                  <a:srgbClr val="F8F6F2"/>
                </a:solidFill>
                <a:latin typeface="MiSans" pitchFamily="34" charset="-122"/>
                <a:ea typeface="MiSans" pitchFamily="34" charset="-122"/>
                <a:cs typeface="MiSans" pitchFamily="34" charset="-120"/>
              </a:rPr>
              <a:t>《中华人民共和国老年人权益保障法》</a:t>
            </a:r>
            <a:endParaRPr lang="en-US" sz="1600" dirty="0"/>
          </a:p>
        </p:txBody>
      </p:sp>
      <p:sp>
        <p:nvSpPr>
          <p:cNvPr id="15" name="Shape 5"/>
          <p:cNvSpPr/>
          <p:nvPr/>
        </p:nvSpPr>
        <p:spPr>
          <a:xfrm>
            <a:off x="1842135" y="2941320"/>
            <a:ext cx="1219200" cy="50800"/>
          </a:xfrm>
          <a:custGeom>
            <a:avLst/>
            <a:gdLst/>
            <a:ahLst/>
            <a:cxnLst/>
            <a:rect l="l" t="t" r="r" b="b"/>
            <a:pathLst>
              <a:path w="1219200" h="50800">
                <a:moveTo>
                  <a:pt x="0" y="0"/>
                </a:moveTo>
                <a:lnTo>
                  <a:pt x="1219200" y="0"/>
                </a:lnTo>
                <a:lnTo>
                  <a:pt x="1219200" y="50800"/>
                </a:lnTo>
                <a:lnTo>
                  <a:pt x="0" y="50800"/>
                </a:lnTo>
                <a:lnTo>
                  <a:pt x="0" y="0"/>
                </a:lnTo>
                <a:close/>
              </a:path>
            </a:pathLst>
          </a:custGeom>
          <a:solidFill>
            <a:srgbClr val="F8F6F2"/>
          </a:solidFill>
        </p:spPr>
      </p:sp>
      <p:sp>
        <p:nvSpPr>
          <p:cNvPr id="16" name="Shape 6"/>
          <p:cNvSpPr/>
          <p:nvPr/>
        </p:nvSpPr>
        <p:spPr>
          <a:xfrm>
            <a:off x="826135" y="3296920"/>
            <a:ext cx="8089900" cy="2324100"/>
          </a:xfrm>
          <a:custGeom>
            <a:avLst/>
            <a:gdLst/>
            <a:ahLst/>
            <a:cxnLst/>
            <a:rect l="l" t="t" r="r" b="b"/>
            <a:pathLst>
              <a:path w="8089900" h="2324100">
                <a:moveTo>
                  <a:pt x="101610" y="0"/>
                </a:moveTo>
                <a:lnTo>
                  <a:pt x="7988290" y="0"/>
                </a:lnTo>
                <a:cubicBezTo>
                  <a:pt x="8044408" y="0"/>
                  <a:pt x="8089900" y="45492"/>
                  <a:pt x="8089900" y="101610"/>
                </a:cubicBezTo>
                <a:lnTo>
                  <a:pt x="8089900" y="2222490"/>
                </a:lnTo>
                <a:cubicBezTo>
                  <a:pt x="8089900" y="2278608"/>
                  <a:pt x="8044408" y="2324100"/>
                  <a:pt x="7988290" y="2324100"/>
                </a:cubicBezTo>
                <a:lnTo>
                  <a:pt x="101610" y="2324100"/>
                </a:lnTo>
                <a:cubicBezTo>
                  <a:pt x="45492" y="2324100"/>
                  <a:pt x="0" y="2278608"/>
                  <a:pt x="0" y="2222490"/>
                </a:cubicBezTo>
                <a:lnTo>
                  <a:pt x="0" y="101610"/>
                </a:lnTo>
                <a:cubicBezTo>
                  <a:pt x="0" y="45530"/>
                  <a:pt x="45530" y="0"/>
                  <a:pt x="101610" y="0"/>
                </a:cubicBezTo>
                <a:close/>
              </a:path>
            </a:pathLst>
          </a:custGeom>
          <a:solidFill>
            <a:srgbClr val="F8F6F2"/>
          </a:solidFill>
        </p:spPr>
      </p:sp>
      <p:sp>
        <p:nvSpPr>
          <p:cNvPr id="17" name="Text 7"/>
          <p:cNvSpPr/>
          <p:nvPr/>
        </p:nvSpPr>
        <p:spPr>
          <a:xfrm>
            <a:off x="1130935" y="3601720"/>
            <a:ext cx="7632700" cy="406400"/>
          </a:xfrm>
          <a:prstGeom prst="rect">
            <a:avLst/>
          </a:prstGeom>
          <a:noFill/>
        </p:spPr>
        <p:txBody>
          <a:bodyPr wrap="square" lIns="0" tIns="0" rIns="0" bIns="0" rtlCol="0" anchor="ctr"/>
          <a:p>
            <a:pPr>
              <a:lnSpc>
                <a:spcPct val="110000"/>
              </a:lnSpc>
            </a:pPr>
            <a:r>
              <a:rPr lang="en-US" sz="2400" b="1" dirty="0">
                <a:solidFill>
                  <a:srgbClr val="A99985"/>
                </a:solidFill>
                <a:latin typeface="MiSans" pitchFamily="34" charset="-122"/>
                <a:ea typeface="MiSans" pitchFamily="34" charset="-122"/>
                <a:cs typeface="MiSans" pitchFamily="34" charset="-120"/>
              </a:rPr>
              <a:t>第二十二条</a:t>
            </a:r>
            <a:endParaRPr lang="en-US" sz="1600" dirty="0"/>
          </a:p>
        </p:txBody>
      </p:sp>
      <p:sp>
        <p:nvSpPr>
          <p:cNvPr id="18" name="Text 8"/>
          <p:cNvSpPr/>
          <p:nvPr/>
        </p:nvSpPr>
        <p:spPr>
          <a:xfrm>
            <a:off x="1130935" y="4211320"/>
            <a:ext cx="7594600" cy="1104900"/>
          </a:xfrm>
          <a:prstGeom prst="rect">
            <a:avLst/>
          </a:prstGeom>
          <a:noFill/>
        </p:spPr>
        <p:txBody>
          <a:bodyPr wrap="square" lIns="0" tIns="0" rIns="0" bIns="0" rtlCol="0" anchor="ctr"/>
          <a:p>
            <a:pPr>
              <a:lnSpc>
                <a:spcPct val="140000"/>
              </a:lnSpc>
            </a:pPr>
            <a:r>
              <a:rPr lang="en-US" sz="1800" dirty="0">
                <a:solidFill>
                  <a:srgbClr val="4A4A4A"/>
                </a:solidFill>
                <a:latin typeface="MiSans" pitchFamily="34" charset="-122"/>
                <a:ea typeface="MiSans" pitchFamily="34" charset="-122"/>
                <a:cs typeface="MiSans" pitchFamily="34" charset="-120"/>
              </a:rPr>
              <a:t>老年人有依法继承父母、配偶、子女或者其他亲属遗产的权利，有接受赠与的权利。</a:t>
            </a:r>
            <a:r>
              <a:rPr lang="en-US" sz="1800" b="1" dirty="0">
                <a:solidFill>
                  <a:srgbClr val="A99985"/>
                </a:solidFill>
                <a:latin typeface="MiSans" pitchFamily="34" charset="-122"/>
                <a:ea typeface="MiSans" pitchFamily="34" charset="-122"/>
                <a:cs typeface="MiSans" pitchFamily="34" charset="-120"/>
              </a:rPr>
              <a:t>子女或者其他亲属不得侵占、抢夺、转移、隐匿或者损毁应当由老年人继承或者接受赠与的财产。</a:t>
            </a:r>
            <a:endParaRPr lang="en-US" sz="1600" dirty="0"/>
          </a:p>
        </p:txBody>
      </p:sp>
      <p:sp>
        <p:nvSpPr>
          <p:cNvPr id="19" name="Shape 9"/>
          <p:cNvSpPr/>
          <p:nvPr/>
        </p:nvSpPr>
        <p:spPr>
          <a:xfrm>
            <a:off x="826135" y="5925820"/>
            <a:ext cx="8089900" cy="876300"/>
          </a:xfrm>
          <a:custGeom>
            <a:avLst/>
            <a:gdLst/>
            <a:ahLst/>
            <a:cxnLst/>
            <a:rect l="l" t="t" r="r" b="b"/>
            <a:pathLst>
              <a:path w="8089900" h="876300">
                <a:moveTo>
                  <a:pt x="101598" y="0"/>
                </a:moveTo>
                <a:lnTo>
                  <a:pt x="7988302" y="0"/>
                </a:lnTo>
                <a:cubicBezTo>
                  <a:pt x="8044413" y="0"/>
                  <a:pt x="8089900" y="45487"/>
                  <a:pt x="8089900" y="101598"/>
                </a:cubicBezTo>
                <a:lnTo>
                  <a:pt x="8089900" y="774702"/>
                </a:lnTo>
                <a:cubicBezTo>
                  <a:pt x="8089900" y="830813"/>
                  <a:pt x="8044413" y="876300"/>
                  <a:pt x="7988302" y="876300"/>
                </a:cubicBezTo>
                <a:lnTo>
                  <a:pt x="101598" y="876300"/>
                </a:lnTo>
                <a:cubicBezTo>
                  <a:pt x="45487" y="876300"/>
                  <a:pt x="0" y="830813"/>
                  <a:pt x="0" y="774702"/>
                </a:cubicBezTo>
                <a:lnTo>
                  <a:pt x="0" y="101598"/>
                </a:lnTo>
                <a:cubicBezTo>
                  <a:pt x="0" y="45525"/>
                  <a:pt x="45525" y="0"/>
                  <a:pt x="101598" y="0"/>
                </a:cubicBezTo>
                <a:close/>
              </a:path>
            </a:pathLst>
          </a:custGeom>
          <a:solidFill>
            <a:srgbClr val="F8F6F2"/>
          </a:solidFill>
        </p:spPr>
      </p:sp>
      <p:sp>
        <p:nvSpPr>
          <p:cNvPr id="21" name="Text 10"/>
          <p:cNvSpPr/>
          <p:nvPr/>
        </p:nvSpPr>
        <p:spPr>
          <a:xfrm>
            <a:off x="1080135" y="6205220"/>
            <a:ext cx="6692900" cy="304800"/>
          </a:xfrm>
          <a:prstGeom prst="rect">
            <a:avLst/>
          </a:prstGeom>
          <a:noFill/>
        </p:spPr>
        <p:txBody>
          <a:bodyPr wrap="square" lIns="0" tIns="0" rIns="0" bIns="0" rtlCol="0" anchor="ctr"/>
          <a:p>
            <a:pPr>
              <a:lnSpc>
                <a:spcPct val="140000"/>
              </a:lnSpc>
            </a:pPr>
            <a:r>
              <a:rPr lang="en-US" sz="1800" b="1" dirty="0">
                <a:solidFill>
                  <a:srgbClr val="A99985"/>
                </a:solidFill>
                <a:latin typeface="MiSans" pitchFamily="34" charset="-122"/>
                <a:ea typeface="MiSans" pitchFamily="34" charset="-122"/>
                <a:cs typeface="MiSans" pitchFamily="34" charset="-120"/>
              </a:rPr>
              <a:t>老年人以遗嘱处分财产，应当依法为老年配偶保留必要的份额。</a:t>
            </a:r>
            <a:endParaRPr lang="en-US" sz="16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95935" y="527050"/>
            <a:ext cx="8128000" cy="589280"/>
          </a:xfrm>
          <a:prstGeom prst="rect">
            <a:avLst/>
          </a:prstGeom>
          <a:noFill/>
        </p:spPr>
        <p:txBody>
          <a:bodyPr wrap="square" rtlCol="0" anchor="t">
            <a:spAutoFit/>
          </a:bodyPr>
          <a:p>
            <a:pPr>
              <a:lnSpc>
                <a:spcPct val="90000"/>
              </a:lnSpc>
            </a:pPr>
            <a:r>
              <a:rPr lang="en-US" sz="3600" b="1" dirty="0">
                <a:solidFill>
                  <a:srgbClr val="4A4A4A"/>
                </a:solidFill>
                <a:latin typeface="MiSans" pitchFamily="34" charset="-122"/>
                <a:ea typeface="MiSans" pitchFamily="34" charset="-122"/>
                <a:cs typeface="MiSans" pitchFamily="34" charset="-120"/>
                <a:sym typeface="+mn-ea"/>
              </a:rPr>
              <a:t>老年人权益保障法相关规定</a:t>
            </a:r>
            <a:endParaRPr lang="en-US" altLang="en-US" sz="3600" b="1" dirty="0">
              <a:solidFill>
                <a:srgbClr val="4A4A4A"/>
              </a:solidFill>
              <a:latin typeface="MiSans" pitchFamily="34" charset="-122"/>
              <a:ea typeface="MiSans" pitchFamily="34" charset="-122"/>
              <a:cs typeface="MiSans" pitchFamily="34" charset="-120"/>
              <a:sym typeface="+mn-ea"/>
            </a:endParaRPr>
          </a:p>
        </p:txBody>
      </p:sp>
      <p:sp>
        <p:nvSpPr>
          <p:cNvPr id="20" name="Text 13"/>
          <p:cNvSpPr/>
          <p:nvPr/>
        </p:nvSpPr>
        <p:spPr>
          <a:xfrm>
            <a:off x="8938115" y="3604488"/>
            <a:ext cx="6457046" cy="286449"/>
          </a:xfrm>
          <a:prstGeom prst="rect">
            <a:avLst/>
          </a:prstGeom>
          <a:noFill/>
        </p:spPr>
        <p:txBody>
          <a:bodyPr wrap="square" lIns="0" tIns="0" rIns="0" bIns="0" rtlCol="0" anchor="ctr"/>
          <a:p>
            <a:pPr>
              <a:lnSpc>
                <a:spcPct val="130000"/>
              </a:lnSpc>
            </a:pPr>
            <a:endParaRPr lang="en-US" sz="1600" dirty="0"/>
          </a:p>
        </p:txBody>
      </p:sp>
      <p:sp>
        <p:nvSpPr>
          <p:cNvPr id="4" name="Shape 12"/>
          <p:cNvSpPr/>
          <p:nvPr/>
        </p:nvSpPr>
        <p:spPr>
          <a:xfrm>
            <a:off x="572730" y="1518920"/>
            <a:ext cx="50800" cy="1828800"/>
          </a:xfrm>
          <a:custGeom>
            <a:avLst/>
            <a:gdLst/>
            <a:ahLst/>
            <a:cxnLst/>
            <a:rect l="l" t="t" r="r" b="b"/>
            <a:pathLst>
              <a:path w="50800" h="1828800">
                <a:moveTo>
                  <a:pt x="50800" y="0"/>
                </a:moveTo>
                <a:lnTo>
                  <a:pt x="50800" y="0"/>
                </a:lnTo>
                <a:lnTo>
                  <a:pt x="50800" y="1828800"/>
                </a:lnTo>
                <a:lnTo>
                  <a:pt x="50800" y="1828800"/>
                </a:lnTo>
                <a:cubicBezTo>
                  <a:pt x="22763" y="1828800"/>
                  <a:pt x="0" y="1806037"/>
                  <a:pt x="0" y="1778000"/>
                </a:cubicBezTo>
                <a:lnTo>
                  <a:pt x="0" y="50800"/>
                </a:lnTo>
                <a:cubicBezTo>
                  <a:pt x="0" y="22763"/>
                  <a:pt x="22763" y="0"/>
                  <a:pt x="50800" y="0"/>
                </a:cubicBezTo>
                <a:close/>
              </a:path>
            </a:pathLst>
          </a:custGeom>
          <a:solidFill>
            <a:srgbClr val="A99985"/>
          </a:solidFill>
        </p:spPr>
      </p:sp>
      <p:sp>
        <p:nvSpPr>
          <p:cNvPr id="5" name="Shape 13"/>
          <p:cNvSpPr/>
          <p:nvPr/>
        </p:nvSpPr>
        <p:spPr>
          <a:xfrm>
            <a:off x="934680" y="1874520"/>
            <a:ext cx="254000" cy="254000"/>
          </a:xfrm>
          <a:custGeom>
            <a:avLst/>
            <a:gdLst/>
            <a:ahLst/>
            <a:cxnLst/>
            <a:rect l="l" t="t" r="r" b="b"/>
            <a:pathLst>
              <a:path w="254000" h="254000">
                <a:moveTo>
                  <a:pt x="127000" y="0"/>
                </a:moveTo>
                <a:cubicBezTo>
                  <a:pt x="129282" y="0"/>
                  <a:pt x="131564" y="496"/>
                  <a:pt x="133648" y="1439"/>
                </a:cubicBezTo>
                <a:lnTo>
                  <a:pt x="227112" y="41077"/>
                </a:lnTo>
                <a:cubicBezTo>
                  <a:pt x="238026" y="45690"/>
                  <a:pt x="246162" y="56455"/>
                  <a:pt x="246112" y="69453"/>
                </a:cubicBezTo>
                <a:cubicBezTo>
                  <a:pt x="245864" y="118666"/>
                  <a:pt x="225623" y="208707"/>
                  <a:pt x="140146" y="249634"/>
                </a:cubicBezTo>
                <a:cubicBezTo>
                  <a:pt x="131862" y="253603"/>
                  <a:pt x="122238" y="253603"/>
                  <a:pt x="113953" y="249634"/>
                </a:cubicBezTo>
                <a:cubicBezTo>
                  <a:pt x="28426" y="208707"/>
                  <a:pt x="8235" y="118666"/>
                  <a:pt x="7987" y="69453"/>
                </a:cubicBezTo>
                <a:cubicBezTo>
                  <a:pt x="7937" y="56455"/>
                  <a:pt x="16073" y="45690"/>
                  <a:pt x="26987" y="41077"/>
                </a:cubicBezTo>
                <a:lnTo>
                  <a:pt x="120402" y="1439"/>
                </a:lnTo>
                <a:cubicBezTo>
                  <a:pt x="122486" y="496"/>
                  <a:pt x="124718" y="0"/>
                  <a:pt x="127000" y="0"/>
                </a:cubicBezTo>
                <a:close/>
                <a:moveTo>
                  <a:pt x="127000" y="33139"/>
                </a:moveTo>
                <a:lnTo>
                  <a:pt x="127000" y="220712"/>
                </a:lnTo>
                <a:cubicBezTo>
                  <a:pt x="195461" y="187573"/>
                  <a:pt x="213866" y="114151"/>
                  <a:pt x="214313" y="70197"/>
                </a:cubicBezTo>
                <a:lnTo>
                  <a:pt x="127000" y="33189"/>
                </a:lnTo>
                <a:lnTo>
                  <a:pt x="127000" y="33189"/>
                </a:lnTo>
                <a:close/>
              </a:path>
            </a:pathLst>
          </a:custGeom>
          <a:solidFill>
            <a:srgbClr val="A99985"/>
          </a:solidFill>
        </p:spPr>
      </p:sp>
      <p:sp>
        <p:nvSpPr>
          <p:cNvPr id="6" name="Text 14"/>
          <p:cNvSpPr/>
          <p:nvPr/>
        </p:nvSpPr>
        <p:spPr>
          <a:xfrm>
            <a:off x="1220430" y="1823720"/>
            <a:ext cx="50800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继承权保护</a:t>
            </a:r>
            <a:endParaRPr lang="en-US" sz="1600" dirty="0"/>
          </a:p>
        </p:txBody>
      </p:sp>
      <p:sp>
        <p:nvSpPr>
          <p:cNvPr id="7" name="Text 15"/>
          <p:cNvSpPr/>
          <p:nvPr/>
        </p:nvSpPr>
        <p:spPr>
          <a:xfrm>
            <a:off x="902930" y="2382520"/>
            <a:ext cx="5372100" cy="660400"/>
          </a:xfrm>
          <a:prstGeom prst="rect">
            <a:avLst/>
          </a:prstGeom>
          <a:noFill/>
        </p:spPr>
        <p:txBody>
          <a:bodyPr wrap="square" lIns="0" tIns="0" rIns="0" bIns="0" rtlCol="0" anchor="ctr"/>
          <a:p>
            <a:pPr>
              <a:lnSpc>
                <a:spcPct val="140000"/>
              </a:lnSpc>
            </a:pPr>
            <a:r>
              <a:rPr lang="en-US" sz="1600" dirty="0">
                <a:solidFill>
                  <a:schemeClr val="tx1"/>
                </a:solidFill>
                <a:latin typeface="MiSans" pitchFamily="34" charset="-122"/>
                <a:ea typeface="MiSans" pitchFamily="34" charset="-122"/>
                <a:cs typeface="MiSans" pitchFamily="34" charset="-120"/>
              </a:rPr>
              <a:t>明确老年人享有继承权和接受赠与的权利，禁止子女或其他亲属侵占、抢夺、转移、隐匿或损毁老年人的应得财产</a:t>
            </a:r>
            <a:endParaRPr lang="en-US" sz="1600" dirty="0">
              <a:solidFill>
                <a:schemeClr val="tx1"/>
              </a:solidFill>
              <a:latin typeface="MiSans" pitchFamily="34" charset="-122"/>
              <a:ea typeface="MiSans" pitchFamily="34" charset="-122"/>
              <a:cs typeface="MiSans" pitchFamily="34" charset="-120"/>
            </a:endParaRPr>
          </a:p>
        </p:txBody>
      </p:sp>
      <p:sp>
        <p:nvSpPr>
          <p:cNvPr id="10" name="Shape 17"/>
          <p:cNvSpPr/>
          <p:nvPr/>
        </p:nvSpPr>
        <p:spPr>
          <a:xfrm>
            <a:off x="572730" y="3601720"/>
            <a:ext cx="50800" cy="1828800"/>
          </a:xfrm>
          <a:custGeom>
            <a:avLst/>
            <a:gdLst/>
            <a:ahLst/>
            <a:cxnLst/>
            <a:rect l="l" t="t" r="r" b="b"/>
            <a:pathLst>
              <a:path w="50800" h="1828800">
                <a:moveTo>
                  <a:pt x="50800" y="0"/>
                </a:moveTo>
                <a:lnTo>
                  <a:pt x="50800" y="0"/>
                </a:lnTo>
                <a:lnTo>
                  <a:pt x="50800" y="1828800"/>
                </a:lnTo>
                <a:lnTo>
                  <a:pt x="50800" y="1828800"/>
                </a:lnTo>
                <a:cubicBezTo>
                  <a:pt x="22763" y="1828800"/>
                  <a:pt x="0" y="1806037"/>
                  <a:pt x="0" y="1778000"/>
                </a:cubicBezTo>
                <a:lnTo>
                  <a:pt x="0" y="50800"/>
                </a:lnTo>
                <a:cubicBezTo>
                  <a:pt x="0" y="22763"/>
                  <a:pt x="22763" y="0"/>
                  <a:pt x="50800" y="0"/>
                </a:cubicBezTo>
                <a:close/>
              </a:path>
            </a:pathLst>
          </a:custGeom>
          <a:solidFill>
            <a:srgbClr val="8A9A87"/>
          </a:solidFill>
        </p:spPr>
      </p:sp>
      <p:sp>
        <p:nvSpPr>
          <p:cNvPr id="11" name="Shape 18"/>
          <p:cNvSpPr/>
          <p:nvPr/>
        </p:nvSpPr>
        <p:spPr>
          <a:xfrm>
            <a:off x="966430" y="3957320"/>
            <a:ext cx="190500" cy="254000"/>
          </a:xfrm>
          <a:custGeom>
            <a:avLst/>
            <a:gdLst/>
            <a:ahLst/>
            <a:cxnLst/>
            <a:rect l="l" t="t" r="r" b="b"/>
            <a:pathLst>
              <a:path w="190500" h="254000">
                <a:moveTo>
                  <a:pt x="0" y="31750"/>
                </a:moveTo>
                <a:cubicBezTo>
                  <a:pt x="0" y="14238"/>
                  <a:pt x="14238" y="0"/>
                  <a:pt x="31750" y="0"/>
                </a:cubicBezTo>
                <a:lnTo>
                  <a:pt x="105916" y="0"/>
                </a:lnTo>
                <a:cubicBezTo>
                  <a:pt x="114350" y="0"/>
                  <a:pt x="122436" y="3324"/>
                  <a:pt x="128389" y="9277"/>
                </a:cubicBezTo>
                <a:lnTo>
                  <a:pt x="181223" y="62161"/>
                </a:lnTo>
                <a:cubicBezTo>
                  <a:pt x="187176" y="68114"/>
                  <a:pt x="190500" y="76200"/>
                  <a:pt x="190500" y="84634"/>
                </a:cubicBezTo>
                <a:lnTo>
                  <a:pt x="190500" y="222250"/>
                </a:lnTo>
                <a:cubicBezTo>
                  <a:pt x="190500" y="239762"/>
                  <a:pt x="176262" y="254000"/>
                  <a:pt x="158750" y="254000"/>
                </a:cubicBezTo>
                <a:lnTo>
                  <a:pt x="31750" y="254000"/>
                </a:lnTo>
                <a:cubicBezTo>
                  <a:pt x="14238" y="254000"/>
                  <a:pt x="0" y="239762"/>
                  <a:pt x="0" y="222250"/>
                </a:cubicBezTo>
                <a:lnTo>
                  <a:pt x="0" y="31750"/>
                </a:lnTo>
                <a:close/>
                <a:moveTo>
                  <a:pt x="103188" y="29021"/>
                </a:moveTo>
                <a:lnTo>
                  <a:pt x="103188" y="75406"/>
                </a:lnTo>
                <a:cubicBezTo>
                  <a:pt x="103188" y="82004"/>
                  <a:pt x="108496" y="87313"/>
                  <a:pt x="115094" y="87313"/>
                </a:cubicBezTo>
                <a:lnTo>
                  <a:pt x="161479" y="87313"/>
                </a:lnTo>
                <a:lnTo>
                  <a:pt x="103188" y="29021"/>
                </a:lnTo>
                <a:close/>
                <a:moveTo>
                  <a:pt x="43656" y="31750"/>
                </a:moveTo>
                <a:cubicBezTo>
                  <a:pt x="37058" y="31750"/>
                  <a:pt x="31750" y="37058"/>
                  <a:pt x="31750" y="43656"/>
                </a:cubicBezTo>
                <a:cubicBezTo>
                  <a:pt x="31750" y="50254"/>
                  <a:pt x="37058" y="55563"/>
                  <a:pt x="43656" y="55563"/>
                </a:cubicBezTo>
                <a:lnTo>
                  <a:pt x="67469" y="55563"/>
                </a:lnTo>
                <a:cubicBezTo>
                  <a:pt x="74067" y="55563"/>
                  <a:pt x="79375" y="50254"/>
                  <a:pt x="79375" y="43656"/>
                </a:cubicBezTo>
                <a:cubicBezTo>
                  <a:pt x="79375" y="37058"/>
                  <a:pt x="74067" y="31750"/>
                  <a:pt x="67469" y="31750"/>
                </a:cubicBezTo>
                <a:lnTo>
                  <a:pt x="43656" y="31750"/>
                </a:lnTo>
                <a:close/>
                <a:moveTo>
                  <a:pt x="43656" y="79375"/>
                </a:moveTo>
                <a:cubicBezTo>
                  <a:pt x="37058" y="79375"/>
                  <a:pt x="31750" y="84683"/>
                  <a:pt x="31750" y="91281"/>
                </a:cubicBezTo>
                <a:cubicBezTo>
                  <a:pt x="31750" y="97879"/>
                  <a:pt x="37058" y="103188"/>
                  <a:pt x="43656" y="103188"/>
                </a:cubicBezTo>
                <a:lnTo>
                  <a:pt x="67469" y="103188"/>
                </a:lnTo>
                <a:cubicBezTo>
                  <a:pt x="74067" y="103188"/>
                  <a:pt x="79375" y="97879"/>
                  <a:pt x="79375" y="91281"/>
                </a:cubicBezTo>
                <a:cubicBezTo>
                  <a:pt x="79375" y="84683"/>
                  <a:pt x="74067" y="79375"/>
                  <a:pt x="67469" y="79375"/>
                </a:cubicBezTo>
                <a:lnTo>
                  <a:pt x="43656" y="79375"/>
                </a:lnTo>
                <a:close/>
                <a:moveTo>
                  <a:pt x="78532" y="158750"/>
                </a:moveTo>
                <a:cubicBezTo>
                  <a:pt x="72926" y="158750"/>
                  <a:pt x="67667" y="161280"/>
                  <a:pt x="64195" y="165646"/>
                </a:cubicBezTo>
                <a:lnTo>
                  <a:pt x="34379" y="202902"/>
                </a:lnTo>
                <a:cubicBezTo>
                  <a:pt x="30262" y="208012"/>
                  <a:pt x="31105" y="215553"/>
                  <a:pt x="36215" y="219621"/>
                </a:cubicBezTo>
                <a:cubicBezTo>
                  <a:pt x="41325" y="223689"/>
                  <a:pt x="48865" y="222895"/>
                  <a:pt x="52933" y="217736"/>
                </a:cubicBezTo>
                <a:lnTo>
                  <a:pt x="76299" y="188565"/>
                </a:lnTo>
                <a:lnTo>
                  <a:pt x="83840" y="213717"/>
                </a:lnTo>
                <a:cubicBezTo>
                  <a:pt x="85328" y="218777"/>
                  <a:pt x="89991" y="222200"/>
                  <a:pt x="95250" y="222200"/>
                </a:cubicBezTo>
                <a:lnTo>
                  <a:pt x="146844" y="222200"/>
                </a:lnTo>
                <a:cubicBezTo>
                  <a:pt x="153442" y="222200"/>
                  <a:pt x="158750" y="216892"/>
                  <a:pt x="158750" y="210294"/>
                </a:cubicBezTo>
                <a:cubicBezTo>
                  <a:pt x="158750" y="203696"/>
                  <a:pt x="153442" y="198388"/>
                  <a:pt x="146844" y="198388"/>
                </a:cubicBezTo>
                <a:lnTo>
                  <a:pt x="104130" y="198388"/>
                </a:lnTo>
                <a:lnTo>
                  <a:pt x="96143" y="171797"/>
                </a:lnTo>
                <a:cubicBezTo>
                  <a:pt x="93811" y="164009"/>
                  <a:pt x="86668" y="158700"/>
                  <a:pt x="78532" y="158700"/>
                </a:cubicBezTo>
                <a:close/>
              </a:path>
            </a:pathLst>
          </a:custGeom>
          <a:solidFill>
            <a:srgbClr val="8A9A87"/>
          </a:solidFill>
        </p:spPr>
      </p:sp>
      <p:sp>
        <p:nvSpPr>
          <p:cNvPr id="12" name="Text 19"/>
          <p:cNvSpPr/>
          <p:nvPr/>
        </p:nvSpPr>
        <p:spPr>
          <a:xfrm>
            <a:off x="1220430" y="3906520"/>
            <a:ext cx="50800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遗嘱处分限制</a:t>
            </a:r>
            <a:endParaRPr lang="en-US" sz="1600" dirty="0"/>
          </a:p>
        </p:txBody>
      </p:sp>
      <p:sp>
        <p:nvSpPr>
          <p:cNvPr id="22" name="Text 20"/>
          <p:cNvSpPr/>
          <p:nvPr/>
        </p:nvSpPr>
        <p:spPr>
          <a:xfrm>
            <a:off x="902930" y="4465320"/>
            <a:ext cx="5372100" cy="660400"/>
          </a:xfrm>
          <a:prstGeom prst="rect">
            <a:avLst/>
          </a:prstGeom>
          <a:noFill/>
        </p:spPr>
        <p:txBody>
          <a:bodyPr wrap="square" lIns="0" tIns="0" rIns="0" bIns="0" rtlCol="0" anchor="ctr"/>
          <a:p>
            <a:pPr>
              <a:lnSpc>
                <a:spcPct val="140000"/>
              </a:lnSpc>
            </a:pPr>
            <a:r>
              <a:rPr lang="en-US" sz="1600" dirty="0">
                <a:solidFill>
                  <a:schemeClr val="tx1"/>
                </a:solidFill>
                <a:latin typeface="MiSans" pitchFamily="34" charset="-122"/>
                <a:ea typeface="MiSans" pitchFamily="34" charset="-122"/>
                <a:cs typeface="MiSans" pitchFamily="34" charset="-120"/>
              </a:rPr>
              <a:t>老年人立遗嘱时，应当为缺乏劳动能力又没有生活来源的老年配偶保留必要的遗产份额，体现养老育幼原则</a:t>
            </a:r>
            <a:endParaRPr lang="en-US" sz="1600" dirty="0">
              <a:solidFill>
                <a:schemeClr val="tx1"/>
              </a:solidFill>
              <a:latin typeface="MiSans" pitchFamily="34" charset="-122"/>
              <a:ea typeface="MiSans" pitchFamily="34" charset="-122"/>
              <a:cs typeface="MiSans" pitchFamily="34" charset="-120"/>
            </a:endParaRPr>
          </a:p>
        </p:txBody>
      </p:sp>
      <p:sp>
        <p:nvSpPr>
          <p:cNvPr id="24" name="Shape 22"/>
          <p:cNvSpPr/>
          <p:nvPr/>
        </p:nvSpPr>
        <p:spPr>
          <a:xfrm>
            <a:off x="572730" y="5684520"/>
            <a:ext cx="50800" cy="1828800"/>
          </a:xfrm>
          <a:custGeom>
            <a:avLst/>
            <a:gdLst/>
            <a:ahLst/>
            <a:cxnLst/>
            <a:rect l="l" t="t" r="r" b="b"/>
            <a:pathLst>
              <a:path w="50800" h="1828800">
                <a:moveTo>
                  <a:pt x="50800" y="0"/>
                </a:moveTo>
                <a:lnTo>
                  <a:pt x="50800" y="0"/>
                </a:lnTo>
                <a:lnTo>
                  <a:pt x="50800" y="1828800"/>
                </a:lnTo>
                <a:lnTo>
                  <a:pt x="50800" y="1828800"/>
                </a:lnTo>
                <a:cubicBezTo>
                  <a:pt x="22763" y="1828800"/>
                  <a:pt x="0" y="1806037"/>
                  <a:pt x="0" y="1778000"/>
                </a:cubicBezTo>
                <a:lnTo>
                  <a:pt x="0" y="50800"/>
                </a:lnTo>
                <a:cubicBezTo>
                  <a:pt x="0" y="22763"/>
                  <a:pt x="22763" y="0"/>
                  <a:pt x="50800" y="0"/>
                </a:cubicBezTo>
                <a:close/>
              </a:path>
            </a:pathLst>
          </a:custGeom>
          <a:solidFill>
            <a:srgbClr val="D1A367"/>
          </a:solidFill>
        </p:spPr>
      </p:sp>
      <p:sp>
        <p:nvSpPr>
          <p:cNvPr id="25" name="Shape 23"/>
          <p:cNvSpPr/>
          <p:nvPr/>
        </p:nvSpPr>
        <p:spPr>
          <a:xfrm>
            <a:off x="918805" y="6040120"/>
            <a:ext cx="285750" cy="254000"/>
          </a:xfrm>
          <a:custGeom>
            <a:avLst/>
            <a:gdLst/>
            <a:ahLst/>
            <a:cxnLst/>
            <a:rect l="l" t="t" r="r" b="b"/>
            <a:pathLst>
              <a:path w="285750" h="254000">
                <a:moveTo>
                  <a:pt x="84138" y="76101"/>
                </a:moveTo>
                <a:lnTo>
                  <a:pt x="74861" y="66824"/>
                </a:lnTo>
                <a:cubicBezTo>
                  <a:pt x="68659" y="60623"/>
                  <a:pt x="68659" y="50552"/>
                  <a:pt x="74861" y="44351"/>
                </a:cubicBezTo>
                <a:lnTo>
                  <a:pt x="131763" y="-12601"/>
                </a:lnTo>
                <a:cubicBezTo>
                  <a:pt x="137964" y="-18802"/>
                  <a:pt x="148034" y="-18802"/>
                  <a:pt x="154236" y="-12601"/>
                </a:cubicBezTo>
                <a:lnTo>
                  <a:pt x="163513" y="-3274"/>
                </a:lnTo>
                <a:cubicBezTo>
                  <a:pt x="169714" y="2927"/>
                  <a:pt x="169714" y="12998"/>
                  <a:pt x="163513" y="19199"/>
                </a:cubicBezTo>
                <a:lnTo>
                  <a:pt x="106611" y="76101"/>
                </a:lnTo>
                <a:cubicBezTo>
                  <a:pt x="100409" y="82302"/>
                  <a:pt x="90339" y="82302"/>
                  <a:pt x="84138" y="76101"/>
                </a:cubicBezTo>
                <a:close/>
                <a:moveTo>
                  <a:pt x="136922" y="105023"/>
                </a:moveTo>
                <a:lnTo>
                  <a:pt x="121345" y="89446"/>
                </a:lnTo>
                <a:lnTo>
                  <a:pt x="176907" y="33883"/>
                </a:lnTo>
                <a:lnTo>
                  <a:pt x="236141" y="93117"/>
                </a:lnTo>
                <a:lnTo>
                  <a:pt x="180578" y="148679"/>
                </a:lnTo>
                <a:lnTo>
                  <a:pt x="165001" y="133102"/>
                </a:lnTo>
                <a:lnTo>
                  <a:pt x="49907" y="248196"/>
                </a:lnTo>
                <a:cubicBezTo>
                  <a:pt x="42168" y="255935"/>
                  <a:pt x="29617" y="255935"/>
                  <a:pt x="21828" y="248196"/>
                </a:cubicBezTo>
                <a:cubicBezTo>
                  <a:pt x="14039" y="240457"/>
                  <a:pt x="14089" y="227905"/>
                  <a:pt x="21828" y="220117"/>
                </a:cubicBezTo>
                <a:lnTo>
                  <a:pt x="136922" y="105023"/>
                </a:lnTo>
                <a:close/>
                <a:moveTo>
                  <a:pt x="193923" y="185837"/>
                </a:moveTo>
                <a:cubicBezTo>
                  <a:pt x="187722" y="179636"/>
                  <a:pt x="187722" y="169565"/>
                  <a:pt x="193923" y="163364"/>
                </a:cubicBezTo>
                <a:lnTo>
                  <a:pt x="250825" y="106462"/>
                </a:lnTo>
                <a:cubicBezTo>
                  <a:pt x="257026" y="100261"/>
                  <a:pt x="267097" y="100261"/>
                  <a:pt x="273298" y="106462"/>
                </a:cubicBezTo>
                <a:lnTo>
                  <a:pt x="282575" y="115739"/>
                </a:lnTo>
                <a:cubicBezTo>
                  <a:pt x="288776" y="121940"/>
                  <a:pt x="288776" y="132011"/>
                  <a:pt x="282575" y="138212"/>
                </a:cubicBezTo>
                <a:lnTo>
                  <a:pt x="225673" y="195163"/>
                </a:lnTo>
                <a:cubicBezTo>
                  <a:pt x="219472" y="201364"/>
                  <a:pt x="209401" y="201364"/>
                  <a:pt x="203200" y="195163"/>
                </a:cubicBezTo>
                <a:lnTo>
                  <a:pt x="193923" y="185886"/>
                </a:lnTo>
                <a:close/>
              </a:path>
            </a:pathLst>
          </a:custGeom>
          <a:solidFill>
            <a:srgbClr val="D1A367"/>
          </a:solidFill>
        </p:spPr>
      </p:sp>
      <p:sp>
        <p:nvSpPr>
          <p:cNvPr id="26" name="Text 24"/>
          <p:cNvSpPr/>
          <p:nvPr/>
        </p:nvSpPr>
        <p:spPr>
          <a:xfrm>
            <a:off x="1220430" y="5989320"/>
            <a:ext cx="50800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法律救济</a:t>
            </a:r>
            <a:endParaRPr lang="en-US" sz="1600" dirty="0"/>
          </a:p>
        </p:txBody>
      </p:sp>
      <p:sp>
        <p:nvSpPr>
          <p:cNvPr id="27" name="Text 25"/>
          <p:cNvSpPr/>
          <p:nvPr/>
        </p:nvSpPr>
        <p:spPr>
          <a:xfrm>
            <a:off x="902930" y="6548120"/>
            <a:ext cx="5372100" cy="660400"/>
          </a:xfrm>
          <a:prstGeom prst="rect">
            <a:avLst/>
          </a:prstGeom>
          <a:noFill/>
        </p:spPr>
        <p:txBody>
          <a:bodyPr wrap="square" lIns="0" tIns="0" rIns="0" bIns="0" rtlCol="0" anchor="ctr"/>
          <a:p>
            <a:pPr>
              <a:lnSpc>
                <a:spcPct val="140000"/>
              </a:lnSpc>
            </a:pPr>
            <a:r>
              <a:rPr lang="en-US" sz="1600" dirty="0">
                <a:solidFill>
                  <a:schemeClr val="tx1"/>
                </a:solidFill>
                <a:latin typeface="MiSans" pitchFamily="34" charset="-122"/>
                <a:ea typeface="MiSans" pitchFamily="34" charset="-122"/>
                <a:cs typeface="MiSans" pitchFamily="34" charset="-120"/>
              </a:rPr>
              <a:t>老年人的继承权受到侵害时，有权通过诉讼等方式维护自己的合法权益，可以申请法律援助</a:t>
            </a:r>
            <a:endParaRPr lang="en-US" sz="1600" dirty="0">
              <a:solidFill>
                <a:schemeClr val="tx1"/>
              </a:solidFill>
              <a:latin typeface="MiSans" pitchFamily="34" charset="-122"/>
              <a:ea typeface="MiSans" pitchFamily="34" charset="-122"/>
              <a:cs typeface="MiSans" pitchFamily="34" charset="-12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custDataLst>
              <p:tags r:id="rId1"/>
            </p:custDataLst>
          </p:nvPr>
        </p:nvGrpSpPr>
        <p:grpSpPr>
          <a:xfrm>
            <a:off x="8725419" y="3697886"/>
            <a:ext cx="6330356" cy="2849119"/>
            <a:chOff x="826162" y="2036998"/>
            <a:chExt cx="4792327" cy="4008855"/>
          </a:xfrm>
        </p:grpSpPr>
        <p:sp>
          <p:nvSpPr>
            <p:cNvPr id="42" name="圆角矩形 11"/>
            <p:cNvSpPr/>
            <p:nvPr>
              <p:custDataLst>
                <p:tags r:id="rId2"/>
              </p:custDataLst>
            </p:nvPr>
          </p:nvSpPr>
          <p:spPr>
            <a:xfrm>
              <a:off x="826162" y="2222230"/>
              <a:ext cx="679450" cy="695960"/>
            </a:xfrm>
            <a:prstGeom prst="roundRect">
              <a:avLst>
                <a:gd name="adj" fmla="val 50000"/>
              </a:avLst>
            </a:prstGeom>
            <a:solidFill>
              <a:srgbClr val="417F54"/>
            </a:solidFill>
            <a:ln>
              <a:noFill/>
            </a:ln>
            <a:effectLst>
              <a:outerShdw blurRad="127000" dist="127000" dir="2700000" algn="ctr" rotWithShape="0">
                <a:srgbClr val="417F54">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b="1" dirty="0">
                  <a:solidFill>
                    <a:schemeClr val="bg1"/>
                  </a:solidFill>
                  <a:latin typeface="思源宋体 CN Heavy" panose="02020900000000000000" pitchFamily="18" charset="-122"/>
                  <a:ea typeface="思源宋体 CN Heavy" panose="02020900000000000000" pitchFamily="18" charset="-122"/>
                  <a:cs typeface="MiSans Normal" panose="00000500000000000000" pitchFamily="2" charset="-122"/>
                  <a:sym typeface="+mn-ea"/>
                </a:rPr>
                <a:t>1</a:t>
              </a:r>
              <a:endParaRPr lang="zh-CN" altLang="en-US" sz="3200" b="1" dirty="0">
                <a:solidFill>
                  <a:schemeClr val="bg1"/>
                </a:solidFill>
                <a:latin typeface="思源宋体 CN Heavy" panose="02020900000000000000" pitchFamily="18" charset="-122"/>
                <a:ea typeface="思源宋体 CN Heavy" panose="02020900000000000000" pitchFamily="18" charset="-122"/>
                <a:cs typeface="MiSans Normal" panose="00000500000000000000" pitchFamily="2" charset="-122"/>
                <a:sym typeface="+mn-ea"/>
              </a:endParaRPr>
            </a:p>
          </p:txBody>
        </p:sp>
        <p:sp>
          <p:nvSpPr>
            <p:cNvPr id="43" name="圆角矩形 13"/>
            <p:cNvSpPr/>
            <p:nvPr>
              <p:custDataLst>
                <p:tags r:id="rId3"/>
              </p:custDataLst>
            </p:nvPr>
          </p:nvSpPr>
          <p:spPr>
            <a:xfrm>
              <a:off x="1620818" y="2220960"/>
              <a:ext cx="3872865" cy="675005"/>
            </a:xfrm>
            <a:prstGeom prst="roundRect">
              <a:avLst>
                <a:gd name="adj" fmla="val 50000"/>
              </a:avLst>
            </a:prstGeom>
            <a:solidFill>
              <a:schemeClr val="bg1">
                <a:alpha val="90000"/>
              </a:schemeClr>
            </a:solidFill>
            <a:ln w="12700">
              <a:solidFill>
                <a:srgbClr val="417F54">
                  <a:alpha val="5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3200" b="1" dirty="0">
                <a:solidFill>
                  <a:srgbClr val="417F54"/>
                </a:solidFill>
                <a:latin typeface="思源宋体 CN Heavy" panose="02020900000000000000" pitchFamily="18" charset="-122"/>
                <a:ea typeface="思源宋体 CN Heavy" panose="02020900000000000000" pitchFamily="18" charset="-122"/>
                <a:cs typeface="MiSans Normal" panose="00000500000000000000" pitchFamily="2" charset="-122"/>
              </a:endParaRPr>
            </a:p>
          </p:txBody>
        </p:sp>
        <p:sp>
          <p:nvSpPr>
            <p:cNvPr id="44" name="文本框 14"/>
            <p:cNvSpPr txBox="1"/>
            <p:nvPr>
              <p:custDataLst>
                <p:tags r:id="rId4"/>
              </p:custDataLst>
            </p:nvPr>
          </p:nvSpPr>
          <p:spPr bwMode="auto">
            <a:xfrm>
              <a:off x="1776310" y="2036998"/>
              <a:ext cx="3842179" cy="994440"/>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1120">
                <a:lnSpc>
                  <a:spcPct val="200000"/>
                </a:lnSpc>
                <a:spcBef>
                  <a:spcPts val="105"/>
                </a:spcBef>
              </a:pPr>
              <a:r>
                <a:rPr lang="zh-CN" altLang="en-US" sz="2000" b="1" dirty="0">
                  <a:solidFill>
                    <a:srgbClr val="417F54"/>
                  </a:solidFill>
                  <a:latin typeface="思源宋体 CN Heavy" panose="02020900000000000000" pitchFamily="18" charset="-122"/>
                  <a:ea typeface="思源宋体 CN Heavy" panose="02020900000000000000" pitchFamily="18" charset="-122"/>
                </a:rPr>
                <a:t>老年人财产安全受损的主要情形</a:t>
              </a:r>
              <a:endParaRPr lang="zh-CN" altLang="en-US" sz="2000" b="1" dirty="0">
                <a:solidFill>
                  <a:srgbClr val="417F54"/>
                </a:solidFill>
                <a:latin typeface="思源宋体 CN Heavy" panose="02020900000000000000" pitchFamily="18" charset="-122"/>
                <a:ea typeface="思源宋体 CN Heavy" panose="02020900000000000000" pitchFamily="18" charset="-122"/>
              </a:endParaRPr>
            </a:p>
          </p:txBody>
        </p:sp>
        <p:sp>
          <p:nvSpPr>
            <p:cNvPr id="45" name="圆角矩形 15"/>
            <p:cNvSpPr/>
            <p:nvPr>
              <p:custDataLst>
                <p:tags r:id="rId5"/>
              </p:custDataLst>
            </p:nvPr>
          </p:nvSpPr>
          <p:spPr>
            <a:xfrm>
              <a:off x="826162" y="3256010"/>
              <a:ext cx="679450" cy="695960"/>
            </a:xfrm>
            <a:prstGeom prst="roundRect">
              <a:avLst>
                <a:gd name="adj" fmla="val 50000"/>
              </a:avLst>
            </a:prstGeom>
            <a:solidFill>
              <a:srgbClr val="9E3537"/>
            </a:solidFill>
            <a:ln>
              <a:noFill/>
            </a:ln>
            <a:effectLst>
              <a:outerShdw blurRad="127000" dist="127000" dir="2700000" algn="ctr" rotWithShape="0">
                <a:srgbClr val="9E3537">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b="1" dirty="0">
                  <a:solidFill>
                    <a:schemeClr val="bg1"/>
                  </a:solidFill>
                  <a:latin typeface="思源宋体 CN Heavy" panose="02020900000000000000" pitchFamily="18" charset="-122"/>
                  <a:ea typeface="思源宋体 CN Heavy" panose="02020900000000000000" pitchFamily="18" charset="-122"/>
                  <a:cs typeface="MiSans Normal" panose="00000500000000000000" pitchFamily="2" charset="-122"/>
                  <a:sym typeface="+mn-ea"/>
                </a:rPr>
                <a:t>2</a:t>
              </a:r>
              <a:endParaRPr lang="zh-CN" altLang="en-US" sz="3200" b="1" dirty="0">
                <a:solidFill>
                  <a:schemeClr val="bg1"/>
                </a:solidFill>
                <a:latin typeface="思源宋体 CN Heavy" panose="02020900000000000000" pitchFamily="18" charset="-122"/>
                <a:ea typeface="思源宋体 CN Heavy" panose="02020900000000000000" pitchFamily="18" charset="-122"/>
                <a:cs typeface="MiSans Normal" panose="00000500000000000000" pitchFamily="2" charset="-122"/>
                <a:sym typeface="+mn-ea"/>
              </a:endParaRPr>
            </a:p>
          </p:txBody>
        </p:sp>
        <p:sp>
          <p:nvSpPr>
            <p:cNvPr id="46" name="圆角矩形 16"/>
            <p:cNvSpPr/>
            <p:nvPr>
              <p:custDataLst>
                <p:tags r:id="rId6"/>
              </p:custDataLst>
            </p:nvPr>
          </p:nvSpPr>
          <p:spPr>
            <a:xfrm>
              <a:off x="1620818" y="3250295"/>
              <a:ext cx="3872865" cy="675005"/>
            </a:xfrm>
            <a:prstGeom prst="roundRect">
              <a:avLst>
                <a:gd name="adj" fmla="val 50000"/>
              </a:avLst>
            </a:prstGeom>
            <a:solidFill>
              <a:schemeClr val="bg1">
                <a:alpha val="90000"/>
              </a:schemeClr>
            </a:solidFill>
            <a:ln w="12700">
              <a:solidFill>
                <a:srgbClr val="417F54">
                  <a:alpha val="5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3200" b="1" dirty="0">
                <a:solidFill>
                  <a:srgbClr val="417F54"/>
                </a:solidFill>
                <a:latin typeface="思源宋体 CN Heavy" panose="02020900000000000000" pitchFamily="18" charset="-122"/>
                <a:ea typeface="思源宋体 CN Heavy" panose="02020900000000000000" pitchFamily="18" charset="-122"/>
                <a:cs typeface="MiSans Normal" panose="00000500000000000000" pitchFamily="2" charset="-122"/>
              </a:endParaRPr>
            </a:p>
          </p:txBody>
        </p:sp>
        <p:sp>
          <p:nvSpPr>
            <p:cNvPr id="61" name="文本框 17"/>
            <p:cNvSpPr txBox="1"/>
            <p:nvPr/>
          </p:nvSpPr>
          <p:spPr bwMode="auto">
            <a:xfrm>
              <a:off x="1782707" y="3341735"/>
              <a:ext cx="3333470" cy="521970"/>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2800" b="1" dirty="0">
                <a:solidFill>
                  <a:srgbClr val="417F54"/>
                </a:solidFill>
                <a:effectLst/>
                <a:uFillTx/>
                <a:latin typeface="思源宋体 CN Heavy" panose="02020900000000000000" pitchFamily="18" charset="-122"/>
                <a:ea typeface="思源宋体 CN Heavy" panose="02020900000000000000" pitchFamily="18" charset="-122"/>
                <a:cs typeface="MiSans Normal" panose="00000500000000000000" pitchFamily="2" charset="-122"/>
                <a:sym typeface="+mn-ea"/>
              </a:endParaRPr>
            </a:p>
          </p:txBody>
        </p:sp>
        <p:sp>
          <p:nvSpPr>
            <p:cNvPr id="62" name="圆角矩形 19"/>
            <p:cNvSpPr/>
            <p:nvPr>
              <p:custDataLst>
                <p:tags r:id="rId7"/>
              </p:custDataLst>
            </p:nvPr>
          </p:nvSpPr>
          <p:spPr>
            <a:xfrm>
              <a:off x="826162" y="4289790"/>
              <a:ext cx="679450" cy="695960"/>
            </a:xfrm>
            <a:prstGeom prst="roundRect">
              <a:avLst>
                <a:gd name="adj" fmla="val 50000"/>
              </a:avLst>
            </a:prstGeom>
            <a:solidFill>
              <a:srgbClr val="417F54"/>
            </a:solidFill>
            <a:ln>
              <a:noFill/>
            </a:ln>
            <a:effectLst>
              <a:outerShdw blurRad="127000" dist="127000" dir="2700000" algn="ctr" rotWithShape="0">
                <a:srgbClr val="417F54">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b="1" dirty="0">
                  <a:solidFill>
                    <a:schemeClr val="bg1"/>
                  </a:solidFill>
                  <a:latin typeface="思源宋体 CN Heavy" panose="02020900000000000000" pitchFamily="18" charset="-122"/>
                  <a:ea typeface="思源宋体 CN Heavy" panose="02020900000000000000" pitchFamily="18" charset="-122"/>
                  <a:cs typeface="MiSans Normal" panose="00000500000000000000" pitchFamily="2" charset="-122"/>
                  <a:sym typeface="+mn-ea"/>
                </a:rPr>
                <a:t>3</a:t>
              </a:r>
              <a:endParaRPr lang="zh-CN" altLang="en-US" sz="3200" b="1" dirty="0">
                <a:solidFill>
                  <a:schemeClr val="bg1"/>
                </a:solidFill>
                <a:latin typeface="思源宋体 CN Heavy" panose="02020900000000000000" pitchFamily="18" charset="-122"/>
                <a:ea typeface="思源宋体 CN Heavy" panose="02020900000000000000" pitchFamily="18" charset="-122"/>
                <a:cs typeface="MiSans Normal" panose="00000500000000000000" pitchFamily="2" charset="-122"/>
                <a:sym typeface="+mn-ea"/>
              </a:endParaRPr>
            </a:p>
          </p:txBody>
        </p:sp>
        <p:sp>
          <p:nvSpPr>
            <p:cNvPr id="63" name="圆角矩形 20"/>
            <p:cNvSpPr/>
            <p:nvPr>
              <p:custDataLst>
                <p:tags r:id="rId8"/>
              </p:custDataLst>
            </p:nvPr>
          </p:nvSpPr>
          <p:spPr>
            <a:xfrm>
              <a:off x="1620818" y="4299950"/>
              <a:ext cx="3872865" cy="675005"/>
            </a:xfrm>
            <a:prstGeom prst="roundRect">
              <a:avLst>
                <a:gd name="adj" fmla="val 50000"/>
              </a:avLst>
            </a:prstGeom>
            <a:solidFill>
              <a:schemeClr val="bg1">
                <a:alpha val="90000"/>
              </a:schemeClr>
            </a:solidFill>
            <a:ln w="12700">
              <a:solidFill>
                <a:srgbClr val="417F54">
                  <a:alpha val="5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3200" b="1" dirty="0">
                <a:solidFill>
                  <a:srgbClr val="417F54"/>
                </a:solidFill>
                <a:latin typeface="思源宋体 CN Heavy" panose="02020900000000000000" pitchFamily="18" charset="-122"/>
                <a:ea typeface="思源宋体 CN Heavy" panose="02020900000000000000" pitchFamily="18" charset="-122"/>
                <a:cs typeface="MiSans Normal" panose="00000500000000000000" pitchFamily="2" charset="-122"/>
              </a:endParaRPr>
            </a:p>
          </p:txBody>
        </p:sp>
        <p:sp>
          <p:nvSpPr>
            <p:cNvPr id="64" name="文本框 21"/>
            <p:cNvSpPr txBox="1"/>
            <p:nvPr>
              <p:custDataLst>
                <p:tags r:id="rId9"/>
              </p:custDataLst>
            </p:nvPr>
          </p:nvSpPr>
          <p:spPr bwMode="auto">
            <a:xfrm>
              <a:off x="1774707" y="4095368"/>
              <a:ext cx="3826181" cy="994440"/>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71120">
                <a:lnSpc>
                  <a:spcPct val="200000"/>
                </a:lnSpc>
                <a:spcBef>
                  <a:spcPts val="105"/>
                </a:spcBef>
              </a:pPr>
              <a:r>
                <a:rPr lang="zh-CN" altLang="en-US" sz="2000" b="1" dirty="0">
                  <a:solidFill>
                    <a:srgbClr val="417F54"/>
                  </a:solidFill>
                  <a:latin typeface="思源宋体 CN Heavy" panose="02020900000000000000" pitchFamily="18" charset="-122"/>
                  <a:ea typeface="思源宋体 CN Heavy" panose="02020900000000000000" pitchFamily="18" charset="-122"/>
                </a:rPr>
                <a:t>协助老年人订立遗嘱</a:t>
              </a:r>
              <a:endParaRPr lang="zh-CN" altLang="en-US" sz="2000" b="1" dirty="0">
                <a:solidFill>
                  <a:srgbClr val="417F54"/>
                </a:solidFill>
                <a:latin typeface="思源宋体 CN Heavy" panose="02020900000000000000" pitchFamily="18" charset="-122"/>
                <a:ea typeface="思源宋体 CN Heavy" panose="02020900000000000000" pitchFamily="18" charset="-122"/>
              </a:endParaRPr>
            </a:p>
          </p:txBody>
        </p:sp>
        <p:sp>
          <p:nvSpPr>
            <p:cNvPr id="65" name="圆角矩形 22"/>
            <p:cNvSpPr/>
            <p:nvPr>
              <p:custDataLst>
                <p:tags r:id="rId10"/>
              </p:custDataLst>
            </p:nvPr>
          </p:nvSpPr>
          <p:spPr>
            <a:xfrm>
              <a:off x="826162" y="5323570"/>
              <a:ext cx="679450" cy="695960"/>
            </a:xfrm>
            <a:prstGeom prst="roundRect">
              <a:avLst>
                <a:gd name="adj" fmla="val 50000"/>
              </a:avLst>
            </a:prstGeom>
            <a:solidFill>
              <a:srgbClr val="9E3537"/>
            </a:solidFill>
            <a:ln>
              <a:noFill/>
            </a:ln>
            <a:effectLst>
              <a:outerShdw blurRad="127000" dist="127000" dir="2700000" algn="ctr" rotWithShape="0">
                <a:srgbClr val="9E3537">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b="1" dirty="0">
                  <a:solidFill>
                    <a:schemeClr val="bg1"/>
                  </a:solidFill>
                  <a:latin typeface="思源宋体 CN Heavy" panose="02020900000000000000" pitchFamily="18" charset="-122"/>
                  <a:ea typeface="思源宋体 CN Heavy" panose="02020900000000000000" pitchFamily="18" charset="-122"/>
                  <a:cs typeface="MiSans Normal" panose="00000500000000000000" pitchFamily="2" charset="-122"/>
                  <a:sym typeface="+mn-ea"/>
                </a:rPr>
                <a:t>4</a:t>
              </a:r>
              <a:endParaRPr lang="zh-CN" altLang="en-US" sz="3200" b="1" dirty="0">
                <a:solidFill>
                  <a:schemeClr val="bg1"/>
                </a:solidFill>
                <a:latin typeface="思源宋体 CN Heavy" panose="02020900000000000000" pitchFamily="18" charset="-122"/>
                <a:ea typeface="思源宋体 CN Heavy" panose="02020900000000000000" pitchFamily="18" charset="-122"/>
                <a:cs typeface="MiSans Normal" panose="00000500000000000000" pitchFamily="2" charset="-122"/>
                <a:sym typeface="+mn-ea"/>
              </a:endParaRPr>
            </a:p>
          </p:txBody>
        </p:sp>
        <p:sp>
          <p:nvSpPr>
            <p:cNvPr id="66" name="圆角矩形 23"/>
            <p:cNvSpPr/>
            <p:nvPr>
              <p:custDataLst>
                <p:tags r:id="rId11"/>
              </p:custDataLst>
            </p:nvPr>
          </p:nvSpPr>
          <p:spPr>
            <a:xfrm>
              <a:off x="1620818" y="5314680"/>
              <a:ext cx="3872865" cy="675005"/>
            </a:xfrm>
            <a:prstGeom prst="roundRect">
              <a:avLst>
                <a:gd name="adj" fmla="val 50000"/>
              </a:avLst>
            </a:prstGeom>
            <a:solidFill>
              <a:schemeClr val="bg1">
                <a:alpha val="90000"/>
              </a:schemeClr>
            </a:solidFill>
            <a:ln w="12700">
              <a:solidFill>
                <a:srgbClr val="417F54">
                  <a:alpha val="5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3200" b="1" dirty="0">
                <a:solidFill>
                  <a:srgbClr val="417F54"/>
                </a:solidFill>
                <a:latin typeface="思源宋体 CN Heavy" panose="02020900000000000000" pitchFamily="18" charset="-122"/>
                <a:ea typeface="思源宋体 CN Heavy" panose="02020900000000000000" pitchFamily="18" charset="-122"/>
                <a:cs typeface="MiSans Normal" panose="00000500000000000000" pitchFamily="2" charset="-122"/>
              </a:endParaRPr>
            </a:p>
          </p:txBody>
        </p:sp>
        <p:sp>
          <p:nvSpPr>
            <p:cNvPr id="67" name="文本框 24"/>
            <p:cNvSpPr txBox="1"/>
            <p:nvPr>
              <p:custDataLst>
                <p:tags r:id="rId12"/>
              </p:custDataLst>
            </p:nvPr>
          </p:nvSpPr>
          <p:spPr bwMode="auto">
            <a:xfrm>
              <a:off x="1766709" y="5484749"/>
              <a:ext cx="3365464" cy="561104"/>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r>
                <a:rPr sz="2000" b="1" dirty="0">
                  <a:solidFill>
                    <a:srgbClr val="417F54"/>
                  </a:solidFill>
                  <a:latin typeface="思源宋体 CN Heavy" panose="02020900000000000000" pitchFamily="18" charset="-122"/>
                  <a:ea typeface="思源宋体 CN Heavy" panose="02020900000000000000" pitchFamily="18" charset="-122"/>
                  <a:sym typeface="+mn-ea"/>
                </a:rPr>
                <a:t>老年人财务管理面临的问题与应对</a:t>
              </a:r>
              <a:endParaRPr sz="2000" b="1" dirty="0">
                <a:solidFill>
                  <a:srgbClr val="417F54"/>
                </a:solidFill>
                <a:latin typeface="思源宋体 CN Heavy" panose="02020900000000000000" pitchFamily="18" charset="-122"/>
                <a:ea typeface="思源宋体 CN Heavy" panose="02020900000000000000" pitchFamily="18" charset="-122"/>
                <a:sym typeface="+mn-ea"/>
              </a:endParaRPr>
            </a:p>
          </p:txBody>
        </p:sp>
      </p:grpSp>
      <p:sp>
        <p:nvSpPr>
          <p:cNvPr id="68" name="文本框 21"/>
          <p:cNvSpPr txBox="1"/>
          <p:nvPr/>
        </p:nvSpPr>
        <p:spPr>
          <a:xfrm>
            <a:off x="9445701" y="2892621"/>
            <a:ext cx="4013753" cy="829945"/>
          </a:xfrm>
          <a:prstGeom prst="rect">
            <a:avLst/>
          </a:prstGeom>
          <a:noFill/>
        </p:spPr>
        <p:txBody>
          <a:bodyPr wrap="square" rtlCol="0">
            <a:spAutoFit/>
          </a:bodyPr>
          <a:lstStyle>
            <a:defPPr>
              <a:defRPr lang="zh-CN"/>
            </a:defPPr>
            <a:lvl1pPr>
              <a:defRPr sz="7500" i="1">
                <a:gradFill>
                  <a:gsLst>
                    <a:gs pos="0">
                      <a:srgbClr val="006FF1"/>
                    </a:gs>
                    <a:gs pos="74000">
                      <a:srgbClr val="0264D4"/>
                    </a:gs>
                  </a:gsLst>
                  <a:lin ang="5400000" scaled="1"/>
                </a:gradFill>
                <a:latin typeface="思源黑体 CN Bold" panose="020B0800000000000000" pitchFamily="34" charset="-122"/>
                <a:ea typeface="思源黑体 CN Bold" panose="020B0800000000000000" pitchFamily="34" charset="-122"/>
              </a:defRPr>
            </a:lvl1pPr>
          </a:lstStyle>
          <a:p>
            <a:r>
              <a:rPr lang="zh-CN" altLang="en-US" sz="4800" b="1" i="0" dirty="0">
                <a:solidFill>
                  <a:srgbClr val="417F54"/>
                </a:solidFill>
                <a:latin typeface="思源宋体 CN Heavy" panose="02020900000000000000" pitchFamily="18" charset="-122"/>
                <a:ea typeface="思源宋体 CN Heavy" panose="02020900000000000000" pitchFamily="18" charset="-122"/>
              </a:rPr>
              <a:t>目录</a:t>
            </a:r>
            <a:r>
              <a:rPr lang="en-US" altLang="zh-CN" sz="3200" b="1" i="0" dirty="0">
                <a:solidFill>
                  <a:srgbClr val="417F54"/>
                </a:solidFill>
                <a:latin typeface="思源宋体 CN Heavy" panose="02020900000000000000" pitchFamily="18" charset="-122"/>
                <a:ea typeface="思源宋体 CN Heavy" panose="02020900000000000000" pitchFamily="18" charset="-122"/>
              </a:rPr>
              <a:t>/contents</a:t>
            </a:r>
            <a:endParaRPr lang="zh-CN" altLang="en-US" sz="4800" b="1" i="0" dirty="0">
              <a:solidFill>
                <a:srgbClr val="417F54"/>
              </a:solidFill>
              <a:latin typeface="思源宋体 CN Heavy" panose="02020900000000000000" pitchFamily="18" charset="-122"/>
              <a:ea typeface="思源宋体 CN Heavy" panose="02020900000000000000" pitchFamily="18" charset="-122"/>
            </a:endParaRPr>
          </a:p>
        </p:txBody>
      </p:sp>
      <p:sp>
        <p:nvSpPr>
          <p:cNvPr id="69" name="文本框 68"/>
          <p:cNvSpPr txBox="1"/>
          <p:nvPr>
            <p:custDataLst>
              <p:tags r:id="rId13"/>
            </p:custDataLst>
          </p:nvPr>
        </p:nvSpPr>
        <p:spPr>
          <a:xfrm>
            <a:off x="9991068" y="4429228"/>
            <a:ext cx="4790622" cy="706755"/>
          </a:xfrm>
          <a:prstGeom prst="rect">
            <a:avLst/>
          </a:prstGeom>
          <a:noFill/>
        </p:spPr>
        <p:txBody>
          <a:bodyPr wrap="square">
            <a:spAutoFit/>
          </a:bodyPr>
          <a:lstStyle/>
          <a:p>
            <a:pPr marL="71120">
              <a:lnSpc>
                <a:spcPct val="200000"/>
              </a:lnSpc>
              <a:spcBef>
                <a:spcPts val="105"/>
              </a:spcBef>
            </a:pPr>
            <a:r>
              <a:rPr lang="zh-CN" altLang="en-US" sz="2000" b="1" dirty="0">
                <a:solidFill>
                  <a:srgbClr val="417F54"/>
                </a:solidFill>
                <a:latin typeface="思源宋体 CN Heavy" panose="02020900000000000000" pitchFamily="18" charset="-122"/>
                <a:ea typeface="思源宋体 CN Heavy" panose="02020900000000000000" pitchFamily="18" charset="-122"/>
              </a:rPr>
              <a:t>协助老年人分析继承关系</a:t>
            </a:r>
            <a:endParaRPr lang="zh-CN" altLang="en-US" sz="2000" b="1" dirty="0">
              <a:solidFill>
                <a:srgbClr val="417F54"/>
              </a:solidFill>
              <a:latin typeface="思源宋体 CN Heavy" panose="02020900000000000000" pitchFamily="18" charset="-122"/>
              <a:ea typeface="思源宋体 CN Heavy" panose="02020900000000000000" pitchFamily="18" charset="-122"/>
            </a:endParaRPr>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8134349" y="3963182"/>
            <a:ext cx="7860665" cy="2677365"/>
            <a:chOff x="6095999" y="2119660"/>
            <a:chExt cx="7860665" cy="2677365"/>
          </a:xfrm>
        </p:grpSpPr>
        <p:sp>
          <p:nvSpPr>
            <p:cNvPr id="10" name="文本框 14"/>
            <p:cNvSpPr txBox="1"/>
            <p:nvPr>
              <p:custDataLst>
                <p:tags r:id="rId1"/>
              </p:custDataLst>
            </p:nvPr>
          </p:nvSpPr>
          <p:spPr bwMode="auto">
            <a:xfrm>
              <a:off x="6095999" y="2119660"/>
              <a:ext cx="7860665" cy="1360805"/>
            </a:xfrm>
            <a:prstGeom prst="rect">
              <a:avLst/>
            </a:prstGeom>
            <a:noFill/>
          </p:spPr>
          <p:txBody>
            <a:bodyPr wrap="square" lIns="91440" tIns="45720" rIns="91440" bIns="4572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buClrTx/>
                <a:buSzTx/>
                <a:buFontTx/>
              </a:pPr>
              <a:r>
                <a:rPr lang="zh-CN" altLang="en-US" sz="4400" dirty="0">
                  <a:solidFill>
                    <a:srgbClr val="417F54"/>
                  </a:solidFill>
                  <a:effectLst/>
                  <a:uFillTx/>
                  <a:latin typeface="思源宋体 CN Heavy" panose="02020900000000000000" pitchFamily="18" charset="-122"/>
                  <a:ea typeface="思源宋体 CN Heavy" panose="02020900000000000000" pitchFamily="18" charset="-122"/>
                  <a:cs typeface="MiSans Normal" panose="00000500000000000000" pitchFamily="2" charset="-122"/>
                  <a:sym typeface="+mn-ea"/>
                </a:rPr>
                <a:t>协助老年人订立遗嘱</a:t>
              </a:r>
              <a:endParaRPr lang="zh-CN" altLang="en-US" sz="4400" dirty="0">
                <a:solidFill>
                  <a:srgbClr val="417F54"/>
                </a:solidFill>
                <a:effectLst/>
                <a:uFillTx/>
                <a:latin typeface="思源宋体 CN Heavy" panose="02020900000000000000" pitchFamily="18" charset="-122"/>
                <a:ea typeface="思源宋体 CN Heavy" panose="02020900000000000000" pitchFamily="18" charset="-122"/>
                <a:cs typeface="MiSans Normal" panose="00000500000000000000" pitchFamily="2" charset="-122"/>
                <a:sym typeface="+mn-ea"/>
              </a:endParaRPr>
            </a:p>
          </p:txBody>
        </p:sp>
        <p:grpSp>
          <p:nvGrpSpPr>
            <p:cNvPr id="11" name="组合 10"/>
            <p:cNvGrpSpPr/>
            <p:nvPr/>
          </p:nvGrpSpPr>
          <p:grpSpPr>
            <a:xfrm>
              <a:off x="6095999" y="4246169"/>
              <a:ext cx="1741124" cy="550856"/>
              <a:chOff x="1988130" y="4105193"/>
              <a:chExt cx="1741124" cy="550856"/>
            </a:xfrm>
          </p:grpSpPr>
          <p:sp>
            <p:nvSpPr>
              <p:cNvPr id="12" name="图形 203"/>
              <p:cNvSpPr/>
              <p:nvPr>
                <p:custDataLst>
                  <p:tags r:id="rId2"/>
                </p:custDataLst>
              </p:nvPr>
            </p:nvSpPr>
            <p:spPr>
              <a:xfrm>
                <a:off x="1988130" y="4105193"/>
                <a:ext cx="1741124" cy="550856"/>
              </a:xfrm>
              <a:prstGeom prst="roundRect">
                <a:avLst>
                  <a:gd name="adj" fmla="val 50000"/>
                </a:avLst>
              </a:prstGeom>
              <a:solidFill>
                <a:srgbClr val="9E3537"/>
              </a:solidFill>
              <a:ln w="9525" cap="flat">
                <a:noFill/>
                <a:prstDash val="solid"/>
                <a:miter/>
              </a:ln>
              <a:effectLst>
                <a:outerShdw blurRad="127000" dist="127000" dir="5400000" algn="ctr" rotWithShape="0">
                  <a:srgbClr val="9E3537">
                    <a:alpha val="15000"/>
                  </a:srgbClr>
                </a:outerShdw>
              </a:effectLst>
            </p:spPr>
            <p:txBody>
              <a:bodyPr rtlCol="0" anchor="ctr"/>
              <a:lstStyle/>
              <a:p>
                <a:endParaRPr lang="zh-CN" altLang="en-US">
                  <a:solidFill>
                    <a:srgbClr val="D77061"/>
                  </a:solidFill>
                  <a:latin typeface="思源宋体 CN Heavy" panose="02020900000000000000" pitchFamily="18" charset="-122"/>
                  <a:ea typeface="思源宋体 CN Heavy" panose="02020900000000000000" pitchFamily="18" charset="-122"/>
                </a:endParaRPr>
              </a:p>
            </p:txBody>
          </p:sp>
          <p:sp>
            <p:nvSpPr>
              <p:cNvPr id="13" name="文本框 12"/>
              <p:cNvSpPr txBox="1"/>
              <p:nvPr>
                <p:custDataLst>
                  <p:tags r:id="rId3"/>
                </p:custDataLst>
              </p:nvPr>
            </p:nvSpPr>
            <p:spPr>
              <a:xfrm>
                <a:off x="1988130" y="4195955"/>
                <a:ext cx="1741124" cy="36830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dirty="0">
                    <a:solidFill>
                      <a:schemeClr val="bg1"/>
                    </a:solidFill>
                    <a:latin typeface="思源宋体 CN Heavy" panose="02020900000000000000" pitchFamily="18" charset="-122"/>
                    <a:ea typeface="思源宋体 CN Heavy" panose="02020900000000000000" pitchFamily="18" charset="-122"/>
                  </a:rPr>
                  <a:t>第三部分</a:t>
                </a:r>
                <a:endParaRPr lang="zh-CN" altLang="en-US" dirty="0">
                  <a:solidFill>
                    <a:schemeClr val="bg1"/>
                  </a:solidFill>
                  <a:latin typeface="思源宋体 CN Heavy" panose="02020900000000000000" pitchFamily="18" charset="-122"/>
                  <a:ea typeface="思源宋体 CN Heavy" panose="02020900000000000000" pitchFamily="18" charset="-122"/>
                </a:endParaRPr>
              </a:p>
            </p:txBody>
          </p:sp>
        </p:grpSp>
      </p:grpSp>
      <p:sp>
        <p:nvSpPr>
          <p:cNvPr id="17" name="文本框 16"/>
          <p:cNvSpPr txBox="1"/>
          <p:nvPr>
            <p:custDataLst>
              <p:tags r:id="rId4"/>
            </p:custDataLst>
          </p:nvPr>
        </p:nvSpPr>
        <p:spPr>
          <a:xfrm>
            <a:off x="8134349" y="2841472"/>
            <a:ext cx="944880" cy="1014730"/>
          </a:xfrm>
          <a:prstGeom prst="rect">
            <a:avLst/>
          </a:prstGeom>
          <a:noFill/>
          <a:ln>
            <a:noFill/>
          </a:ln>
        </p:spPr>
        <p:txBody>
          <a:bodyPr wrap="none" rtlCol="0">
            <a:spAutoFit/>
          </a:bodyPr>
          <a:lstStyle/>
          <a:p>
            <a:r>
              <a:rPr lang="en-US" altLang="zh-CN" sz="6000" dirty="0">
                <a:ln>
                  <a:solidFill>
                    <a:srgbClr val="417F54"/>
                  </a:solidFill>
                </a:ln>
                <a:noFill/>
                <a:latin typeface="思源宋体 CN Heavy" panose="02020900000000000000" pitchFamily="18" charset="-122"/>
                <a:ea typeface="思源宋体 CN Heavy" panose="02020900000000000000" pitchFamily="18" charset="-122"/>
              </a:rPr>
              <a:t>03</a:t>
            </a:r>
            <a:endParaRPr lang="en-US" altLang="zh-CN" sz="6000" dirty="0">
              <a:ln>
                <a:solidFill>
                  <a:srgbClr val="417F54"/>
                </a:solidFill>
              </a:ln>
              <a:noFill/>
              <a:latin typeface="思源宋体 CN Heavy" panose="02020900000000000000" pitchFamily="18" charset="-122"/>
              <a:ea typeface="思源宋体 CN Heavy" panose="02020900000000000000" pitchFamily="18" charset="-122"/>
            </a:endParaRPr>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流程图: 资料带 2"/>
          <p:cNvSpPr/>
          <p:nvPr/>
        </p:nvSpPr>
        <p:spPr>
          <a:xfrm>
            <a:off x="5243830" y="908685"/>
            <a:ext cx="8838565" cy="5466715"/>
          </a:xfrm>
          <a:prstGeom prst="flowChartPunchedTape">
            <a:avLst/>
          </a:prstGeom>
          <a:solidFill>
            <a:schemeClr val="accent1">
              <a:lumMod val="60000"/>
              <a:lumOff val="4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 name="文本框 1"/>
          <p:cNvSpPr txBox="1"/>
          <p:nvPr/>
        </p:nvSpPr>
        <p:spPr>
          <a:xfrm>
            <a:off x="343535" y="603250"/>
            <a:ext cx="8128000" cy="536575"/>
          </a:xfrm>
          <a:prstGeom prst="rect">
            <a:avLst/>
          </a:prstGeom>
          <a:noFill/>
        </p:spPr>
        <p:txBody>
          <a:bodyPr wrap="square" rtlCol="0" anchor="t">
            <a:spAutoFit/>
          </a:bodyPr>
          <a:p>
            <a:pPr>
              <a:lnSpc>
                <a:spcPct val="90000"/>
              </a:lnSpc>
            </a:pPr>
            <a:r>
              <a:rPr lang="en-US" sz="3215" b="1" dirty="0">
                <a:solidFill>
                  <a:srgbClr val="4A4A4A"/>
                </a:solidFill>
                <a:latin typeface="MiSans" pitchFamily="34" charset="-122"/>
                <a:ea typeface="MiSans" pitchFamily="34" charset="-122"/>
                <a:cs typeface="MiSans" pitchFamily="34" charset="-120"/>
                <a:sym typeface="+mn-ea"/>
              </a:rPr>
              <a:t>遗嘱的含义与法律特征</a:t>
            </a:r>
            <a:endParaRPr lang="en-US" altLang="en-US" sz="3215" b="1" dirty="0">
              <a:solidFill>
                <a:srgbClr val="4A4A4A"/>
              </a:solidFill>
              <a:latin typeface="MiSans" pitchFamily="34" charset="-122"/>
              <a:ea typeface="MiSans" pitchFamily="34" charset="-122"/>
              <a:cs typeface="MiSans" pitchFamily="34" charset="-120"/>
              <a:sym typeface="+mn-ea"/>
            </a:endParaRPr>
          </a:p>
        </p:txBody>
      </p:sp>
      <p:sp>
        <p:nvSpPr>
          <p:cNvPr id="5" name="Text 3"/>
          <p:cNvSpPr/>
          <p:nvPr/>
        </p:nvSpPr>
        <p:spPr>
          <a:xfrm>
            <a:off x="5991385" y="2435491"/>
            <a:ext cx="5399760" cy="363009"/>
          </a:xfrm>
          <a:prstGeom prst="rect">
            <a:avLst/>
          </a:prstGeom>
          <a:noFill/>
        </p:spPr>
        <p:txBody>
          <a:bodyPr wrap="square" lIns="0" tIns="0" rIns="0" bIns="0" rtlCol="0" anchor="ctr"/>
          <a:p>
            <a:pPr>
              <a:lnSpc>
                <a:spcPct val="110000"/>
              </a:lnSpc>
            </a:pPr>
            <a:r>
              <a:rPr lang="en-US" sz="2500" b="1" dirty="0">
                <a:solidFill>
                  <a:schemeClr val="tx1"/>
                </a:solidFill>
                <a:latin typeface="+mn-ea"/>
                <a:cs typeface="MiSans" pitchFamily="34" charset="-120"/>
              </a:rPr>
              <a:t>遗嘱的定义</a:t>
            </a:r>
            <a:endParaRPr lang="en-US" sz="2500" b="1" dirty="0">
              <a:solidFill>
                <a:schemeClr val="tx1"/>
              </a:solidFill>
              <a:latin typeface="+mn-ea"/>
              <a:cs typeface="MiSans" pitchFamily="34" charset="-120"/>
            </a:endParaRPr>
          </a:p>
        </p:txBody>
      </p:sp>
      <p:sp>
        <p:nvSpPr>
          <p:cNvPr id="6" name="Text 4"/>
          <p:cNvSpPr/>
          <p:nvPr/>
        </p:nvSpPr>
        <p:spPr>
          <a:xfrm>
            <a:off x="5991225" y="3025140"/>
            <a:ext cx="7726680" cy="986790"/>
          </a:xfrm>
          <a:prstGeom prst="rect">
            <a:avLst/>
          </a:prstGeom>
          <a:noFill/>
        </p:spPr>
        <p:txBody>
          <a:bodyPr wrap="square" lIns="0" tIns="0" rIns="0" bIns="0" rtlCol="0" anchor="ctr"/>
          <a:p>
            <a:pPr>
              <a:lnSpc>
                <a:spcPct val="140000"/>
              </a:lnSpc>
            </a:pPr>
            <a:r>
              <a:rPr lang="en-US" sz="2000" dirty="0">
                <a:solidFill>
                  <a:schemeClr val="bg1"/>
                </a:solidFill>
                <a:latin typeface="+mn-ea"/>
                <a:cs typeface="MiSans" pitchFamily="34" charset="-120"/>
              </a:rPr>
              <a:t>遗嘱是指</a:t>
            </a:r>
            <a:r>
              <a:rPr lang="en-US" sz="2000" b="1" dirty="0">
                <a:solidFill>
                  <a:schemeClr val="bg1"/>
                </a:solidFill>
                <a:latin typeface="+mn-ea"/>
                <a:cs typeface="MiSans" pitchFamily="34" charset="-120"/>
              </a:rPr>
              <a:t>公民生前按照法律规定的方式对个人财产和其他事务预先作出处分并于其死亡时发生法律效力的一种法律行为</a:t>
            </a:r>
            <a:r>
              <a:rPr lang="en-US" sz="2000" dirty="0">
                <a:solidFill>
                  <a:schemeClr val="bg1"/>
                </a:solidFill>
                <a:latin typeface="+mn-ea"/>
                <a:cs typeface="MiSans" pitchFamily="34" charset="-120"/>
              </a:rPr>
              <a:t>。</a:t>
            </a:r>
            <a:endParaRPr lang="en-US" sz="2000" dirty="0">
              <a:solidFill>
                <a:schemeClr val="bg1"/>
              </a:solidFill>
              <a:latin typeface="+mn-ea"/>
              <a:cs typeface="MiSans" pitchFamily="34" charset="-120"/>
            </a:endParaRPr>
          </a:p>
        </p:txBody>
      </p:sp>
      <p:sp>
        <p:nvSpPr>
          <p:cNvPr id="7" name="Text 5"/>
          <p:cNvSpPr/>
          <p:nvPr/>
        </p:nvSpPr>
        <p:spPr>
          <a:xfrm>
            <a:off x="5991225" y="4239260"/>
            <a:ext cx="7726680" cy="1028065"/>
          </a:xfrm>
          <a:prstGeom prst="rect">
            <a:avLst/>
          </a:prstGeom>
          <a:noFill/>
        </p:spPr>
        <p:txBody>
          <a:bodyPr wrap="square" lIns="0" tIns="0" rIns="0" bIns="0" rtlCol="0" anchor="ctr"/>
          <a:p>
            <a:pPr>
              <a:lnSpc>
                <a:spcPct val="140000"/>
              </a:lnSpc>
            </a:pPr>
            <a:r>
              <a:rPr lang="en-US" sz="2000" dirty="0">
                <a:solidFill>
                  <a:schemeClr val="bg1"/>
                </a:solidFill>
                <a:latin typeface="+mn-ea"/>
                <a:cs typeface="MiSans" pitchFamily="34" charset="-120"/>
              </a:rPr>
              <a:t>哪些人能参与遗嘱继承、遗嘱继承人能取得多少或哪些遗产，全由遗嘱决定。</a:t>
            </a:r>
            <a:endParaRPr lang="en-US" sz="2000" dirty="0">
              <a:solidFill>
                <a:schemeClr val="bg1"/>
              </a:solidFill>
              <a:latin typeface="+mn-ea"/>
              <a:cs typeface="MiSans" pitchFamily="34" charset="-120"/>
            </a:endParaRPr>
          </a:p>
        </p:txBody>
      </p:sp>
      <p:pic>
        <p:nvPicPr>
          <p:cNvPr id="8" name="图片 7" descr="笔"/>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13623290" y="4267200"/>
            <a:ext cx="1343660" cy="134366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43535" y="603250"/>
            <a:ext cx="8128000" cy="536575"/>
          </a:xfrm>
          <a:prstGeom prst="rect">
            <a:avLst/>
          </a:prstGeom>
          <a:noFill/>
        </p:spPr>
        <p:txBody>
          <a:bodyPr wrap="square" rtlCol="0" anchor="t">
            <a:spAutoFit/>
          </a:bodyPr>
          <a:p>
            <a:pPr>
              <a:lnSpc>
                <a:spcPct val="90000"/>
              </a:lnSpc>
            </a:pPr>
            <a:r>
              <a:rPr lang="en-US" sz="3215" b="1" dirty="0">
                <a:solidFill>
                  <a:srgbClr val="4A4A4A"/>
                </a:solidFill>
                <a:latin typeface="MiSans" pitchFamily="34" charset="-122"/>
                <a:ea typeface="MiSans" pitchFamily="34" charset="-122"/>
                <a:cs typeface="MiSans" pitchFamily="34" charset="-120"/>
                <a:sym typeface="+mn-ea"/>
              </a:rPr>
              <a:t>遗嘱的含义与法律特征</a:t>
            </a:r>
            <a:endParaRPr lang="en-US" altLang="en-US" sz="3215" b="1" dirty="0">
              <a:solidFill>
                <a:srgbClr val="4A4A4A"/>
              </a:solidFill>
              <a:latin typeface="MiSans" pitchFamily="34" charset="-122"/>
              <a:ea typeface="MiSans" pitchFamily="34" charset="-122"/>
              <a:cs typeface="MiSans" pitchFamily="34" charset="-120"/>
              <a:sym typeface="+mn-ea"/>
            </a:endParaRPr>
          </a:p>
        </p:txBody>
      </p:sp>
      <p:sp>
        <p:nvSpPr>
          <p:cNvPr id="4" name="图形 17"/>
          <p:cNvSpPr/>
          <p:nvPr>
            <p:custDataLst>
              <p:tags r:id="rId1"/>
            </p:custDataLst>
          </p:nvPr>
        </p:nvSpPr>
        <p:spPr>
          <a:xfrm>
            <a:off x="7987348" y="1811655"/>
            <a:ext cx="4160520" cy="3990975"/>
          </a:xfrm>
          <a:custGeom>
            <a:avLst/>
            <a:gdLst>
              <a:gd name="connsiteX0" fmla="*/ 1227712 w 2134549"/>
              <a:gd name="connsiteY0" fmla="*/ 99387 h 2047547"/>
              <a:gd name="connsiteX1" fmla="*/ 1418879 w 2134549"/>
              <a:gd name="connsiteY1" fmla="*/ 486769 h 2047547"/>
              <a:gd name="connsiteX2" fmla="*/ 1553658 w 2134549"/>
              <a:gd name="connsiteY2" fmla="*/ 584686 h 2047547"/>
              <a:gd name="connsiteX3" fmla="*/ 1981140 w 2134549"/>
              <a:gd name="connsiteY3" fmla="*/ 646789 h 2047547"/>
              <a:gd name="connsiteX4" fmla="*/ 2132578 w 2134549"/>
              <a:gd name="connsiteY4" fmla="*/ 849595 h 2047547"/>
              <a:gd name="connsiteX5" fmla="*/ 2080295 w 2134549"/>
              <a:gd name="connsiteY5" fmla="*/ 952160 h 2047547"/>
              <a:gd name="connsiteX6" fmla="*/ 1771018 w 2134549"/>
              <a:gd name="connsiteY6" fmla="*/ 1253626 h 2047547"/>
              <a:gd name="connsiteX7" fmla="*/ 1719583 w 2134549"/>
              <a:gd name="connsiteY7" fmla="*/ 1412122 h 2047547"/>
              <a:gd name="connsiteX8" fmla="*/ 1792545 w 2134549"/>
              <a:gd name="connsiteY8" fmla="*/ 1837795 h 2047547"/>
              <a:gd name="connsiteX9" fmla="*/ 1646288 w 2134549"/>
              <a:gd name="connsiteY9" fmla="*/ 2044535 h 2047547"/>
              <a:gd name="connsiteX10" fmla="*/ 1532798 w 2134549"/>
              <a:gd name="connsiteY10" fmla="*/ 2026580 h 2047547"/>
              <a:gd name="connsiteX11" fmla="*/ 1150465 w 2134549"/>
              <a:gd name="connsiteY11" fmla="*/ 1825508 h 2047547"/>
              <a:gd name="connsiteX12" fmla="*/ 983872 w 2134549"/>
              <a:gd name="connsiteY12" fmla="*/ 1825508 h 2047547"/>
              <a:gd name="connsiteX13" fmla="*/ 601539 w 2134549"/>
              <a:gd name="connsiteY13" fmla="*/ 2026580 h 2047547"/>
              <a:gd name="connsiteX14" fmla="*/ 359747 w 2134549"/>
              <a:gd name="connsiteY14" fmla="*/ 1951285 h 2047547"/>
              <a:gd name="connsiteX15" fmla="*/ 341792 w 2134549"/>
              <a:gd name="connsiteY15" fmla="*/ 1837795 h 2047547"/>
              <a:gd name="connsiteX16" fmla="*/ 414849 w 2134549"/>
              <a:gd name="connsiteY16" fmla="*/ 1412218 h 2047547"/>
              <a:gd name="connsiteX17" fmla="*/ 363318 w 2134549"/>
              <a:gd name="connsiteY17" fmla="*/ 1253722 h 2047547"/>
              <a:gd name="connsiteX18" fmla="*/ 54042 w 2134549"/>
              <a:gd name="connsiteY18" fmla="*/ 952160 h 2047547"/>
              <a:gd name="connsiteX19" fmla="*/ 50632 w 2134549"/>
              <a:gd name="connsiteY19" fmla="*/ 699071 h 2047547"/>
              <a:gd name="connsiteX20" fmla="*/ 153197 w 2134549"/>
              <a:gd name="connsiteY20" fmla="*/ 646789 h 2047547"/>
              <a:gd name="connsiteX21" fmla="*/ 580679 w 2134549"/>
              <a:gd name="connsiteY21" fmla="*/ 584686 h 2047547"/>
              <a:gd name="connsiteX22" fmla="*/ 715458 w 2134549"/>
              <a:gd name="connsiteY22" fmla="*/ 486769 h 2047547"/>
              <a:gd name="connsiteX23" fmla="*/ 906624 w 2134549"/>
              <a:gd name="connsiteY23" fmla="*/ 99387 h 2047547"/>
              <a:gd name="connsiteX24" fmla="*/ 1146493 w 2134549"/>
              <a:gd name="connsiteY24" fmla="*/ 18167 h 2047547"/>
              <a:gd name="connsiteX25" fmla="*/ 1227712 w 2134549"/>
              <a:gd name="connsiteY25" fmla="*/ 99387 h 2047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134549" h="2047547">
                <a:moveTo>
                  <a:pt x="1227712" y="99387"/>
                </a:moveTo>
                <a:lnTo>
                  <a:pt x="1418879" y="486769"/>
                </a:lnTo>
                <a:cubicBezTo>
                  <a:pt x="1444987" y="539566"/>
                  <a:pt x="1495374" y="576171"/>
                  <a:pt x="1553658" y="584686"/>
                </a:cubicBezTo>
                <a:lnTo>
                  <a:pt x="1981140" y="646789"/>
                </a:lnTo>
                <a:cubicBezTo>
                  <a:pt x="2078962" y="660971"/>
                  <a:pt x="2146760" y="751773"/>
                  <a:pt x="2132578" y="849595"/>
                </a:cubicBezTo>
                <a:cubicBezTo>
                  <a:pt x="2126920" y="888610"/>
                  <a:pt x="2108546" y="924661"/>
                  <a:pt x="2080295" y="952160"/>
                </a:cubicBezTo>
                <a:lnTo>
                  <a:pt x="1771018" y="1253626"/>
                </a:lnTo>
                <a:cubicBezTo>
                  <a:pt x="1728823" y="1294765"/>
                  <a:pt x="1709591" y="1354049"/>
                  <a:pt x="1719583" y="1412122"/>
                </a:cubicBezTo>
                <a:lnTo>
                  <a:pt x="1792545" y="1837795"/>
                </a:lnTo>
                <a:cubicBezTo>
                  <a:pt x="1809252" y="1935274"/>
                  <a:pt x="1743767" y="2027828"/>
                  <a:pt x="1646288" y="2044535"/>
                </a:cubicBezTo>
                <a:cubicBezTo>
                  <a:pt x="1607512" y="2051183"/>
                  <a:pt x="1567631" y="2044868"/>
                  <a:pt x="1532798" y="2026580"/>
                </a:cubicBezTo>
                <a:lnTo>
                  <a:pt x="1150465" y="1825508"/>
                </a:lnTo>
                <a:cubicBezTo>
                  <a:pt x="1098325" y="1798076"/>
                  <a:pt x="1036012" y="1798076"/>
                  <a:pt x="983872" y="1825508"/>
                </a:cubicBezTo>
                <a:lnTo>
                  <a:pt x="601539" y="2026580"/>
                </a:lnTo>
                <a:cubicBezTo>
                  <a:pt x="513975" y="2072558"/>
                  <a:pt x="405724" y="2038849"/>
                  <a:pt x="359747" y="1951285"/>
                </a:cubicBezTo>
                <a:cubicBezTo>
                  <a:pt x="341459" y="1916452"/>
                  <a:pt x="335143" y="1876571"/>
                  <a:pt x="341792" y="1837795"/>
                </a:cubicBezTo>
                <a:lnTo>
                  <a:pt x="414849" y="1412218"/>
                </a:lnTo>
                <a:cubicBezTo>
                  <a:pt x="424764" y="1354125"/>
                  <a:pt x="405505" y="1294870"/>
                  <a:pt x="363318" y="1253722"/>
                </a:cubicBezTo>
                <a:lnTo>
                  <a:pt x="54042" y="952160"/>
                </a:lnTo>
                <a:cubicBezTo>
                  <a:pt x="-16788" y="883218"/>
                  <a:pt x="-18316" y="769909"/>
                  <a:pt x="50632" y="699071"/>
                </a:cubicBezTo>
                <a:cubicBezTo>
                  <a:pt x="78130" y="670830"/>
                  <a:pt x="114183" y="652447"/>
                  <a:pt x="153197" y="646789"/>
                </a:cubicBezTo>
                <a:lnTo>
                  <a:pt x="580679" y="584686"/>
                </a:lnTo>
                <a:cubicBezTo>
                  <a:pt x="638962" y="576171"/>
                  <a:pt x="689350" y="539566"/>
                  <a:pt x="715458" y="486769"/>
                </a:cubicBezTo>
                <a:lnTo>
                  <a:pt x="906624" y="99387"/>
                </a:lnTo>
                <a:cubicBezTo>
                  <a:pt x="950430" y="10719"/>
                  <a:pt x="1057824" y="-25648"/>
                  <a:pt x="1146493" y="18167"/>
                </a:cubicBezTo>
                <a:cubicBezTo>
                  <a:pt x="1181745" y="35588"/>
                  <a:pt x="1210291" y="64125"/>
                  <a:pt x="1227712" y="99387"/>
                </a:cubicBezTo>
                <a:close/>
              </a:path>
            </a:pathLst>
          </a:custGeom>
          <a:solidFill>
            <a:schemeClr val="accent1">
              <a:lumMod val="20000"/>
              <a:lumOff val="80000"/>
              <a:alpha val="30000"/>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dk1"/>
              </a:solidFill>
            </a:endParaRPr>
          </a:p>
        </p:txBody>
      </p:sp>
      <p:sp>
        <p:nvSpPr>
          <p:cNvPr id="19" name="图形 17"/>
          <p:cNvSpPr/>
          <p:nvPr>
            <p:custDataLst>
              <p:tags r:id="rId2"/>
            </p:custDataLst>
          </p:nvPr>
        </p:nvSpPr>
        <p:spPr>
          <a:xfrm>
            <a:off x="9024303" y="2806065"/>
            <a:ext cx="2087245" cy="2002790"/>
          </a:xfrm>
          <a:custGeom>
            <a:avLst/>
            <a:gdLst>
              <a:gd name="connsiteX0" fmla="*/ 1227712 w 2134549"/>
              <a:gd name="connsiteY0" fmla="*/ 99387 h 2047547"/>
              <a:gd name="connsiteX1" fmla="*/ 1418879 w 2134549"/>
              <a:gd name="connsiteY1" fmla="*/ 486769 h 2047547"/>
              <a:gd name="connsiteX2" fmla="*/ 1553658 w 2134549"/>
              <a:gd name="connsiteY2" fmla="*/ 584686 h 2047547"/>
              <a:gd name="connsiteX3" fmla="*/ 1981140 w 2134549"/>
              <a:gd name="connsiteY3" fmla="*/ 646789 h 2047547"/>
              <a:gd name="connsiteX4" fmla="*/ 2132578 w 2134549"/>
              <a:gd name="connsiteY4" fmla="*/ 849595 h 2047547"/>
              <a:gd name="connsiteX5" fmla="*/ 2080295 w 2134549"/>
              <a:gd name="connsiteY5" fmla="*/ 952160 h 2047547"/>
              <a:gd name="connsiteX6" fmla="*/ 1771018 w 2134549"/>
              <a:gd name="connsiteY6" fmla="*/ 1253626 h 2047547"/>
              <a:gd name="connsiteX7" fmla="*/ 1719583 w 2134549"/>
              <a:gd name="connsiteY7" fmla="*/ 1412122 h 2047547"/>
              <a:gd name="connsiteX8" fmla="*/ 1792545 w 2134549"/>
              <a:gd name="connsiteY8" fmla="*/ 1837795 h 2047547"/>
              <a:gd name="connsiteX9" fmla="*/ 1646288 w 2134549"/>
              <a:gd name="connsiteY9" fmla="*/ 2044535 h 2047547"/>
              <a:gd name="connsiteX10" fmla="*/ 1532798 w 2134549"/>
              <a:gd name="connsiteY10" fmla="*/ 2026580 h 2047547"/>
              <a:gd name="connsiteX11" fmla="*/ 1150465 w 2134549"/>
              <a:gd name="connsiteY11" fmla="*/ 1825508 h 2047547"/>
              <a:gd name="connsiteX12" fmla="*/ 983872 w 2134549"/>
              <a:gd name="connsiteY12" fmla="*/ 1825508 h 2047547"/>
              <a:gd name="connsiteX13" fmla="*/ 601539 w 2134549"/>
              <a:gd name="connsiteY13" fmla="*/ 2026580 h 2047547"/>
              <a:gd name="connsiteX14" fmla="*/ 359747 w 2134549"/>
              <a:gd name="connsiteY14" fmla="*/ 1951285 h 2047547"/>
              <a:gd name="connsiteX15" fmla="*/ 341792 w 2134549"/>
              <a:gd name="connsiteY15" fmla="*/ 1837795 h 2047547"/>
              <a:gd name="connsiteX16" fmla="*/ 414849 w 2134549"/>
              <a:gd name="connsiteY16" fmla="*/ 1412218 h 2047547"/>
              <a:gd name="connsiteX17" fmla="*/ 363318 w 2134549"/>
              <a:gd name="connsiteY17" fmla="*/ 1253722 h 2047547"/>
              <a:gd name="connsiteX18" fmla="*/ 54042 w 2134549"/>
              <a:gd name="connsiteY18" fmla="*/ 952160 h 2047547"/>
              <a:gd name="connsiteX19" fmla="*/ 50632 w 2134549"/>
              <a:gd name="connsiteY19" fmla="*/ 699071 h 2047547"/>
              <a:gd name="connsiteX20" fmla="*/ 153197 w 2134549"/>
              <a:gd name="connsiteY20" fmla="*/ 646789 h 2047547"/>
              <a:gd name="connsiteX21" fmla="*/ 580679 w 2134549"/>
              <a:gd name="connsiteY21" fmla="*/ 584686 h 2047547"/>
              <a:gd name="connsiteX22" fmla="*/ 715458 w 2134549"/>
              <a:gd name="connsiteY22" fmla="*/ 486769 h 2047547"/>
              <a:gd name="connsiteX23" fmla="*/ 906624 w 2134549"/>
              <a:gd name="connsiteY23" fmla="*/ 99387 h 2047547"/>
              <a:gd name="connsiteX24" fmla="*/ 1146493 w 2134549"/>
              <a:gd name="connsiteY24" fmla="*/ 18167 h 2047547"/>
              <a:gd name="connsiteX25" fmla="*/ 1227712 w 2134549"/>
              <a:gd name="connsiteY25" fmla="*/ 99387 h 2047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134549" h="2047547">
                <a:moveTo>
                  <a:pt x="1227712" y="99387"/>
                </a:moveTo>
                <a:lnTo>
                  <a:pt x="1418879" y="486769"/>
                </a:lnTo>
                <a:cubicBezTo>
                  <a:pt x="1444987" y="539566"/>
                  <a:pt x="1495374" y="576171"/>
                  <a:pt x="1553658" y="584686"/>
                </a:cubicBezTo>
                <a:lnTo>
                  <a:pt x="1981140" y="646789"/>
                </a:lnTo>
                <a:cubicBezTo>
                  <a:pt x="2078962" y="660971"/>
                  <a:pt x="2146760" y="751773"/>
                  <a:pt x="2132578" y="849595"/>
                </a:cubicBezTo>
                <a:cubicBezTo>
                  <a:pt x="2126920" y="888610"/>
                  <a:pt x="2108546" y="924661"/>
                  <a:pt x="2080295" y="952160"/>
                </a:cubicBezTo>
                <a:lnTo>
                  <a:pt x="1771018" y="1253626"/>
                </a:lnTo>
                <a:cubicBezTo>
                  <a:pt x="1728823" y="1294765"/>
                  <a:pt x="1709591" y="1354049"/>
                  <a:pt x="1719583" y="1412122"/>
                </a:cubicBezTo>
                <a:lnTo>
                  <a:pt x="1792545" y="1837795"/>
                </a:lnTo>
                <a:cubicBezTo>
                  <a:pt x="1809252" y="1935274"/>
                  <a:pt x="1743767" y="2027828"/>
                  <a:pt x="1646288" y="2044535"/>
                </a:cubicBezTo>
                <a:cubicBezTo>
                  <a:pt x="1607512" y="2051183"/>
                  <a:pt x="1567631" y="2044868"/>
                  <a:pt x="1532798" y="2026580"/>
                </a:cubicBezTo>
                <a:lnTo>
                  <a:pt x="1150465" y="1825508"/>
                </a:lnTo>
                <a:cubicBezTo>
                  <a:pt x="1098325" y="1798076"/>
                  <a:pt x="1036012" y="1798076"/>
                  <a:pt x="983872" y="1825508"/>
                </a:cubicBezTo>
                <a:lnTo>
                  <a:pt x="601539" y="2026580"/>
                </a:lnTo>
                <a:cubicBezTo>
                  <a:pt x="513975" y="2072558"/>
                  <a:pt x="405724" y="2038849"/>
                  <a:pt x="359747" y="1951285"/>
                </a:cubicBezTo>
                <a:cubicBezTo>
                  <a:pt x="341459" y="1916452"/>
                  <a:pt x="335143" y="1876571"/>
                  <a:pt x="341792" y="1837795"/>
                </a:cubicBezTo>
                <a:lnTo>
                  <a:pt x="414849" y="1412218"/>
                </a:lnTo>
                <a:cubicBezTo>
                  <a:pt x="424764" y="1354125"/>
                  <a:pt x="405505" y="1294870"/>
                  <a:pt x="363318" y="1253722"/>
                </a:cubicBezTo>
                <a:lnTo>
                  <a:pt x="54042" y="952160"/>
                </a:lnTo>
                <a:cubicBezTo>
                  <a:pt x="-16788" y="883218"/>
                  <a:pt x="-18316" y="769909"/>
                  <a:pt x="50632" y="699071"/>
                </a:cubicBezTo>
                <a:cubicBezTo>
                  <a:pt x="78130" y="670830"/>
                  <a:pt x="114183" y="652447"/>
                  <a:pt x="153197" y="646789"/>
                </a:cubicBezTo>
                <a:lnTo>
                  <a:pt x="580679" y="584686"/>
                </a:lnTo>
                <a:cubicBezTo>
                  <a:pt x="638962" y="576171"/>
                  <a:pt x="689350" y="539566"/>
                  <a:pt x="715458" y="486769"/>
                </a:cubicBezTo>
                <a:lnTo>
                  <a:pt x="906624" y="99387"/>
                </a:lnTo>
                <a:cubicBezTo>
                  <a:pt x="950430" y="10719"/>
                  <a:pt x="1057824" y="-25648"/>
                  <a:pt x="1146493" y="18167"/>
                </a:cubicBezTo>
                <a:cubicBezTo>
                  <a:pt x="1181745" y="35588"/>
                  <a:pt x="1210291" y="64125"/>
                  <a:pt x="1227712" y="99387"/>
                </a:cubicBezTo>
                <a:close/>
              </a:path>
            </a:pathLst>
          </a:custGeom>
          <a:gradFill>
            <a:gsLst>
              <a:gs pos="0">
                <a:schemeClr val="accent1"/>
              </a:gs>
              <a:gs pos="100000">
                <a:schemeClr val="accent1">
                  <a:lumMod val="80000"/>
                  <a:lumOff val="20000"/>
                </a:schemeClr>
              </a:gs>
            </a:gsLst>
            <a:path path="circle">
              <a:fillToRect l="50000" t="50000" r="50000" b="50000"/>
            </a:path>
            <a:tileRect/>
          </a:gradFill>
          <a:ln w="9525" cap="flat">
            <a:gradFill>
              <a:gsLst>
                <a:gs pos="0">
                  <a:srgbClr val="FFFFFF"/>
                </a:gs>
                <a:gs pos="53000">
                  <a:srgbClr val="FFFFFF">
                    <a:alpha val="0"/>
                  </a:srgbClr>
                </a:gs>
              </a:gsLst>
              <a:lin ang="16200000" scaled="0"/>
            </a:gradFill>
            <a:prstDash val="solid"/>
            <a:miter/>
          </a:ln>
          <a:effectLst>
            <a:outerShdw blurRad="342900" sx="102000" sy="102000" algn="ctr" rotWithShape="0">
              <a:schemeClr val="accent1">
                <a:alpha val="40000"/>
              </a:schemeClr>
            </a:outerShdw>
          </a:effectLst>
        </p:spPr>
        <p:txBody>
          <a:bodyPr rot="0" spcFirstLastPara="0" vertOverflow="overflow" horzOverflow="overflow" vert="horz" wrap="square" lIns="431800" tIns="612140" rIns="431800" bIns="39624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spcAft>
                <a:spcPct val="0"/>
              </a:spcAft>
            </a:pPr>
            <a:r>
              <a:rPr lang="zh-CN" altLang="en-US" b="1" dirty="0">
                <a:solidFill>
                  <a:srgbClr val="FFFFFF"/>
                </a:solidFill>
                <a:uFillTx/>
                <a:latin typeface="+mn-ea"/>
                <a:cs typeface="+mn-ea"/>
                <a:sym typeface="+mn-ea"/>
              </a:rPr>
              <a:t>遗嘱的法律特征</a:t>
            </a:r>
            <a:endParaRPr lang="zh-CN" altLang="en-US" b="1" dirty="0">
              <a:solidFill>
                <a:srgbClr val="FFFFFF"/>
              </a:solidFill>
              <a:uFillTx/>
              <a:latin typeface="+mn-ea"/>
              <a:cs typeface="+mn-ea"/>
              <a:sym typeface="+mn-ea"/>
            </a:endParaRPr>
          </a:p>
        </p:txBody>
      </p:sp>
      <p:sp>
        <p:nvSpPr>
          <p:cNvPr id="10" name="椭圆 9"/>
          <p:cNvSpPr/>
          <p:nvPr>
            <p:custDataLst>
              <p:tags r:id="rId3"/>
            </p:custDataLst>
          </p:nvPr>
        </p:nvSpPr>
        <p:spPr>
          <a:xfrm>
            <a:off x="9807893" y="2016760"/>
            <a:ext cx="516890" cy="516890"/>
          </a:xfrm>
          <a:prstGeom prst="ellipse">
            <a:avLst/>
          </a:prstGeom>
          <a:gradFill>
            <a:gsLst>
              <a:gs pos="0">
                <a:schemeClr val="accent1"/>
              </a:gs>
              <a:gs pos="100000">
                <a:schemeClr val="accent1">
                  <a:lumMod val="80000"/>
                  <a:lumOff val="20000"/>
                </a:schemeClr>
              </a:gs>
            </a:gsLst>
            <a:path path="circle">
              <a:fillToRect l="50000" t="50000" r="50000" b="50000"/>
            </a:path>
            <a:tileRect/>
          </a:gradFill>
          <a:ln w="9525" cap="flat">
            <a:noFill/>
            <a:prstDash val="solid"/>
            <a:miter/>
          </a:ln>
        </p:spPr>
        <p:txBody>
          <a:bodyPr rot="0" spcFirstLastPara="0" vertOverflow="overflow" horzOverflow="overflow" vert="horz" wrap="square" lIns="431800" tIns="612140" rIns="431800" bIns="396240" numCol="1" spcCol="0" rtlCol="0" fromWordArt="0" anchor="ctr" anchorCtr="0" forceAA="0" compatLnSpc="1">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b="1" spc="130" dirty="0">
              <a:solidFill>
                <a:schemeClr val="lt1"/>
              </a:solidFill>
              <a:uFillTx/>
              <a:latin typeface="+中文标题" charset="0"/>
              <a:ea typeface="+mj-ea"/>
              <a:cs typeface="+mj-ea"/>
              <a:sym typeface="+mn-ea"/>
            </a:endParaRPr>
          </a:p>
        </p:txBody>
      </p:sp>
      <p:sp>
        <p:nvSpPr>
          <p:cNvPr id="11" name="椭圆 10"/>
          <p:cNvSpPr/>
          <p:nvPr>
            <p:custDataLst>
              <p:tags r:id="rId4"/>
            </p:custDataLst>
          </p:nvPr>
        </p:nvSpPr>
        <p:spPr>
          <a:xfrm>
            <a:off x="8824278" y="5081270"/>
            <a:ext cx="516890" cy="516890"/>
          </a:xfrm>
          <a:prstGeom prst="ellipse">
            <a:avLst/>
          </a:prstGeom>
          <a:gradFill>
            <a:gsLst>
              <a:gs pos="0">
                <a:schemeClr val="accent1"/>
              </a:gs>
              <a:gs pos="100000">
                <a:schemeClr val="accent1">
                  <a:lumMod val="80000"/>
                  <a:lumOff val="20000"/>
                </a:schemeClr>
              </a:gs>
            </a:gsLst>
            <a:path path="circle">
              <a:fillToRect l="50000" t="50000" r="50000" b="50000"/>
            </a:path>
            <a:tileRect/>
          </a:gradFill>
          <a:ln w="9525" cap="flat">
            <a:noFill/>
            <a:prstDash val="solid"/>
            <a:miter/>
          </a:ln>
        </p:spPr>
        <p:txBody>
          <a:bodyPr rot="0" spcFirstLastPara="0" vertOverflow="overflow" horzOverflow="overflow" vert="horz" wrap="square" lIns="431800" tIns="612140" rIns="431800" bIns="396240" numCol="1" spcCol="0" rtlCol="0" fromWordArt="0" anchor="ctr" anchorCtr="0" forceAA="0" compatLnSpc="1">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b="1" spc="130" dirty="0">
              <a:solidFill>
                <a:schemeClr val="lt1"/>
              </a:solidFill>
              <a:uFillTx/>
              <a:latin typeface="+中文标题" charset="0"/>
              <a:ea typeface="+mj-ea"/>
              <a:cs typeface="+mj-ea"/>
              <a:sym typeface="+mn-ea"/>
            </a:endParaRPr>
          </a:p>
        </p:txBody>
      </p:sp>
      <p:sp>
        <p:nvSpPr>
          <p:cNvPr id="9" name="椭圆 8"/>
          <p:cNvSpPr/>
          <p:nvPr>
            <p:custDataLst>
              <p:tags r:id="rId5"/>
            </p:custDataLst>
          </p:nvPr>
        </p:nvSpPr>
        <p:spPr>
          <a:xfrm>
            <a:off x="10815638" y="5081270"/>
            <a:ext cx="516890" cy="516890"/>
          </a:xfrm>
          <a:prstGeom prst="ellipse">
            <a:avLst/>
          </a:prstGeom>
          <a:gradFill>
            <a:gsLst>
              <a:gs pos="0">
                <a:schemeClr val="accent1"/>
              </a:gs>
              <a:gs pos="100000">
                <a:schemeClr val="accent1">
                  <a:lumMod val="80000"/>
                  <a:lumOff val="20000"/>
                </a:schemeClr>
              </a:gs>
            </a:gsLst>
            <a:path path="circle">
              <a:fillToRect l="50000" t="50000" r="50000" b="50000"/>
            </a:path>
            <a:tileRect/>
          </a:gradFill>
          <a:ln w="9525" cap="flat">
            <a:noFill/>
            <a:prstDash val="solid"/>
            <a:miter/>
          </a:ln>
        </p:spPr>
        <p:txBody>
          <a:bodyPr rot="0" spcFirstLastPara="0" vertOverflow="overflow" horzOverflow="overflow" vert="horz" wrap="square" lIns="431800" tIns="612140" rIns="431800" bIns="396240" numCol="1" spcCol="0" rtlCol="0" fromWordArt="0" anchor="ctr" anchorCtr="0" forceAA="0" compatLnSpc="1">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b="1" spc="130" dirty="0">
              <a:solidFill>
                <a:schemeClr val="lt1"/>
              </a:solidFill>
              <a:uFillTx/>
              <a:latin typeface="+中文标题" charset="0"/>
              <a:ea typeface="+mj-ea"/>
              <a:cs typeface="+mj-ea"/>
              <a:sym typeface="+mn-ea"/>
            </a:endParaRPr>
          </a:p>
        </p:txBody>
      </p:sp>
      <p:sp>
        <p:nvSpPr>
          <p:cNvPr id="18" name="椭圆 17"/>
          <p:cNvSpPr/>
          <p:nvPr>
            <p:custDataLst>
              <p:tags r:id="rId6"/>
            </p:custDataLst>
          </p:nvPr>
        </p:nvSpPr>
        <p:spPr>
          <a:xfrm>
            <a:off x="11430953" y="3185160"/>
            <a:ext cx="516890" cy="516890"/>
          </a:xfrm>
          <a:prstGeom prst="ellipse">
            <a:avLst/>
          </a:prstGeom>
          <a:gradFill>
            <a:gsLst>
              <a:gs pos="0">
                <a:schemeClr val="accent1"/>
              </a:gs>
              <a:gs pos="100000">
                <a:schemeClr val="accent1">
                  <a:lumMod val="80000"/>
                  <a:lumOff val="20000"/>
                </a:schemeClr>
              </a:gs>
            </a:gsLst>
            <a:path path="circle">
              <a:fillToRect l="50000" t="50000" r="50000" b="50000"/>
            </a:path>
            <a:tileRect/>
          </a:gradFill>
          <a:ln w="9525" cap="flat">
            <a:noFill/>
            <a:prstDash val="solid"/>
            <a:miter/>
          </a:ln>
        </p:spPr>
        <p:txBody>
          <a:bodyPr rot="0" spcFirstLastPara="0" vertOverflow="overflow" horzOverflow="overflow" vert="horz" wrap="square" lIns="431800" tIns="612140" rIns="431800" bIns="396240" numCol="1" spcCol="0" rtlCol="0" fromWordArt="0" anchor="ctr" anchorCtr="0" forceAA="0" compatLnSpc="1">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b="1" spc="130" dirty="0">
              <a:solidFill>
                <a:schemeClr val="lt1"/>
              </a:solidFill>
              <a:uFillTx/>
              <a:latin typeface="+中文标题" charset="0"/>
              <a:ea typeface="+mj-ea"/>
              <a:cs typeface="+mj-ea"/>
              <a:sym typeface="+mn-ea"/>
            </a:endParaRPr>
          </a:p>
        </p:txBody>
      </p:sp>
      <p:sp>
        <p:nvSpPr>
          <p:cNvPr id="20" name="椭圆 19"/>
          <p:cNvSpPr/>
          <p:nvPr>
            <p:custDataLst>
              <p:tags r:id="rId7"/>
            </p:custDataLst>
          </p:nvPr>
        </p:nvSpPr>
        <p:spPr>
          <a:xfrm>
            <a:off x="8187373" y="3185160"/>
            <a:ext cx="516890" cy="516890"/>
          </a:xfrm>
          <a:prstGeom prst="ellipse">
            <a:avLst/>
          </a:prstGeom>
          <a:gradFill>
            <a:gsLst>
              <a:gs pos="0">
                <a:schemeClr val="accent1"/>
              </a:gs>
              <a:gs pos="100000">
                <a:schemeClr val="accent1">
                  <a:lumMod val="80000"/>
                  <a:lumOff val="20000"/>
                </a:schemeClr>
              </a:gs>
            </a:gsLst>
            <a:path path="circle">
              <a:fillToRect l="50000" t="50000" r="50000" b="50000"/>
            </a:path>
            <a:tileRect/>
          </a:gradFill>
          <a:ln w="9525" cap="flat">
            <a:noFill/>
            <a:prstDash val="solid"/>
            <a:miter/>
          </a:ln>
        </p:spPr>
        <p:txBody>
          <a:bodyPr rot="0" spcFirstLastPara="0" vertOverflow="overflow" horzOverflow="overflow" vert="horz" wrap="square" lIns="431800" tIns="612140" rIns="431800" bIns="396240" numCol="1" spcCol="0" rtlCol="0" fromWordArt="0" anchor="ctr" anchorCtr="0" forceAA="0" compatLnSpc="1">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b="1" spc="130" dirty="0">
              <a:solidFill>
                <a:schemeClr val="lt1"/>
              </a:solidFill>
              <a:uFillTx/>
              <a:latin typeface="+中文标题" charset="0"/>
              <a:ea typeface="+mj-ea"/>
              <a:cs typeface="+mj-ea"/>
              <a:sym typeface="+mn-ea"/>
            </a:endParaRPr>
          </a:p>
        </p:txBody>
      </p:sp>
      <p:sp>
        <p:nvSpPr>
          <p:cNvPr id="12" name="矩形 11"/>
          <p:cNvSpPr/>
          <p:nvPr>
            <p:custDataLst>
              <p:tags r:id="rId8"/>
            </p:custDataLst>
          </p:nvPr>
        </p:nvSpPr>
        <p:spPr>
          <a:xfrm>
            <a:off x="12451398" y="2802255"/>
            <a:ext cx="2533015" cy="694055"/>
          </a:xfrm>
          <a:prstGeom prst="rect">
            <a:avLst/>
          </a:prstGeom>
          <a:noFill/>
        </p:spPr>
        <p:txBody>
          <a:bodyPr wrap="square" lIns="0" tIns="0" rIns="0" bIns="0" rtlCol="0" anchor="b">
            <a:noAutofit/>
          </a:bodyPr>
          <a:lstStyle/>
          <a:p>
            <a:pPr>
              <a:spcBef>
                <a:spcPct val="0"/>
              </a:spcBef>
              <a:spcAft>
                <a:spcPct val="0"/>
              </a:spcAft>
            </a:pPr>
            <a:r>
              <a:rPr lang="en-US" altLang="zh-CN" b="1" dirty="0">
                <a:solidFill>
                  <a:schemeClr val="tx1"/>
                </a:solidFill>
                <a:latin typeface="微软雅黑" panose="020B0503020204020204" charset="-122"/>
                <a:ea typeface="微软雅黑" panose="020B0503020204020204" charset="-122"/>
                <a:cs typeface="微软雅黑" panose="020B0503020204020204" charset="-122"/>
              </a:rPr>
              <a:t>4.</a:t>
            </a:r>
            <a:r>
              <a:rPr lang="en-US" b="1" dirty="0">
                <a:solidFill>
                  <a:schemeClr val="tx1"/>
                </a:solidFill>
                <a:latin typeface="微软雅黑" panose="020B0503020204020204" charset="-122"/>
                <a:ea typeface="微软雅黑" panose="020B0503020204020204" charset="-122"/>
                <a:cs typeface="微软雅黑" panose="020B0503020204020204" charset="-122"/>
                <a:sym typeface="+mn-ea"/>
              </a:rPr>
              <a:t>要式法律行为</a:t>
            </a:r>
            <a:endParaRPr lang="en-US" altLang="zh-CN" b="1" dirty="0">
              <a:solidFill>
                <a:schemeClr val="tx1"/>
              </a:solidFill>
              <a:latin typeface="微软雅黑" panose="020B0503020204020204" charset="-122"/>
              <a:ea typeface="微软雅黑" panose="020B0503020204020204" charset="-122"/>
              <a:cs typeface="微软雅黑" panose="020B0503020204020204" charset="-122"/>
              <a:sym typeface="+mn-ea"/>
            </a:endParaRPr>
          </a:p>
        </p:txBody>
      </p:sp>
      <p:sp>
        <p:nvSpPr>
          <p:cNvPr id="13" name="矩形 12"/>
          <p:cNvSpPr/>
          <p:nvPr>
            <p:custDataLst>
              <p:tags r:id="rId9"/>
            </p:custDataLst>
          </p:nvPr>
        </p:nvSpPr>
        <p:spPr>
          <a:xfrm>
            <a:off x="12451398" y="3488690"/>
            <a:ext cx="2533015" cy="688975"/>
          </a:xfrm>
          <a:prstGeom prst="rect">
            <a:avLst/>
          </a:prstGeom>
          <a:noFill/>
        </p:spPr>
        <p:txBody>
          <a:bodyPr wrap="square" lIns="0" tIns="0" rIns="0" bIns="0" rtlCol="0" anchor="t" anchorCtr="0">
            <a:noAutofit/>
          </a:bodyPr>
          <a:lstStyle/>
          <a:p>
            <a:pPr>
              <a:lnSpc>
                <a:spcPct val="130000"/>
              </a:lnSpc>
              <a:spcBef>
                <a:spcPct val="0"/>
              </a:spcBef>
              <a:spcAft>
                <a:spcPct val="0"/>
              </a:spcAft>
            </a:pPr>
            <a:r>
              <a:rPr lang="en-US" sz="1600" dirty="0">
                <a:solidFill>
                  <a:schemeClr val="tx1"/>
                </a:solidFill>
                <a:latin typeface="微软雅黑" panose="020B0503020204020204" charset="-122"/>
                <a:ea typeface="微软雅黑" panose="020B0503020204020204" charset="-122"/>
                <a:cs typeface="MiSans" pitchFamily="34" charset="-120"/>
                <a:sym typeface="+mn-ea"/>
              </a:rPr>
              <a:t>遗嘱应当符合法律规定的形式，否则不能发生法律效力</a:t>
            </a:r>
            <a:endParaRPr lang="en-US" sz="1600" dirty="0">
              <a:solidFill>
                <a:schemeClr val="tx1"/>
              </a:solidFill>
              <a:latin typeface="微软雅黑" panose="020B0503020204020204" charset="-122"/>
              <a:ea typeface="微软雅黑" panose="020B0503020204020204" charset="-122"/>
            </a:endParaRPr>
          </a:p>
          <a:p>
            <a:pPr>
              <a:lnSpc>
                <a:spcPct val="130000"/>
              </a:lnSpc>
              <a:spcBef>
                <a:spcPct val="0"/>
              </a:spcBef>
              <a:spcAft>
                <a:spcPct val="0"/>
              </a:spcAft>
            </a:pPr>
            <a:endParaRPr lang="en-US" altLang="en-US" sz="1600" dirty="0">
              <a:solidFill>
                <a:schemeClr val="tx1"/>
              </a:solidFill>
              <a:latin typeface="微软雅黑" panose="020B0503020204020204" charset="-122"/>
              <a:ea typeface="微软雅黑" panose="020B0503020204020204" charset="-122"/>
              <a:cs typeface="+mn-ea"/>
            </a:endParaRPr>
          </a:p>
        </p:txBody>
      </p:sp>
      <p:sp>
        <p:nvSpPr>
          <p:cNvPr id="14" name="矩形 13"/>
          <p:cNvSpPr/>
          <p:nvPr>
            <p:custDataLst>
              <p:tags r:id="rId10"/>
            </p:custDataLst>
          </p:nvPr>
        </p:nvSpPr>
        <p:spPr>
          <a:xfrm>
            <a:off x="11797983" y="4767580"/>
            <a:ext cx="2533015" cy="694055"/>
          </a:xfrm>
          <a:prstGeom prst="rect">
            <a:avLst/>
          </a:prstGeom>
          <a:noFill/>
        </p:spPr>
        <p:txBody>
          <a:bodyPr wrap="square" lIns="0" tIns="0" rIns="0" bIns="0" rtlCol="0" anchor="b">
            <a:noAutofit/>
          </a:bodyPr>
          <a:lstStyle/>
          <a:p>
            <a:pPr>
              <a:spcBef>
                <a:spcPct val="0"/>
              </a:spcBef>
              <a:spcAft>
                <a:spcPct val="0"/>
              </a:spcAft>
            </a:pPr>
            <a:r>
              <a:rPr lang="en-US" altLang="zh-CN" b="1" dirty="0">
                <a:solidFill>
                  <a:schemeClr val="tx1"/>
                </a:solidFill>
                <a:latin typeface="微软雅黑" panose="020B0503020204020204" charset="-122"/>
                <a:ea typeface="微软雅黑" panose="020B0503020204020204" charset="-122"/>
                <a:cs typeface="微软雅黑" panose="020B0503020204020204" charset="-122"/>
              </a:rPr>
              <a:t>5.</a:t>
            </a:r>
            <a:r>
              <a:rPr lang="en-US" b="1" dirty="0">
                <a:solidFill>
                  <a:schemeClr val="tx1"/>
                </a:solidFill>
                <a:latin typeface="微软雅黑" panose="020B0503020204020204" charset="-122"/>
                <a:ea typeface="微软雅黑" panose="020B0503020204020204" charset="-122"/>
                <a:cs typeface="微软雅黑" panose="020B0503020204020204" charset="-122"/>
                <a:sym typeface="+mn-ea"/>
              </a:rPr>
              <a:t>必须依法作出</a:t>
            </a:r>
            <a:endParaRPr lang="en-US" altLang="zh-CN" b="1" dirty="0">
              <a:solidFill>
                <a:schemeClr val="tx1"/>
              </a:solidFill>
              <a:latin typeface="微软雅黑" panose="020B0503020204020204" charset="-122"/>
              <a:ea typeface="微软雅黑" panose="020B0503020204020204" charset="-122"/>
              <a:cs typeface="微软雅黑" panose="020B0503020204020204" charset="-122"/>
              <a:sym typeface="+mn-ea"/>
            </a:endParaRPr>
          </a:p>
        </p:txBody>
      </p:sp>
      <p:sp>
        <p:nvSpPr>
          <p:cNvPr id="15" name="矩形 14"/>
          <p:cNvSpPr/>
          <p:nvPr>
            <p:custDataLst>
              <p:tags r:id="rId11"/>
            </p:custDataLst>
          </p:nvPr>
        </p:nvSpPr>
        <p:spPr>
          <a:xfrm>
            <a:off x="11797983" y="5461635"/>
            <a:ext cx="2533015" cy="681355"/>
          </a:xfrm>
          <a:prstGeom prst="rect">
            <a:avLst/>
          </a:prstGeom>
          <a:noFill/>
        </p:spPr>
        <p:txBody>
          <a:bodyPr wrap="square" lIns="0" tIns="0" rIns="0" bIns="0" rtlCol="0" anchor="t" anchorCtr="0">
            <a:noAutofit/>
          </a:bodyPr>
          <a:lstStyle/>
          <a:p>
            <a:pPr>
              <a:lnSpc>
                <a:spcPct val="130000"/>
              </a:lnSpc>
              <a:spcBef>
                <a:spcPct val="0"/>
              </a:spcBef>
              <a:spcAft>
                <a:spcPct val="0"/>
              </a:spcAft>
            </a:pPr>
            <a:r>
              <a:rPr lang="en-US" sz="1600" dirty="0">
                <a:solidFill>
                  <a:schemeClr val="tx1"/>
                </a:solidFill>
                <a:latin typeface="微软雅黑" panose="020B0503020204020204" charset="-122"/>
                <a:ea typeface="微软雅黑" panose="020B0503020204020204" charset="-122"/>
                <a:cs typeface="MiSans" pitchFamily="34" charset="-120"/>
                <a:sym typeface="+mn-ea"/>
              </a:rPr>
              <a:t>遗嘱不得违反法律规定，不得违反法律和社会公德</a:t>
            </a:r>
            <a:endParaRPr lang="en-US" sz="1600" dirty="0">
              <a:solidFill>
                <a:schemeClr val="tx1"/>
              </a:solidFill>
              <a:latin typeface="微软雅黑" panose="020B0503020204020204" charset="-122"/>
              <a:ea typeface="微软雅黑" panose="020B0503020204020204" charset="-122"/>
            </a:endParaRPr>
          </a:p>
          <a:p>
            <a:pPr>
              <a:lnSpc>
                <a:spcPct val="130000"/>
              </a:lnSpc>
              <a:spcBef>
                <a:spcPct val="0"/>
              </a:spcBef>
              <a:spcAft>
                <a:spcPct val="0"/>
              </a:spcAft>
            </a:pPr>
            <a:endParaRPr lang="en-US" altLang="en-US" sz="1600" dirty="0">
              <a:solidFill>
                <a:schemeClr val="tx1"/>
              </a:solidFill>
              <a:latin typeface="微软雅黑" panose="020B0503020204020204" charset="-122"/>
              <a:ea typeface="微软雅黑" panose="020B0503020204020204" charset="-122"/>
              <a:cs typeface="+mn-ea"/>
            </a:endParaRPr>
          </a:p>
        </p:txBody>
      </p:sp>
      <p:sp>
        <p:nvSpPr>
          <p:cNvPr id="16" name="矩形 15"/>
          <p:cNvSpPr/>
          <p:nvPr>
            <p:custDataLst>
              <p:tags r:id="rId12"/>
            </p:custDataLst>
          </p:nvPr>
        </p:nvSpPr>
        <p:spPr>
          <a:xfrm>
            <a:off x="5148898" y="2793365"/>
            <a:ext cx="2533015" cy="694055"/>
          </a:xfrm>
          <a:prstGeom prst="rect">
            <a:avLst/>
          </a:prstGeom>
          <a:noFill/>
        </p:spPr>
        <p:txBody>
          <a:bodyPr wrap="square" lIns="0" tIns="0" rIns="0" bIns="0" rtlCol="0" anchor="b">
            <a:noAutofit/>
          </a:bodyPr>
          <a:lstStyle/>
          <a:p>
            <a:pPr algn="r">
              <a:spcBef>
                <a:spcPct val="0"/>
              </a:spcBef>
              <a:spcAft>
                <a:spcPct val="0"/>
              </a:spcAft>
            </a:pPr>
            <a:r>
              <a:rPr lang="en-US" altLang="zh-CN" b="1">
                <a:solidFill>
                  <a:schemeClr val="tx1"/>
                </a:solidFill>
                <a:latin typeface="微软雅黑" panose="020B0503020204020204" charset="-122"/>
                <a:ea typeface="微软雅黑" panose="020B0503020204020204" charset="-122"/>
                <a:cs typeface="微软雅黑" panose="020B0503020204020204" charset="-122"/>
              </a:rPr>
              <a:t>2.</a:t>
            </a:r>
            <a:r>
              <a:rPr lang="en-US" b="1" dirty="0">
                <a:solidFill>
                  <a:schemeClr val="tx1"/>
                </a:solidFill>
                <a:latin typeface="微软雅黑" panose="020B0503020204020204" charset="-122"/>
                <a:ea typeface="微软雅黑" panose="020B0503020204020204" charset="-122"/>
                <a:cs typeface="微软雅黑" panose="020B0503020204020204" charset="-122"/>
                <a:sym typeface="+mn-ea"/>
              </a:rPr>
              <a:t>独立法律行为</a:t>
            </a:r>
            <a:endParaRPr lang="en-US" altLang="zh-CN" b="1" dirty="0">
              <a:solidFill>
                <a:schemeClr val="tx1"/>
              </a:solidFill>
              <a:latin typeface="微软雅黑" panose="020B0503020204020204" charset="-122"/>
              <a:ea typeface="微软雅黑" panose="020B0503020204020204" charset="-122"/>
              <a:cs typeface="微软雅黑" panose="020B0503020204020204" charset="-122"/>
              <a:sym typeface="+mn-ea"/>
            </a:endParaRPr>
          </a:p>
        </p:txBody>
      </p:sp>
      <p:sp>
        <p:nvSpPr>
          <p:cNvPr id="17" name="矩形 16"/>
          <p:cNvSpPr/>
          <p:nvPr>
            <p:custDataLst>
              <p:tags r:id="rId13"/>
            </p:custDataLst>
          </p:nvPr>
        </p:nvSpPr>
        <p:spPr>
          <a:xfrm>
            <a:off x="4324350" y="3496945"/>
            <a:ext cx="3357880" cy="672465"/>
          </a:xfrm>
          <a:prstGeom prst="rect">
            <a:avLst/>
          </a:prstGeom>
          <a:noFill/>
        </p:spPr>
        <p:txBody>
          <a:bodyPr wrap="square" lIns="0" tIns="0" rIns="0" bIns="0" rtlCol="0" anchor="t" anchorCtr="0">
            <a:noAutofit/>
          </a:bodyPr>
          <a:lstStyle/>
          <a:p>
            <a:pPr algn="r">
              <a:lnSpc>
                <a:spcPct val="130000"/>
              </a:lnSpc>
              <a:spcBef>
                <a:spcPct val="0"/>
              </a:spcBef>
              <a:spcAft>
                <a:spcPct val="0"/>
              </a:spcAft>
            </a:pPr>
            <a:r>
              <a:rPr lang="en-US" sz="1600" dirty="0">
                <a:solidFill>
                  <a:schemeClr val="tx1"/>
                </a:solidFill>
                <a:latin typeface="微软雅黑" panose="020B0503020204020204" charset="-122"/>
                <a:ea typeface="微软雅黑" panose="020B0503020204020204" charset="-122"/>
                <a:cs typeface="MiSans" pitchFamily="34" charset="-120"/>
                <a:sym typeface="+mn-ea"/>
              </a:rPr>
              <a:t>遗嘱应当是遗嘱人在独立自主的意志下订立，不能由他人代理</a:t>
            </a:r>
            <a:endParaRPr lang="en-US" sz="1600" dirty="0">
              <a:solidFill>
                <a:schemeClr val="tx1"/>
              </a:solidFill>
              <a:latin typeface="微软雅黑" panose="020B0503020204020204" charset="-122"/>
              <a:ea typeface="微软雅黑" panose="020B0503020204020204" charset="-122"/>
            </a:endParaRPr>
          </a:p>
          <a:p>
            <a:pPr algn="r">
              <a:lnSpc>
                <a:spcPct val="130000"/>
              </a:lnSpc>
              <a:spcBef>
                <a:spcPct val="0"/>
              </a:spcBef>
              <a:spcAft>
                <a:spcPct val="0"/>
              </a:spcAft>
            </a:pPr>
            <a:endParaRPr lang="en-US" altLang="en-US" sz="1600" dirty="0">
              <a:solidFill>
                <a:schemeClr val="tx1"/>
              </a:solidFill>
              <a:latin typeface="微软雅黑" panose="020B0503020204020204" charset="-122"/>
              <a:ea typeface="微软雅黑" panose="020B0503020204020204" charset="-122"/>
              <a:cs typeface="+mn-ea"/>
            </a:endParaRPr>
          </a:p>
        </p:txBody>
      </p:sp>
      <p:sp>
        <p:nvSpPr>
          <p:cNvPr id="21" name="矩形 20"/>
          <p:cNvSpPr/>
          <p:nvPr>
            <p:custDataLst>
              <p:tags r:id="rId14"/>
            </p:custDataLst>
          </p:nvPr>
        </p:nvSpPr>
        <p:spPr>
          <a:xfrm>
            <a:off x="5780088" y="4767580"/>
            <a:ext cx="2533015" cy="694055"/>
          </a:xfrm>
          <a:prstGeom prst="rect">
            <a:avLst/>
          </a:prstGeom>
          <a:noFill/>
        </p:spPr>
        <p:txBody>
          <a:bodyPr wrap="square" lIns="0" tIns="0" rIns="0" bIns="0" rtlCol="0" anchor="b">
            <a:noAutofit/>
          </a:bodyPr>
          <a:lstStyle/>
          <a:p>
            <a:pPr algn="r">
              <a:spcBef>
                <a:spcPct val="0"/>
              </a:spcBef>
              <a:spcAft>
                <a:spcPct val="0"/>
              </a:spcAft>
            </a:pPr>
            <a:r>
              <a:rPr lang="en-US" altLang="zh-CN" b="1">
                <a:solidFill>
                  <a:schemeClr val="tx1"/>
                </a:solidFill>
                <a:latin typeface="微软雅黑" panose="020B0503020204020204" charset="-122"/>
                <a:ea typeface="微软雅黑" panose="020B0503020204020204" charset="-122"/>
                <a:cs typeface="微软雅黑" panose="020B0503020204020204" charset="-122"/>
              </a:rPr>
              <a:t>3.</a:t>
            </a:r>
            <a:r>
              <a:rPr lang="en-US" b="1" dirty="0">
                <a:solidFill>
                  <a:schemeClr val="tx1"/>
                </a:solidFill>
                <a:latin typeface="微软雅黑" panose="020B0503020204020204" charset="-122"/>
                <a:ea typeface="微软雅黑" panose="020B0503020204020204" charset="-122"/>
                <a:cs typeface="微软雅黑" panose="020B0503020204020204" charset="-122"/>
                <a:sym typeface="+mn-ea"/>
              </a:rPr>
              <a:t>死亡后生效</a:t>
            </a:r>
            <a:endParaRPr lang="en-US" altLang="zh-CN" b="1" dirty="0">
              <a:solidFill>
                <a:schemeClr val="tx1"/>
              </a:solidFill>
              <a:latin typeface="微软雅黑" panose="020B0503020204020204" charset="-122"/>
              <a:ea typeface="微软雅黑" panose="020B0503020204020204" charset="-122"/>
              <a:cs typeface="微软雅黑" panose="020B0503020204020204" charset="-122"/>
              <a:sym typeface="+mn-ea"/>
            </a:endParaRPr>
          </a:p>
        </p:txBody>
      </p:sp>
      <p:sp>
        <p:nvSpPr>
          <p:cNvPr id="22" name="矩形 21"/>
          <p:cNvSpPr/>
          <p:nvPr>
            <p:custDataLst>
              <p:tags r:id="rId15"/>
            </p:custDataLst>
          </p:nvPr>
        </p:nvSpPr>
        <p:spPr>
          <a:xfrm>
            <a:off x="5116195" y="5461635"/>
            <a:ext cx="3197225" cy="681355"/>
          </a:xfrm>
          <a:prstGeom prst="rect">
            <a:avLst/>
          </a:prstGeom>
          <a:noFill/>
        </p:spPr>
        <p:txBody>
          <a:bodyPr wrap="square" lIns="0" tIns="0" rIns="0" bIns="0" rtlCol="0" anchor="t" anchorCtr="0">
            <a:noAutofit/>
          </a:bodyPr>
          <a:lstStyle/>
          <a:p>
            <a:pPr algn="r">
              <a:lnSpc>
                <a:spcPct val="130000"/>
              </a:lnSpc>
              <a:spcBef>
                <a:spcPct val="0"/>
              </a:spcBef>
              <a:spcAft>
                <a:spcPct val="0"/>
              </a:spcAft>
            </a:pPr>
            <a:r>
              <a:rPr lang="en-US" sz="1600" dirty="0">
                <a:solidFill>
                  <a:schemeClr val="tx1"/>
                </a:solidFill>
                <a:latin typeface="微软雅黑" panose="020B0503020204020204" charset="-122"/>
                <a:ea typeface="微软雅黑" panose="020B0503020204020204" charset="-122"/>
                <a:cs typeface="MiSans" pitchFamily="34" charset="-120"/>
                <a:sym typeface="+mn-ea"/>
              </a:rPr>
              <a:t>遗嘱于遗嘱人死亡后发生法律效力，生前可随时变更或撤销</a:t>
            </a:r>
            <a:endParaRPr lang="en-US" sz="1600" dirty="0">
              <a:solidFill>
                <a:schemeClr val="tx1"/>
              </a:solidFill>
              <a:latin typeface="微软雅黑" panose="020B0503020204020204" charset="-122"/>
              <a:ea typeface="微软雅黑" panose="020B0503020204020204" charset="-122"/>
            </a:endParaRPr>
          </a:p>
          <a:p>
            <a:pPr algn="r">
              <a:lnSpc>
                <a:spcPct val="130000"/>
              </a:lnSpc>
              <a:spcBef>
                <a:spcPct val="0"/>
              </a:spcBef>
              <a:spcAft>
                <a:spcPct val="0"/>
              </a:spcAft>
            </a:pPr>
            <a:endParaRPr lang="en-US" altLang="en-US" sz="1600" dirty="0">
              <a:solidFill>
                <a:schemeClr val="tx1"/>
              </a:solidFill>
              <a:latin typeface="微软雅黑" panose="020B0503020204020204" charset="-122"/>
              <a:ea typeface="微软雅黑" panose="020B0503020204020204" charset="-122"/>
              <a:cs typeface="+mn-ea"/>
            </a:endParaRPr>
          </a:p>
        </p:txBody>
      </p:sp>
      <p:sp>
        <p:nvSpPr>
          <p:cNvPr id="23" name="矩形 22"/>
          <p:cNvSpPr/>
          <p:nvPr>
            <p:custDataLst>
              <p:tags r:id="rId16"/>
            </p:custDataLst>
          </p:nvPr>
        </p:nvSpPr>
        <p:spPr>
          <a:xfrm>
            <a:off x="6822123" y="1218565"/>
            <a:ext cx="2533015" cy="694055"/>
          </a:xfrm>
          <a:prstGeom prst="rect">
            <a:avLst/>
          </a:prstGeom>
          <a:noFill/>
        </p:spPr>
        <p:txBody>
          <a:bodyPr wrap="square" lIns="0" tIns="0" rIns="0" bIns="0" rtlCol="0" anchor="b">
            <a:noAutofit/>
          </a:bodyPr>
          <a:lstStyle/>
          <a:p>
            <a:pPr algn="r">
              <a:spcBef>
                <a:spcPct val="0"/>
              </a:spcBef>
              <a:spcAft>
                <a:spcPct val="0"/>
              </a:spcAft>
            </a:pPr>
            <a:r>
              <a:rPr lang="en-US" b="1" dirty="0">
                <a:solidFill>
                  <a:schemeClr val="tx1"/>
                </a:solidFill>
                <a:latin typeface="微软雅黑" panose="020B0503020204020204" charset="-122"/>
                <a:ea typeface="微软雅黑" panose="020B0503020204020204" charset="-122"/>
                <a:cs typeface="微软雅黑" panose="020B0503020204020204" charset="-122"/>
                <a:sym typeface="+mn-ea"/>
              </a:rPr>
              <a:t>1.单方法律行为</a:t>
            </a:r>
            <a:endParaRPr lang="en-US" altLang="en-US" b="1" dirty="0">
              <a:solidFill>
                <a:schemeClr val="tx1"/>
              </a:solidFill>
              <a:latin typeface="微软雅黑" panose="020B0503020204020204" charset="-122"/>
              <a:ea typeface="微软雅黑" panose="020B0503020204020204" charset="-122"/>
              <a:cs typeface="微软雅黑" panose="020B0503020204020204" charset="-122"/>
              <a:sym typeface="+mn-ea"/>
            </a:endParaRPr>
          </a:p>
        </p:txBody>
      </p:sp>
      <p:sp>
        <p:nvSpPr>
          <p:cNvPr id="24" name="矩形 23"/>
          <p:cNvSpPr/>
          <p:nvPr>
            <p:custDataLst>
              <p:tags r:id="rId17"/>
            </p:custDataLst>
          </p:nvPr>
        </p:nvSpPr>
        <p:spPr>
          <a:xfrm>
            <a:off x="6348730" y="1925955"/>
            <a:ext cx="3006725" cy="668655"/>
          </a:xfrm>
          <a:prstGeom prst="rect">
            <a:avLst/>
          </a:prstGeom>
          <a:noFill/>
        </p:spPr>
        <p:txBody>
          <a:bodyPr wrap="square" lIns="0" tIns="0" rIns="0" bIns="0" rtlCol="0" anchor="t" anchorCtr="0">
            <a:noAutofit/>
          </a:bodyPr>
          <a:lstStyle/>
          <a:p>
            <a:pPr algn="r">
              <a:lnSpc>
                <a:spcPct val="130000"/>
              </a:lnSpc>
              <a:spcBef>
                <a:spcPct val="0"/>
              </a:spcBef>
              <a:spcAft>
                <a:spcPct val="0"/>
              </a:spcAft>
            </a:pPr>
            <a:r>
              <a:rPr lang="en-US" sz="1600" dirty="0">
                <a:solidFill>
                  <a:schemeClr val="tx1"/>
                </a:solidFill>
                <a:latin typeface="微软雅黑" panose="020B0503020204020204" charset="-122"/>
                <a:ea typeface="微软雅黑" panose="020B0503020204020204" charset="-122"/>
                <a:cs typeface="MiSans" pitchFamily="34" charset="-120"/>
                <a:sym typeface="+mn-ea"/>
              </a:rPr>
              <a:t>只要有行为人一方的意思表示就可以成立，无须他方认可</a:t>
            </a:r>
            <a:endParaRPr lang="en-US" altLang="en-US" sz="1600" dirty="0">
              <a:solidFill>
                <a:schemeClr val="tx1"/>
              </a:solidFill>
              <a:latin typeface="微软雅黑" panose="020B0503020204020204" charset="-122"/>
              <a:ea typeface="微软雅黑" panose="020B0503020204020204" charset="-122"/>
              <a:cs typeface="MiSans" pitchFamily="34" charset="-120"/>
              <a:sym typeface="+mn-ea"/>
            </a:endParaRPr>
          </a:p>
        </p:txBody>
      </p:sp>
      <p:pic>
        <p:nvPicPr>
          <p:cNvPr id="27" name="图片 12" descr="343439383331313b343532303032383bbfcdbba7b9dcc0ed"/>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9962198" y="2169795"/>
            <a:ext cx="236855" cy="236855"/>
          </a:xfrm>
          <a:prstGeom prst="rect">
            <a:avLst/>
          </a:prstGeom>
        </p:spPr>
      </p:pic>
      <p:pic>
        <p:nvPicPr>
          <p:cNvPr id="28" name="图片 15" descr="343439383331313b343532303033313bd3a6d3c3c9ccb3c7"/>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10969943" y="5233670"/>
            <a:ext cx="211455" cy="211455"/>
          </a:xfrm>
          <a:prstGeom prst="rect">
            <a:avLst/>
          </a:prstGeom>
        </p:spPr>
      </p:pic>
      <p:pic>
        <p:nvPicPr>
          <p:cNvPr id="29" name="图片 5" descr="343435383036303b343532343134393bcdb7c4d4b7e7b1a9"/>
          <p:cNvPicPr>
            <a:picLocks noChangeAspect="1"/>
          </p:cNvPicPr>
          <p:nvPr>
            <p:custDataLst>
              <p:tags r:id="rId24"/>
            </p:custDataLst>
          </p:nvPr>
        </p:nvPicPr>
        <p:blipFill>
          <a:blip r:embed="rId25">
            <a:extLst>
              <a:ext uri="{96DAC541-7B7A-43D3-8B79-37D633B846F1}">
                <asvg:svgBlip xmlns:asvg="http://schemas.microsoft.com/office/drawing/2016/SVG/main" r:embed="rId26"/>
              </a:ext>
            </a:extLst>
          </a:blip>
          <a:stretch>
            <a:fillRect/>
          </a:stretch>
        </p:blipFill>
        <p:spPr>
          <a:xfrm>
            <a:off x="11573828" y="3318510"/>
            <a:ext cx="236855" cy="236855"/>
          </a:xfrm>
          <a:prstGeom prst="rect">
            <a:avLst/>
          </a:prstGeom>
        </p:spPr>
      </p:pic>
      <p:pic>
        <p:nvPicPr>
          <p:cNvPr id="30" name="图片 7" descr="343439383331313b343532303032333bc6f3d2b5bcf2bde9"/>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8977948" y="5235575"/>
            <a:ext cx="209550" cy="209550"/>
          </a:xfrm>
          <a:prstGeom prst="rect">
            <a:avLst/>
          </a:prstGeom>
        </p:spPr>
      </p:pic>
      <p:pic>
        <p:nvPicPr>
          <p:cNvPr id="31" name="图片 14" descr="343439383331313b343532303033303bd2d1b9bad3a6d3c3"/>
          <p:cNvPicPr>
            <a:picLocks noChangeAspect="1"/>
          </p:cNvPicPr>
          <p:nvPr>
            <p:custDataLst>
              <p:tags r:id="rId30"/>
            </p:custDataLst>
          </p:nvPr>
        </p:nvPicPr>
        <p:blipFill>
          <a:blip r:embed="rId31">
            <a:extLst>
              <a:ext uri="{96DAC541-7B7A-43D3-8B79-37D633B846F1}">
                <asvg:svgBlip xmlns:asvg="http://schemas.microsoft.com/office/drawing/2016/SVG/main" r:embed="rId32"/>
              </a:ext>
            </a:extLst>
          </a:blip>
          <a:stretch>
            <a:fillRect/>
          </a:stretch>
        </p:blipFill>
        <p:spPr>
          <a:xfrm>
            <a:off x="8339138" y="3333115"/>
            <a:ext cx="213360" cy="21336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43535" y="603250"/>
            <a:ext cx="8128000" cy="536575"/>
          </a:xfrm>
          <a:prstGeom prst="rect">
            <a:avLst/>
          </a:prstGeom>
          <a:noFill/>
        </p:spPr>
        <p:txBody>
          <a:bodyPr wrap="square" rtlCol="0" anchor="t">
            <a:spAutoFit/>
          </a:bodyPr>
          <a:p>
            <a:pPr>
              <a:lnSpc>
                <a:spcPct val="90000"/>
              </a:lnSpc>
            </a:pPr>
            <a:r>
              <a:rPr lang="en-US" sz="3215" b="1" dirty="0">
                <a:solidFill>
                  <a:srgbClr val="4A4A4A"/>
                </a:solidFill>
                <a:latin typeface="MiSans" pitchFamily="34" charset="-122"/>
                <a:ea typeface="MiSans" pitchFamily="34" charset="-122"/>
                <a:cs typeface="MiSans" pitchFamily="34" charset="-120"/>
                <a:sym typeface="+mn-ea"/>
              </a:rPr>
              <a:t>遗嘱能力与生效要件</a:t>
            </a:r>
            <a:endParaRPr lang="en-US" altLang="en-US" sz="3215" b="1" dirty="0">
              <a:solidFill>
                <a:srgbClr val="4A4A4A"/>
              </a:solidFill>
              <a:latin typeface="MiSans" pitchFamily="34" charset="-122"/>
              <a:ea typeface="MiSans" pitchFamily="34" charset="-122"/>
              <a:cs typeface="MiSans" pitchFamily="34" charset="-120"/>
              <a:sym typeface="+mn-ea"/>
            </a:endParaRPr>
          </a:p>
        </p:txBody>
      </p:sp>
      <p:sp>
        <p:nvSpPr>
          <p:cNvPr id="3" name="Shape 2"/>
          <p:cNvSpPr/>
          <p:nvPr/>
        </p:nvSpPr>
        <p:spPr>
          <a:xfrm>
            <a:off x="5609590" y="527050"/>
            <a:ext cx="7378700" cy="3454400"/>
          </a:xfrm>
          <a:custGeom>
            <a:avLst/>
            <a:gdLst/>
            <a:ahLst/>
            <a:cxnLst/>
            <a:rect l="l" t="t" r="r" b="b"/>
            <a:pathLst>
              <a:path w="7378700" h="3454400">
                <a:moveTo>
                  <a:pt x="50800" y="0"/>
                </a:moveTo>
                <a:lnTo>
                  <a:pt x="7277106" y="0"/>
                </a:lnTo>
                <a:cubicBezTo>
                  <a:pt x="7333215" y="0"/>
                  <a:pt x="7378700" y="45485"/>
                  <a:pt x="7378700" y="101594"/>
                </a:cubicBezTo>
                <a:lnTo>
                  <a:pt x="7378700" y="3352806"/>
                </a:lnTo>
                <a:cubicBezTo>
                  <a:pt x="7378700" y="3408915"/>
                  <a:pt x="7333215" y="3454400"/>
                  <a:pt x="7277106" y="3454400"/>
                </a:cubicBezTo>
                <a:lnTo>
                  <a:pt x="50800" y="3454400"/>
                </a:lnTo>
                <a:cubicBezTo>
                  <a:pt x="22763" y="3454400"/>
                  <a:pt x="0" y="3431637"/>
                  <a:pt x="0" y="3403600"/>
                </a:cubicBezTo>
                <a:lnTo>
                  <a:pt x="0" y="50800"/>
                </a:lnTo>
                <a:cubicBezTo>
                  <a:pt x="0" y="22763"/>
                  <a:pt x="22763" y="0"/>
                  <a:pt x="50800" y="0"/>
                </a:cubicBezTo>
                <a:close/>
              </a:path>
            </a:pathLst>
          </a:custGeom>
          <a:solidFill>
            <a:srgbClr val="F8F6F2"/>
          </a:solidFill>
        </p:spPr>
      </p:sp>
      <p:sp>
        <p:nvSpPr>
          <p:cNvPr id="5" name="Shape 3"/>
          <p:cNvSpPr/>
          <p:nvPr/>
        </p:nvSpPr>
        <p:spPr>
          <a:xfrm>
            <a:off x="5609590" y="527050"/>
            <a:ext cx="50800" cy="3454400"/>
          </a:xfrm>
          <a:custGeom>
            <a:avLst/>
            <a:gdLst/>
            <a:ahLst/>
            <a:cxnLst/>
            <a:rect l="l" t="t" r="r" b="b"/>
            <a:pathLst>
              <a:path w="50800" h="3454400">
                <a:moveTo>
                  <a:pt x="50800" y="0"/>
                </a:moveTo>
                <a:lnTo>
                  <a:pt x="50800" y="0"/>
                </a:lnTo>
                <a:lnTo>
                  <a:pt x="50800" y="3454400"/>
                </a:lnTo>
                <a:lnTo>
                  <a:pt x="50800" y="3454400"/>
                </a:lnTo>
                <a:cubicBezTo>
                  <a:pt x="22763" y="3454400"/>
                  <a:pt x="0" y="3431637"/>
                  <a:pt x="0" y="3403600"/>
                </a:cubicBezTo>
                <a:lnTo>
                  <a:pt x="0" y="50800"/>
                </a:lnTo>
                <a:cubicBezTo>
                  <a:pt x="0" y="22763"/>
                  <a:pt x="22763" y="0"/>
                  <a:pt x="50800" y="0"/>
                </a:cubicBezTo>
                <a:close/>
              </a:path>
            </a:pathLst>
          </a:custGeom>
          <a:solidFill>
            <a:srgbClr val="A99985"/>
          </a:solidFill>
        </p:spPr>
      </p:sp>
      <p:sp>
        <p:nvSpPr>
          <p:cNvPr id="6" name="Shape 4"/>
          <p:cNvSpPr/>
          <p:nvPr/>
        </p:nvSpPr>
        <p:spPr>
          <a:xfrm>
            <a:off x="5939790" y="882650"/>
            <a:ext cx="317500" cy="254000"/>
          </a:xfrm>
          <a:custGeom>
            <a:avLst/>
            <a:gdLst/>
            <a:ahLst/>
            <a:cxnLst/>
            <a:rect l="l" t="t" r="r" b="b"/>
            <a:pathLst>
              <a:path w="317500" h="254000">
                <a:moveTo>
                  <a:pt x="67469" y="63500"/>
                </a:moveTo>
                <a:cubicBezTo>
                  <a:pt x="67469" y="30644"/>
                  <a:pt x="94144" y="3969"/>
                  <a:pt x="127000" y="3969"/>
                </a:cubicBezTo>
                <a:cubicBezTo>
                  <a:pt x="159856" y="3969"/>
                  <a:pt x="186531" y="30644"/>
                  <a:pt x="186531" y="63500"/>
                </a:cubicBezTo>
                <a:cubicBezTo>
                  <a:pt x="186531" y="96356"/>
                  <a:pt x="159856" y="123031"/>
                  <a:pt x="127000" y="123031"/>
                </a:cubicBezTo>
                <a:cubicBezTo>
                  <a:pt x="94144" y="123031"/>
                  <a:pt x="67469" y="96356"/>
                  <a:pt x="67469" y="63500"/>
                </a:cubicBezTo>
                <a:close/>
                <a:moveTo>
                  <a:pt x="23812" y="239266"/>
                </a:moveTo>
                <a:cubicBezTo>
                  <a:pt x="23812" y="190401"/>
                  <a:pt x="63401" y="150813"/>
                  <a:pt x="112266" y="150813"/>
                </a:cubicBezTo>
                <a:lnTo>
                  <a:pt x="141734" y="150813"/>
                </a:lnTo>
                <a:cubicBezTo>
                  <a:pt x="190599" y="150813"/>
                  <a:pt x="230188" y="190401"/>
                  <a:pt x="230188" y="239266"/>
                </a:cubicBezTo>
                <a:cubicBezTo>
                  <a:pt x="230188" y="247402"/>
                  <a:pt x="223589" y="254000"/>
                  <a:pt x="215454" y="254000"/>
                </a:cubicBezTo>
                <a:lnTo>
                  <a:pt x="38546" y="254000"/>
                </a:lnTo>
                <a:cubicBezTo>
                  <a:pt x="30411" y="254000"/>
                  <a:pt x="23812" y="247402"/>
                  <a:pt x="23812" y="239266"/>
                </a:cubicBezTo>
                <a:close/>
                <a:moveTo>
                  <a:pt x="303808" y="65832"/>
                </a:moveTo>
                <a:lnTo>
                  <a:pt x="264120" y="129332"/>
                </a:lnTo>
                <a:cubicBezTo>
                  <a:pt x="262037" y="132655"/>
                  <a:pt x="258465" y="134739"/>
                  <a:pt x="254546" y="134938"/>
                </a:cubicBezTo>
                <a:cubicBezTo>
                  <a:pt x="250627" y="135136"/>
                  <a:pt x="246856" y="133350"/>
                  <a:pt x="244525" y="130175"/>
                </a:cubicBezTo>
                <a:lnTo>
                  <a:pt x="220712" y="98425"/>
                </a:lnTo>
                <a:cubicBezTo>
                  <a:pt x="216743" y="93166"/>
                  <a:pt x="217835" y="85725"/>
                  <a:pt x="223093" y="81756"/>
                </a:cubicBezTo>
                <a:cubicBezTo>
                  <a:pt x="228352" y="77787"/>
                  <a:pt x="235793" y="78879"/>
                  <a:pt x="239762" y="84138"/>
                </a:cubicBezTo>
                <a:lnTo>
                  <a:pt x="253157" y="101997"/>
                </a:lnTo>
                <a:lnTo>
                  <a:pt x="283617" y="53231"/>
                </a:lnTo>
                <a:cubicBezTo>
                  <a:pt x="287089" y="47675"/>
                  <a:pt x="294432" y="45938"/>
                  <a:pt x="300038" y="49461"/>
                </a:cubicBezTo>
                <a:cubicBezTo>
                  <a:pt x="305643" y="52983"/>
                  <a:pt x="307330" y="60275"/>
                  <a:pt x="303808" y="65881"/>
                </a:cubicBezTo>
                <a:close/>
              </a:path>
            </a:pathLst>
          </a:custGeom>
          <a:solidFill>
            <a:srgbClr val="A99985"/>
          </a:solidFill>
        </p:spPr>
      </p:sp>
      <p:sp>
        <p:nvSpPr>
          <p:cNvPr id="7" name="Text 5"/>
          <p:cNvSpPr/>
          <p:nvPr/>
        </p:nvSpPr>
        <p:spPr>
          <a:xfrm>
            <a:off x="6257290" y="831850"/>
            <a:ext cx="65532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遗嘱能力的概念</a:t>
            </a:r>
            <a:endParaRPr lang="en-US" sz="1600" dirty="0"/>
          </a:p>
        </p:txBody>
      </p:sp>
      <p:sp>
        <p:nvSpPr>
          <p:cNvPr id="8" name="Text 6"/>
          <p:cNvSpPr/>
          <p:nvPr/>
        </p:nvSpPr>
        <p:spPr>
          <a:xfrm>
            <a:off x="5939790" y="1390650"/>
            <a:ext cx="6845300" cy="660400"/>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所谓遗嘱能力，是指</a:t>
            </a:r>
            <a:r>
              <a:rPr lang="en-US" sz="1600" b="1" dirty="0">
                <a:solidFill>
                  <a:srgbClr val="A99985"/>
                </a:solidFill>
                <a:latin typeface="MiSans" pitchFamily="34" charset="-122"/>
                <a:ea typeface="MiSans" pitchFamily="34" charset="-122"/>
                <a:cs typeface="MiSans" pitchFamily="34" charset="-120"/>
              </a:rPr>
              <a:t>公民依法享有的设立遗嘱、依法自由处分自己财产的资格</a:t>
            </a:r>
            <a:r>
              <a:rPr lang="en-US" sz="1600" dirty="0">
                <a:solidFill>
                  <a:srgbClr val="4A4A4A"/>
                </a:solidFill>
                <a:latin typeface="MiSans" pitchFamily="34" charset="-122"/>
                <a:ea typeface="MiSans" pitchFamily="34" charset="-122"/>
                <a:cs typeface="MiSans" pitchFamily="34" charset="-120"/>
              </a:rPr>
              <a:t>。</a:t>
            </a:r>
            <a:endParaRPr lang="en-US" sz="1600" dirty="0"/>
          </a:p>
        </p:txBody>
      </p:sp>
      <p:sp>
        <p:nvSpPr>
          <p:cNvPr id="25" name="Shape 7"/>
          <p:cNvSpPr/>
          <p:nvPr/>
        </p:nvSpPr>
        <p:spPr>
          <a:xfrm>
            <a:off x="5939790" y="2254250"/>
            <a:ext cx="6743700" cy="1422400"/>
          </a:xfrm>
          <a:custGeom>
            <a:avLst/>
            <a:gdLst/>
            <a:ahLst/>
            <a:cxnLst/>
            <a:rect l="l" t="t" r="r" b="b"/>
            <a:pathLst>
              <a:path w="6743700" h="1422400">
                <a:moveTo>
                  <a:pt x="101602" y="0"/>
                </a:moveTo>
                <a:lnTo>
                  <a:pt x="6642098" y="0"/>
                </a:lnTo>
                <a:cubicBezTo>
                  <a:pt x="6698211" y="0"/>
                  <a:pt x="6743700" y="45489"/>
                  <a:pt x="6743700" y="101602"/>
                </a:cubicBezTo>
                <a:lnTo>
                  <a:pt x="6743700" y="1320798"/>
                </a:lnTo>
                <a:cubicBezTo>
                  <a:pt x="6743700" y="1376911"/>
                  <a:pt x="6698211" y="1422400"/>
                  <a:pt x="6642098" y="1422400"/>
                </a:cubicBezTo>
                <a:lnTo>
                  <a:pt x="101602" y="1422400"/>
                </a:lnTo>
                <a:cubicBezTo>
                  <a:pt x="45489" y="1422400"/>
                  <a:pt x="0" y="1376911"/>
                  <a:pt x="0" y="1320798"/>
                </a:cubicBezTo>
                <a:lnTo>
                  <a:pt x="0" y="101602"/>
                </a:lnTo>
                <a:cubicBezTo>
                  <a:pt x="0" y="45526"/>
                  <a:pt x="45526" y="0"/>
                  <a:pt x="101602" y="0"/>
                </a:cubicBezTo>
                <a:close/>
              </a:path>
            </a:pathLst>
          </a:custGeom>
          <a:solidFill>
            <a:srgbClr val="A99985"/>
          </a:solidFill>
        </p:spPr>
      </p:sp>
      <p:sp>
        <p:nvSpPr>
          <p:cNvPr id="26" name="Text 8"/>
          <p:cNvSpPr/>
          <p:nvPr/>
        </p:nvSpPr>
        <p:spPr>
          <a:xfrm>
            <a:off x="6142990" y="2457450"/>
            <a:ext cx="6438900" cy="304800"/>
          </a:xfrm>
          <a:prstGeom prst="rect">
            <a:avLst/>
          </a:prstGeom>
          <a:noFill/>
        </p:spPr>
        <p:txBody>
          <a:bodyPr wrap="square" lIns="0" tIns="0" rIns="0" bIns="0" rtlCol="0" anchor="ctr"/>
          <a:p>
            <a:pPr>
              <a:lnSpc>
                <a:spcPct val="130000"/>
              </a:lnSpc>
            </a:pPr>
            <a:r>
              <a:rPr lang="en-US" sz="1600" b="1" dirty="0">
                <a:solidFill>
                  <a:srgbClr val="F8F6F2"/>
                </a:solidFill>
                <a:latin typeface="MiSans" pitchFamily="34" charset="-122"/>
                <a:ea typeface="MiSans" pitchFamily="34" charset="-122"/>
                <a:cs typeface="MiSans" pitchFamily="34" charset="-120"/>
              </a:rPr>
              <a:t>法律要求</a:t>
            </a:r>
            <a:endParaRPr lang="en-US" sz="1600" dirty="0"/>
          </a:p>
        </p:txBody>
      </p:sp>
      <p:sp>
        <p:nvSpPr>
          <p:cNvPr id="32" name="Text 9"/>
          <p:cNvSpPr/>
          <p:nvPr/>
        </p:nvSpPr>
        <p:spPr>
          <a:xfrm>
            <a:off x="6142990" y="2863850"/>
            <a:ext cx="6438900" cy="609600"/>
          </a:xfrm>
          <a:prstGeom prst="rect">
            <a:avLst/>
          </a:prstGeom>
          <a:noFill/>
        </p:spPr>
        <p:txBody>
          <a:bodyPr wrap="square" lIns="0" tIns="0" rIns="0" bIns="0" rtlCol="0" anchor="ctr"/>
          <a:p>
            <a:pPr>
              <a:lnSpc>
                <a:spcPct val="130000"/>
              </a:lnSpc>
            </a:pPr>
            <a:r>
              <a:rPr lang="en-US" sz="1600" dirty="0">
                <a:solidFill>
                  <a:srgbClr val="F8F6F2"/>
                </a:solidFill>
                <a:latin typeface="MiSans" pitchFamily="34" charset="-122"/>
                <a:ea typeface="MiSans" pitchFamily="34" charset="-122"/>
                <a:cs typeface="MiSans" pitchFamily="34" charset="-120"/>
              </a:rPr>
              <a:t>遗嘱人要有遗嘱能力，即必须具有完全民事行为能力。无民事行为能力人或者限制民事行为能力人所立的遗嘱无效。</a:t>
            </a:r>
            <a:endParaRPr lang="en-US" sz="1600" dirty="0"/>
          </a:p>
        </p:txBody>
      </p:sp>
      <p:sp>
        <p:nvSpPr>
          <p:cNvPr id="33" name="Shape 10"/>
          <p:cNvSpPr/>
          <p:nvPr/>
        </p:nvSpPr>
        <p:spPr>
          <a:xfrm>
            <a:off x="5609590" y="4286250"/>
            <a:ext cx="7378700" cy="3454400"/>
          </a:xfrm>
          <a:custGeom>
            <a:avLst/>
            <a:gdLst/>
            <a:ahLst/>
            <a:cxnLst/>
            <a:rect l="l" t="t" r="r" b="b"/>
            <a:pathLst>
              <a:path w="7378700" h="3454400">
                <a:moveTo>
                  <a:pt x="50800" y="0"/>
                </a:moveTo>
                <a:lnTo>
                  <a:pt x="7277106" y="0"/>
                </a:lnTo>
                <a:cubicBezTo>
                  <a:pt x="7333215" y="0"/>
                  <a:pt x="7378700" y="45485"/>
                  <a:pt x="7378700" y="101594"/>
                </a:cubicBezTo>
                <a:lnTo>
                  <a:pt x="7378700" y="3352806"/>
                </a:lnTo>
                <a:cubicBezTo>
                  <a:pt x="7378700" y="3408915"/>
                  <a:pt x="7333215" y="3454400"/>
                  <a:pt x="7277106" y="3454400"/>
                </a:cubicBezTo>
                <a:lnTo>
                  <a:pt x="50800" y="3454400"/>
                </a:lnTo>
                <a:cubicBezTo>
                  <a:pt x="22763" y="3454400"/>
                  <a:pt x="0" y="3431637"/>
                  <a:pt x="0" y="3403600"/>
                </a:cubicBezTo>
                <a:lnTo>
                  <a:pt x="0" y="50800"/>
                </a:lnTo>
                <a:cubicBezTo>
                  <a:pt x="0" y="22763"/>
                  <a:pt x="22763" y="0"/>
                  <a:pt x="50800" y="0"/>
                </a:cubicBezTo>
                <a:close/>
              </a:path>
            </a:pathLst>
          </a:custGeom>
          <a:solidFill>
            <a:srgbClr val="F8F6F2"/>
          </a:solidFill>
        </p:spPr>
      </p:sp>
      <p:sp>
        <p:nvSpPr>
          <p:cNvPr id="34" name="Shape 11"/>
          <p:cNvSpPr/>
          <p:nvPr/>
        </p:nvSpPr>
        <p:spPr>
          <a:xfrm>
            <a:off x="5609590" y="4286250"/>
            <a:ext cx="50800" cy="3454400"/>
          </a:xfrm>
          <a:custGeom>
            <a:avLst/>
            <a:gdLst/>
            <a:ahLst/>
            <a:cxnLst/>
            <a:rect l="l" t="t" r="r" b="b"/>
            <a:pathLst>
              <a:path w="50800" h="3454400">
                <a:moveTo>
                  <a:pt x="50800" y="0"/>
                </a:moveTo>
                <a:lnTo>
                  <a:pt x="50800" y="0"/>
                </a:lnTo>
                <a:lnTo>
                  <a:pt x="50800" y="3454400"/>
                </a:lnTo>
                <a:lnTo>
                  <a:pt x="50800" y="3454400"/>
                </a:lnTo>
                <a:cubicBezTo>
                  <a:pt x="22763" y="3454400"/>
                  <a:pt x="0" y="3431637"/>
                  <a:pt x="0" y="3403600"/>
                </a:cubicBezTo>
                <a:lnTo>
                  <a:pt x="0" y="50800"/>
                </a:lnTo>
                <a:cubicBezTo>
                  <a:pt x="0" y="22763"/>
                  <a:pt x="22763" y="0"/>
                  <a:pt x="50800" y="0"/>
                </a:cubicBezTo>
                <a:close/>
              </a:path>
            </a:pathLst>
          </a:custGeom>
          <a:solidFill>
            <a:srgbClr val="8A9A87"/>
          </a:solidFill>
        </p:spPr>
      </p:sp>
      <p:sp>
        <p:nvSpPr>
          <p:cNvPr id="35" name="Shape 12"/>
          <p:cNvSpPr/>
          <p:nvPr/>
        </p:nvSpPr>
        <p:spPr>
          <a:xfrm>
            <a:off x="5955665" y="4641850"/>
            <a:ext cx="285750" cy="254000"/>
          </a:xfrm>
          <a:custGeom>
            <a:avLst/>
            <a:gdLst/>
            <a:ahLst/>
            <a:cxnLst/>
            <a:rect l="l" t="t" r="r" b="b"/>
            <a:pathLst>
              <a:path w="285750" h="254000">
                <a:moveTo>
                  <a:pt x="111125" y="3969"/>
                </a:moveTo>
                <a:cubicBezTo>
                  <a:pt x="143981" y="3969"/>
                  <a:pt x="170656" y="30644"/>
                  <a:pt x="170656" y="63500"/>
                </a:cubicBezTo>
                <a:cubicBezTo>
                  <a:pt x="170656" y="96356"/>
                  <a:pt x="143981" y="123031"/>
                  <a:pt x="111125" y="123031"/>
                </a:cubicBezTo>
                <a:cubicBezTo>
                  <a:pt x="78269" y="123031"/>
                  <a:pt x="51594" y="96356"/>
                  <a:pt x="51594" y="63500"/>
                </a:cubicBezTo>
                <a:cubicBezTo>
                  <a:pt x="51594" y="30644"/>
                  <a:pt x="78269" y="3969"/>
                  <a:pt x="111125" y="3969"/>
                </a:cubicBezTo>
                <a:close/>
                <a:moveTo>
                  <a:pt x="96391" y="150813"/>
                </a:moveTo>
                <a:lnTo>
                  <a:pt x="125859" y="150813"/>
                </a:lnTo>
                <a:cubicBezTo>
                  <a:pt x="127794" y="150813"/>
                  <a:pt x="129778" y="150862"/>
                  <a:pt x="131713" y="151011"/>
                </a:cubicBezTo>
                <a:cubicBezTo>
                  <a:pt x="123676" y="165001"/>
                  <a:pt x="119063" y="181173"/>
                  <a:pt x="119063" y="198438"/>
                </a:cubicBezTo>
                <a:cubicBezTo>
                  <a:pt x="119063" y="219174"/>
                  <a:pt x="125710" y="238373"/>
                  <a:pt x="136922" y="254000"/>
                </a:cubicBezTo>
                <a:lnTo>
                  <a:pt x="22671" y="254000"/>
                </a:lnTo>
                <a:cubicBezTo>
                  <a:pt x="14536" y="254000"/>
                  <a:pt x="7938" y="247402"/>
                  <a:pt x="7938" y="239266"/>
                </a:cubicBezTo>
                <a:cubicBezTo>
                  <a:pt x="7938" y="190401"/>
                  <a:pt x="47526" y="150813"/>
                  <a:pt x="96391" y="150813"/>
                </a:cubicBezTo>
                <a:close/>
                <a:moveTo>
                  <a:pt x="142875" y="198438"/>
                </a:moveTo>
                <a:cubicBezTo>
                  <a:pt x="142875" y="159010"/>
                  <a:pt x="174885" y="127000"/>
                  <a:pt x="214313" y="127000"/>
                </a:cubicBezTo>
                <a:cubicBezTo>
                  <a:pt x="253740" y="127000"/>
                  <a:pt x="285750" y="159010"/>
                  <a:pt x="285750" y="198437"/>
                </a:cubicBezTo>
                <a:cubicBezTo>
                  <a:pt x="285750" y="237865"/>
                  <a:pt x="253740" y="269875"/>
                  <a:pt x="214313" y="269875"/>
                </a:cubicBezTo>
                <a:cubicBezTo>
                  <a:pt x="174885" y="269875"/>
                  <a:pt x="142875" y="237865"/>
                  <a:pt x="142875" y="198438"/>
                </a:cubicBezTo>
                <a:close/>
                <a:moveTo>
                  <a:pt x="214313" y="158750"/>
                </a:moveTo>
                <a:cubicBezTo>
                  <a:pt x="209947" y="158750"/>
                  <a:pt x="206375" y="162322"/>
                  <a:pt x="206375" y="166688"/>
                </a:cubicBezTo>
                <a:lnTo>
                  <a:pt x="206375" y="198438"/>
                </a:lnTo>
                <a:cubicBezTo>
                  <a:pt x="206375" y="202803"/>
                  <a:pt x="209947" y="206375"/>
                  <a:pt x="214313" y="206375"/>
                </a:cubicBezTo>
                <a:lnTo>
                  <a:pt x="238125" y="206375"/>
                </a:lnTo>
                <a:cubicBezTo>
                  <a:pt x="242491" y="206375"/>
                  <a:pt x="246063" y="202803"/>
                  <a:pt x="246063" y="198438"/>
                </a:cubicBezTo>
                <a:cubicBezTo>
                  <a:pt x="246063" y="194072"/>
                  <a:pt x="242491" y="190500"/>
                  <a:pt x="238125" y="190500"/>
                </a:cubicBezTo>
                <a:lnTo>
                  <a:pt x="222250" y="190500"/>
                </a:lnTo>
                <a:lnTo>
                  <a:pt x="222250" y="166688"/>
                </a:lnTo>
                <a:cubicBezTo>
                  <a:pt x="222250" y="162322"/>
                  <a:pt x="218678" y="158750"/>
                  <a:pt x="214313" y="158750"/>
                </a:cubicBezTo>
                <a:close/>
              </a:path>
            </a:pathLst>
          </a:custGeom>
          <a:solidFill>
            <a:srgbClr val="8A9A87"/>
          </a:solidFill>
        </p:spPr>
      </p:sp>
      <p:sp>
        <p:nvSpPr>
          <p:cNvPr id="36" name="Text 13"/>
          <p:cNvSpPr/>
          <p:nvPr/>
        </p:nvSpPr>
        <p:spPr>
          <a:xfrm>
            <a:off x="6257290" y="4591050"/>
            <a:ext cx="65532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老年人特殊情况</a:t>
            </a:r>
            <a:endParaRPr lang="en-US" sz="1600" dirty="0"/>
          </a:p>
        </p:txBody>
      </p:sp>
      <p:sp>
        <p:nvSpPr>
          <p:cNvPr id="37" name="Text 14"/>
          <p:cNvSpPr/>
          <p:nvPr/>
        </p:nvSpPr>
        <p:spPr>
          <a:xfrm>
            <a:off x="5939790" y="5149850"/>
            <a:ext cx="6845300" cy="660400"/>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在生活中，老年人常常随着年龄的增大而记忆力减退，甚至患有阿尔茨海默病。</a:t>
            </a:r>
            <a:endParaRPr lang="en-US" sz="1600" dirty="0"/>
          </a:p>
        </p:txBody>
      </p:sp>
      <p:sp>
        <p:nvSpPr>
          <p:cNvPr id="38" name="Shape 15"/>
          <p:cNvSpPr/>
          <p:nvPr/>
        </p:nvSpPr>
        <p:spPr>
          <a:xfrm>
            <a:off x="5939790" y="6013450"/>
            <a:ext cx="6743700" cy="1422400"/>
          </a:xfrm>
          <a:custGeom>
            <a:avLst/>
            <a:gdLst/>
            <a:ahLst/>
            <a:cxnLst/>
            <a:rect l="l" t="t" r="r" b="b"/>
            <a:pathLst>
              <a:path w="6743700" h="1422400">
                <a:moveTo>
                  <a:pt x="101602" y="0"/>
                </a:moveTo>
                <a:lnTo>
                  <a:pt x="6642098" y="0"/>
                </a:lnTo>
                <a:cubicBezTo>
                  <a:pt x="6698211" y="0"/>
                  <a:pt x="6743700" y="45489"/>
                  <a:pt x="6743700" y="101602"/>
                </a:cubicBezTo>
                <a:lnTo>
                  <a:pt x="6743700" y="1320798"/>
                </a:lnTo>
                <a:cubicBezTo>
                  <a:pt x="6743700" y="1376911"/>
                  <a:pt x="6698211" y="1422400"/>
                  <a:pt x="6642098" y="1422400"/>
                </a:cubicBezTo>
                <a:lnTo>
                  <a:pt x="101602" y="1422400"/>
                </a:lnTo>
                <a:cubicBezTo>
                  <a:pt x="45489" y="1422400"/>
                  <a:pt x="0" y="1376911"/>
                  <a:pt x="0" y="1320798"/>
                </a:cubicBezTo>
                <a:lnTo>
                  <a:pt x="0" y="101602"/>
                </a:lnTo>
                <a:cubicBezTo>
                  <a:pt x="0" y="45526"/>
                  <a:pt x="45526" y="0"/>
                  <a:pt x="101602" y="0"/>
                </a:cubicBezTo>
                <a:close/>
              </a:path>
            </a:pathLst>
          </a:custGeom>
          <a:solidFill>
            <a:srgbClr val="8A9A87"/>
          </a:solidFill>
        </p:spPr>
      </p:sp>
      <p:sp>
        <p:nvSpPr>
          <p:cNvPr id="39" name="Text 16"/>
          <p:cNvSpPr/>
          <p:nvPr/>
        </p:nvSpPr>
        <p:spPr>
          <a:xfrm>
            <a:off x="6142990" y="6216650"/>
            <a:ext cx="6438900" cy="304800"/>
          </a:xfrm>
          <a:prstGeom prst="rect">
            <a:avLst/>
          </a:prstGeom>
          <a:noFill/>
        </p:spPr>
        <p:txBody>
          <a:bodyPr wrap="square" lIns="0" tIns="0" rIns="0" bIns="0" rtlCol="0" anchor="ctr"/>
          <a:p>
            <a:pPr>
              <a:lnSpc>
                <a:spcPct val="130000"/>
              </a:lnSpc>
            </a:pPr>
            <a:r>
              <a:rPr lang="en-US" sz="1600" b="1" dirty="0">
                <a:solidFill>
                  <a:srgbClr val="F8F6F2"/>
                </a:solidFill>
                <a:latin typeface="MiSans" pitchFamily="34" charset="-122"/>
                <a:ea typeface="MiSans" pitchFamily="34" charset="-122"/>
                <a:cs typeface="MiSans" pitchFamily="34" charset="-120"/>
              </a:rPr>
              <a:t>护理人员职责</a:t>
            </a:r>
            <a:endParaRPr lang="en-US" sz="1600" dirty="0"/>
          </a:p>
        </p:txBody>
      </p:sp>
      <p:sp>
        <p:nvSpPr>
          <p:cNvPr id="40" name="Text 17"/>
          <p:cNvSpPr/>
          <p:nvPr/>
        </p:nvSpPr>
        <p:spPr>
          <a:xfrm>
            <a:off x="6142990" y="6623050"/>
            <a:ext cx="6438900" cy="609600"/>
          </a:xfrm>
          <a:prstGeom prst="rect">
            <a:avLst/>
          </a:prstGeom>
          <a:noFill/>
        </p:spPr>
        <p:txBody>
          <a:bodyPr wrap="square" lIns="0" tIns="0" rIns="0" bIns="0" rtlCol="0" anchor="ctr"/>
          <a:p>
            <a:pPr>
              <a:lnSpc>
                <a:spcPct val="130000"/>
              </a:lnSpc>
            </a:pPr>
            <a:r>
              <a:rPr lang="en-US" sz="1600" dirty="0">
                <a:solidFill>
                  <a:srgbClr val="F8F6F2"/>
                </a:solidFill>
                <a:latin typeface="MiSans" pitchFamily="34" charset="-122"/>
                <a:ea typeface="MiSans" pitchFamily="34" charset="-122"/>
                <a:cs typeface="MiSans" pitchFamily="34" charset="-120"/>
              </a:rPr>
              <a:t>养老护理人员应该帮助老年人判断所立遗嘱是否有效，客观、谨慎地判断老年人是否具有完全民事行为能力。</a:t>
            </a:r>
            <a:endParaRPr lang="en-US" sz="16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 name="Text 1"/>
          <p:cNvSpPr/>
          <p:nvPr/>
        </p:nvSpPr>
        <p:spPr>
          <a:xfrm>
            <a:off x="508000" y="914400"/>
            <a:ext cx="15468600" cy="508000"/>
          </a:xfrm>
          <a:prstGeom prst="rect">
            <a:avLst/>
          </a:prstGeom>
          <a:noFill/>
        </p:spPr>
        <p:txBody>
          <a:bodyPr wrap="square" lIns="0" tIns="0" rIns="0" bIns="0" rtlCol="0" anchor="ctr"/>
          <a:lstStyle/>
          <a:p>
            <a:pPr>
              <a:lnSpc>
                <a:spcPct val="90000"/>
              </a:lnSpc>
            </a:pPr>
            <a:r>
              <a:rPr lang="en-US" sz="3600" b="1" dirty="0">
                <a:solidFill>
                  <a:srgbClr val="4A4A4A"/>
                </a:solidFill>
                <a:latin typeface="MiSans" pitchFamily="34" charset="-122"/>
                <a:ea typeface="MiSans" pitchFamily="34" charset="-122"/>
                <a:cs typeface="MiSans" pitchFamily="34" charset="-120"/>
              </a:rPr>
              <a:t>遗嘱能力与生效要件</a:t>
            </a:r>
            <a:endParaRPr lang="en-US" sz="1600" dirty="0"/>
          </a:p>
        </p:txBody>
      </p:sp>
      <p:sp>
        <p:nvSpPr>
          <p:cNvPr id="21" name="Text 19"/>
          <p:cNvSpPr/>
          <p:nvPr/>
        </p:nvSpPr>
        <p:spPr>
          <a:xfrm>
            <a:off x="6372582" y="914400"/>
            <a:ext cx="6972300" cy="406400"/>
          </a:xfrm>
          <a:prstGeom prst="rect">
            <a:avLst/>
          </a:prstGeom>
          <a:noFill/>
        </p:spPr>
        <p:txBody>
          <a:bodyPr wrap="square" lIns="0" tIns="0" rIns="0" bIns="0" rtlCol="0" anchor="ctr"/>
          <a:lstStyle/>
          <a:p>
            <a:pPr>
              <a:lnSpc>
                <a:spcPct val="110000"/>
              </a:lnSpc>
            </a:pPr>
            <a:r>
              <a:rPr lang="en-US" sz="2400" b="1" dirty="0">
                <a:solidFill>
                  <a:schemeClr val="tx1"/>
                </a:solidFill>
                <a:latin typeface="MiSans" pitchFamily="34" charset="-122"/>
                <a:ea typeface="MiSans" pitchFamily="34" charset="-122"/>
                <a:cs typeface="MiSans" pitchFamily="34" charset="-120"/>
              </a:rPr>
              <a:t>遗嘱生效的要件</a:t>
            </a:r>
            <a:endParaRPr lang="en-US" sz="2400" b="1" dirty="0">
              <a:solidFill>
                <a:schemeClr val="tx1"/>
              </a:solidFill>
              <a:latin typeface="MiSans" pitchFamily="34" charset="-122"/>
              <a:ea typeface="MiSans" pitchFamily="34" charset="-122"/>
              <a:cs typeface="MiSans" pitchFamily="34" charset="-120"/>
            </a:endParaRPr>
          </a:p>
        </p:txBody>
      </p:sp>
      <p:sp>
        <p:nvSpPr>
          <p:cNvPr id="22" name="Shape 20"/>
          <p:cNvSpPr/>
          <p:nvPr/>
        </p:nvSpPr>
        <p:spPr>
          <a:xfrm>
            <a:off x="6372582" y="1574800"/>
            <a:ext cx="6819900" cy="1320800"/>
          </a:xfrm>
          <a:custGeom>
            <a:avLst/>
            <a:gdLst/>
            <a:ahLst/>
            <a:cxnLst/>
            <a:rect l="l" t="t" r="r" b="b"/>
            <a:pathLst>
              <a:path w="6819900" h="1320800">
                <a:moveTo>
                  <a:pt x="101596" y="0"/>
                </a:moveTo>
                <a:lnTo>
                  <a:pt x="6718304" y="0"/>
                </a:lnTo>
                <a:cubicBezTo>
                  <a:pt x="6774414" y="0"/>
                  <a:pt x="6819900" y="45486"/>
                  <a:pt x="6819900" y="101596"/>
                </a:cubicBezTo>
                <a:lnTo>
                  <a:pt x="6819900" y="1219204"/>
                </a:lnTo>
                <a:cubicBezTo>
                  <a:pt x="6819900" y="1275314"/>
                  <a:pt x="6774414" y="1320800"/>
                  <a:pt x="6718304" y="1320800"/>
                </a:cubicBezTo>
                <a:lnTo>
                  <a:pt x="101596" y="1320800"/>
                </a:lnTo>
                <a:cubicBezTo>
                  <a:pt x="45486" y="1320800"/>
                  <a:pt x="0" y="1275314"/>
                  <a:pt x="0" y="1219204"/>
                </a:cubicBezTo>
                <a:lnTo>
                  <a:pt x="0" y="101596"/>
                </a:lnTo>
                <a:cubicBezTo>
                  <a:pt x="0" y="45524"/>
                  <a:pt x="45524" y="0"/>
                  <a:pt x="101596" y="0"/>
                </a:cubicBezTo>
                <a:close/>
              </a:path>
            </a:pathLst>
          </a:custGeom>
          <a:solidFill>
            <a:srgbClr val="7FC2B9"/>
          </a:solidFill>
        </p:spPr>
      </p:sp>
      <p:sp>
        <p:nvSpPr>
          <p:cNvPr id="23" name="Shape 21"/>
          <p:cNvSpPr/>
          <p:nvPr/>
        </p:nvSpPr>
        <p:spPr>
          <a:xfrm>
            <a:off x="6575782" y="1778000"/>
            <a:ext cx="508000" cy="508000"/>
          </a:xfrm>
          <a:custGeom>
            <a:avLst/>
            <a:gdLst/>
            <a:ahLst/>
            <a:cxnLst/>
            <a:rect l="l" t="t" r="r" b="b"/>
            <a:pathLst>
              <a:path w="508000" h="508000">
                <a:moveTo>
                  <a:pt x="254000" y="0"/>
                </a:moveTo>
                <a:lnTo>
                  <a:pt x="254000" y="0"/>
                </a:lnTo>
                <a:cubicBezTo>
                  <a:pt x="394186" y="0"/>
                  <a:pt x="508000" y="113814"/>
                  <a:pt x="508000" y="254000"/>
                </a:cubicBezTo>
                <a:lnTo>
                  <a:pt x="508000" y="254000"/>
                </a:lnTo>
                <a:cubicBezTo>
                  <a:pt x="508000" y="394186"/>
                  <a:pt x="394186" y="508000"/>
                  <a:pt x="254000" y="508000"/>
                </a:cubicBezTo>
                <a:lnTo>
                  <a:pt x="254000" y="508000"/>
                </a:lnTo>
                <a:cubicBezTo>
                  <a:pt x="113814" y="508000"/>
                  <a:pt x="0" y="394186"/>
                  <a:pt x="0" y="254000"/>
                </a:cubicBezTo>
                <a:lnTo>
                  <a:pt x="0" y="254000"/>
                </a:lnTo>
                <a:cubicBezTo>
                  <a:pt x="0" y="113814"/>
                  <a:pt x="113814" y="0"/>
                  <a:pt x="254000" y="0"/>
                </a:cubicBezTo>
                <a:close/>
              </a:path>
            </a:pathLst>
          </a:custGeom>
          <a:solidFill>
            <a:srgbClr val="A99985"/>
          </a:solidFill>
        </p:spPr>
      </p:sp>
      <p:sp>
        <p:nvSpPr>
          <p:cNvPr id="24" name="Text 22"/>
          <p:cNvSpPr/>
          <p:nvPr/>
        </p:nvSpPr>
        <p:spPr>
          <a:xfrm>
            <a:off x="6781562" y="1854200"/>
            <a:ext cx="215900" cy="355600"/>
          </a:xfrm>
          <a:prstGeom prst="rect">
            <a:avLst/>
          </a:prstGeom>
          <a:noFill/>
        </p:spPr>
        <p:txBody>
          <a:bodyPr wrap="square" lIns="0" tIns="0" rIns="0" bIns="0" rtlCol="0" anchor="ctr"/>
          <a:lstStyle/>
          <a:p>
            <a:pPr>
              <a:lnSpc>
                <a:spcPct val="130000"/>
              </a:lnSpc>
            </a:pPr>
            <a:r>
              <a:rPr lang="en-US" sz="1800" b="1" dirty="0">
                <a:solidFill>
                  <a:srgbClr val="F8F6F2"/>
                </a:solidFill>
                <a:latin typeface="MiSans" pitchFamily="34" charset="-122"/>
                <a:ea typeface="MiSans" pitchFamily="34" charset="-122"/>
                <a:cs typeface="MiSans" pitchFamily="34" charset="-120"/>
              </a:rPr>
              <a:t>1</a:t>
            </a:r>
            <a:endParaRPr lang="en-US" sz="1600" dirty="0"/>
          </a:p>
        </p:txBody>
      </p:sp>
      <p:sp>
        <p:nvSpPr>
          <p:cNvPr id="25" name="Text 23"/>
          <p:cNvSpPr/>
          <p:nvPr/>
        </p:nvSpPr>
        <p:spPr>
          <a:xfrm>
            <a:off x="7236182" y="1854200"/>
            <a:ext cx="2235200" cy="355600"/>
          </a:xfrm>
          <a:prstGeom prst="rect">
            <a:avLst/>
          </a:prstGeom>
          <a:noFill/>
        </p:spPr>
        <p:txBody>
          <a:bodyPr wrap="square" lIns="0" tIns="0" rIns="0" bIns="0" rtlCol="0" anchor="ctr"/>
          <a:lstStyle/>
          <a:p>
            <a:pPr>
              <a:lnSpc>
                <a:spcPct val="130000"/>
              </a:lnSpc>
            </a:pPr>
            <a:r>
              <a:rPr lang="en-US" sz="1800" b="1" dirty="0">
                <a:solidFill>
                  <a:srgbClr val="4A4A4A"/>
                </a:solidFill>
                <a:latin typeface="MiSans" pitchFamily="34" charset="-122"/>
                <a:ea typeface="MiSans" pitchFamily="34" charset="-122"/>
                <a:cs typeface="MiSans" pitchFamily="34" charset="-120"/>
              </a:rPr>
              <a:t>遗嘱人须有遗嘱能力</a:t>
            </a:r>
            <a:endParaRPr lang="en-US" sz="1600" dirty="0"/>
          </a:p>
        </p:txBody>
      </p:sp>
      <p:sp>
        <p:nvSpPr>
          <p:cNvPr id="26" name="Text 24"/>
          <p:cNvSpPr/>
          <p:nvPr/>
        </p:nvSpPr>
        <p:spPr>
          <a:xfrm>
            <a:off x="6575782" y="2387600"/>
            <a:ext cx="6515100" cy="304800"/>
          </a:xfrm>
          <a:prstGeom prst="rect">
            <a:avLst/>
          </a:prstGeom>
          <a:noFill/>
        </p:spPr>
        <p:txBody>
          <a:bodyPr wrap="square" lIns="60960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遗嘱人立遗嘱时必须具有完全民事行为能力</a:t>
            </a:r>
            <a:endParaRPr lang="en-US" sz="1600" dirty="0"/>
          </a:p>
        </p:txBody>
      </p:sp>
      <p:sp>
        <p:nvSpPr>
          <p:cNvPr id="27" name="Shape 25"/>
          <p:cNvSpPr/>
          <p:nvPr/>
        </p:nvSpPr>
        <p:spPr>
          <a:xfrm>
            <a:off x="6372582" y="3098800"/>
            <a:ext cx="6819900" cy="1320800"/>
          </a:xfrm>
          <a:custGeom>
            <a:avLst/>
            <a:gdLst/>
            <a:ahLst/>
            <a:cxnLst/>
            <a:rect l="l" t="t" r="r" b="b"/>
            <a:pathLst>
              <a:path w="6819900" h="1320800">
                <a:moveTo>
                  <a:pt x="101596" y="0"/>
                </a:moveTo>
                <a:lnTo>
                  <a:pt x="6718304" y="0"/>
                </a:lnTo>
                <a:cubicBezTo>
                  <a:pt x="6774414" y="0"/>
                  <a:pt x="6819900" y="45486"/>
                  <a:pt x="6819900" y="101596"/>
                </a:cubicBezTo>
                <a:lnTo>
                  <a:pt x="6819900" y="1219204"/>
                </a:lnTo>
                <a:cubicBezTo>
                  <a:pt x="6819900" y="1275314"/>
                  <a:pt x="6774414" y="1320800"/>
                  <a:pt x="6718304" y="1320800"/>
                </a:cubicBezTo>
                <a:lnTo>
                  <a:pt x="101596" y="1320800"/>
                </a:lnTo>
                <a:cubicBezTo>
                  <a:pt x="45486" y="1320800"/>
                  <a:pt x="0" y="1275314"/>
                  <a:pt x="0" y="1219204"/>
                </a:cubicBezTo>
                <a:lnTo>
                  <a:pt x="0" y="101596"/>
                </a:lnTo>
                <a:cubicBezTo>
                  <a:pt x="0" y="45524"/>
                  <a:pt x="45524" y="0"/>
                  <a:pt x="101596" y="0"/>
                </a:cubicBezTo>
                <a:close/>
              </a:path>
            </a:pathLst>
          </a:custGeom>
          <a:solidFill>
            <a:srgbClr val="F8F6F2"/>
          </a:solidFill>
        </p:spPr>
      </p:sp>
      <p:sp>
        <p:nvSpPr>
          <p:cNvPr id="28" name="Shape 26"/>
          <p:cNvSpPr/>
          <p:nvPr/>
        </p:nvSpPr>
        <p:spPr>
          <a:xfrm>
            <a:off x="6575782" y="3302000"/>
            <a:ext cx="508000" cy="508000"/>
          </a:xfrm>
          <a:custGeom>
            <a:avLst/>
            <a:gdLst/>
            <a:ahLst/>
            <a:cxnLst/>
            <a:rect l="l" t="t" r="r" b="b"/>
            <a:pathLst>
              <a:path w="508000" h="508000">
                <a:moveTo>
                  <a:pt x="254000" y="0"/>
                </a:moveTo>
                <a:lnTo>
                  <a:pt x="254000" y="0"/>
                </a:lnTo>
                <a:cubicBezTo>
                  <a:pt x="394186" y="0"/>
                  <a:pt x="508000" y="113814"/>
                  <a:pt x="508000" y="254000"/>
                </a:cubicBezTo>
                <a:lnTo>
                  <a:pt x="508000" y="254000"/>
                </a:lnTo>
                <a:cubicBezTo>
                  <a:pt x="508000" y="394186"/>
                  <a:pt x="394186" y="508000"/>
                  <a:pt x="254000" y="508000"/>
                </a:cubicBezTo>
                <a:lnTo>
                  <a:pt x="254000" y="508000"/>
                </a:lnTo>
                <a:cubicBezTo>
                  <a:pt x="113814" y="508000"/>
                  <a:pt x="0" y="394186"/>
                  <a:pt x="0" y="254000"/>
                </a:cubicBezTo>
                <a:lnTo>
                  <a:pt x="0" y="254000"/>
                </a:lnTo>
                <a:cubicBezTo>
                  <a:pt x="0" y="113814"/>
                  <a:pt x="113814" y="0"/>
                  <a:pt x="254000" y="0"/>
                </a:cubicBezTo>
                <a:close/>
              </a:path>
            </a:pathLst>
          </a:custGeom>
          <a:solidFill>
            <a:srgbClr val="A99985"/>
          </a:solidFill>
        </p:spPr>
      </p:sp>
      <p:sp>
        <p:nvSpPr>
          <p:cNvPr id="29" name="Text 27"/>
          <p:cNvSpPr/>
          <p:nvPr/>
        </p:nvSpPr>
        <p:spPr>
          <a:xfrm>
            <a:off x="6762313" y="3378200"/>
            <a:ext cx="254000" cy="355600"/>
          </a:xfrm>
          <a:prstGeom prst="rect">
            <a:avLst/>
          </a:prstGeom>
          <a:noFill/>
        </p:spPr>
        <p:txBody>
          <a:bodyPr wrap="square" lIns="0" tIns="0" rIns="0" bIns="0" rtlCol="0" anchor="ctr"/>
          <a:lstStyle/>
          <a:p>
            <a:pPr>
              <a:lnSpc>
                <a:spcPct val="130000"/>
              </a:lnSpc>
            </a:pPr>
            <a:r>
              <a:rPr lang="en-US" sz="1800" b="1" dirty="0">
                <a:solidFill>
                  <a:srgbClr val="F8F6F2"/>
                </a:solidFill>
                <a:latin typeface="MiSans" pitchFamily="34" charset="-122"/>
                <a:ea typeface="MiSans" pitchFamily="34" charset="-122"/>
                <a:cs typeface="MiSans" pitchFamily="34" charset="-120"/>
              </a:rPr>
              <a:t>2</a:t>
            </a:r>
            <a:endParaRPr lang="en-US" sz="1600" dirty="0"/>
          </a:p>
        </p:txBody>
      </p:sp>
      <p:sp>
        <p:nvSpPr>
          <p:cNvPr id="30" name="Text 28"/>
          <p:cNvSpPr/>
          <p:nvPr/>
        </p:nvSpPr>
        <p:spPr>
          <a:xfrm>
            <a:off x="7236182" y="3378200"/>
            <a:ext cx="3403600" cy="355600"/>
          </a:xfrm>
          <a:prstGeom prst="rect">
            <a:avLst/>
          </a:prstGeom>
          <a:noFill/>
        </p:spPr>
        <p:txBody>
          <a:bodyPr wrap="square" lIns="0" tIns="0" rIns="0" bIns="0" rtlCol="0" anchor="ctr"/>
          <a:lstStyle/>
          <a:p>
            <a:pPr>
              <a:lnSpc>
                <a:spcPct val="130000"/>
              </a:lnSpc>
            </a:pPr>
            <a:r>
              <a:rPr lang="en-US" sz="1800" b="1" dirty="0">
                <a:solidFill>
                  <a:srgbClr val="4A4A4A"/>
                </a:solidFill>
                <a:latin typeface="MiSans" pitchFamily="34" charset="-122"/>
                <a:ea typeface="MiSans" pitchFamily="34" charset="-122"/>
                <a:cs typeface="MiSans" pitchFamily="34" charset="-120"/>
              </a:rPr>
              <a:t>遗嘱须是遗嘱人的真实意思表示</a:t>
            </a:r>
            <a:endParaRPr lang="en-US" sz="1600" dirty="0"/>
          </a:p>
        </p:txBody>
      </p:sp>
      <p:sp>
        <p:nvSpPr>
          <p:cNvPr id="31" name="Text 29"/>
          <p:cNvSpPr/>
          <p:nvPr/>
        </p:nvSpPr>
        <p:spPr>
          <a:xfrm>
            <a:off x="6575782" y="3911600"/>
            <a:ext cx="6515100" cy="304800"/>
          </a:xfrm>
          <a:prstGeom prst="rect">
            <a:avLst/>
          </a:prstGeom>
          <a:noFill/>
        </p:spPr>
        <p:txBody>
          <a:bodyPr wrap="square" lIns="60960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遗嘱必须自愿订立，受欺诈、胁迫所立的遗嘱无效</a:t>
            </a:r>
            <a:endParaRPr lang="en-US" sz="1600" dirty="0"/>
          </a:p>
        </p:txBody>
      </p:sp>
      <p:sp>
        <p:nvSpPr>
          <p:cNvPr id="32" name="Shape 30"/>
          <p:cNvSpPr/>
          <p:nvPr/>
        </p:nvSpPr>
        <p:spPr>
          <a:xfrm>
            <a:off x="6372582" y="4622800"/>
            <a:ext cx="6819900" cy="1320800"/>
          </a:xfrm>
          <a:custGeom>
            <a:avLst/>
            <a:gdLst/>
            <a:ahLst/>
            <a:cxnLst/>
            <a:rect l="l" t="t" r="r" b="b"/>
            <a:pathLst>
              <a:path w="6819900" h="1320800">
                <a:moveTo>
                  <a:pt x="101596" y="0"/>
                </a:moveTo>
                <a:lnTo>
                  <a:pt x="6718304" y="0"/>
                </a:lnTo>
                <a:cubicBezTo>
                  <a:pt x="6774414" y="0"/>
                  <a:pt x="6819900" y="45486"/>
                  <a:pt x="6819900" y="101596"/>
                </a:cubicBezTo>
                <a:lnTo>
                  <a:pt x="6819900" y="1219204"/>
                </a:lnTo>
                <a:cubicBezTo>
                  <a:pt x="6819900" y="1275314"/>
                  <a:pt x="6774414" y="1320800"/>
                  <a:pt x="6718304" y="1320800"/>
                </a:cubicBezTo>
                <a:lnTo>
                  <a:pt x="101596" y="1320800"/>
                </a:lnTo>
                <a:cubicBezTo>
                  <a:pt x="45486" y="1320800"/>
                  <a:pt x="0" y="1275314"/>
                  <a:pt x="0" y="1219204"/>
                </a:cubicBezTo>
                <a:lnTo>
                  <a:pt x="0" y="101596"/>
                </a:lnTo>
                <a:cubicBezTo>
                  <a:pt x="0" y="45524"/>
                  <a:pt x="45524" y="0"/>
                  <a:pt x="101596" y="0"/>
                </a:cubicBezTo>
                <a:close/>
              </a:path>
            </a:pathLst>
          </a:custGeom>
          <a:solidFill>
            <a:srgbClr val="7FC2B9"/>
          </a:solidFill>
        </p:spPr>
      </p:sp>
      <p:sp>
        <p:nvSpPr>
          <p:cNvPr id="33" name="Shape 31"/>
          <p:cNvSpPr/>
          <p:nvPr/>
        </p:nvSpPr>
        <p:spPr>
          <a:xfrm>
            <a:off x="6575782" y="4826000"/>
            <a:ext cx="508000" cy="508000"/>
          </a:xfrm>
          <a:custGeom>
            <a:avLst/>
            <a:gdLst/>
            <a:ahLst/>
            <a:cxnLst/>
            <a:rect l="l" t="t" r="r" b="b"/>
            <a:pathLst>
              <a:path w="508000" h="508000">
                <a:moveTo>
                  <a:pt x="254000" y="0"/>
                </a:moveTo>
                <a:lnTo>
                  <a:pt x="254000" y="0"/>
                </a:lnTo>
                <a:cubicBezTo>
                  <a:pt x="394186" y="0"/>
                  <a:pt x="508000" y="113814"/>
                  <a:pt x="508000" y="254000"/>
                </a:cubicBezTo>
                <a:lnTo>
                  <a:pt x="508000" y="254000"/>
                </a:lnTo>
                <a:cubicBezTo>
                  <a:pt x="508000" y="394186"/>
                  <a:pt x="394186" y="508000"/>
                  <a:pt x="254000" y="508000"/>
                </a:cubicBezTo>
                <a:lnTo>
                  <a:pt x="254000" y="508000"/>
                </a:lnTo>
                <a:cubicBezTo>
                  <a:pt x="113814" y="508000"/>
                  <a:pt x="0" y="394186"/>
                  <a:pt x="0" y="254000"/>
                </a:cubicBezTo>
                <a:lnTo>
                  <a:pt x="0" y="254000"/>
                </a:lnTo>
                <a:cubicBezTo>
                  <a:pt x="0" y="113814"/>
                  <a:pt x="113814" y="0"/>
                  <a:pt x="254000" y="0"/>
                </a:cubicBezTo>
                <a:close/>
              </a:path>
            </a:pathLst>
          </a:custGeom>
          <a:solidFill>
            <a:srgbClr val="A99985"/>
          </a:solidFill>
        </p:spPr>
      </p:sp>
      <p:sp>
        <p:nvSpPr>
          <p:cNvPr id="34" name="Text 32"/>
          <p:cNvSpPr/>
          <p:nvPr/>
        </p:nvSpPr>
        <p:spPr>
          <a:xfrm>
            <a:off x="6759337" y="4902200"/>
            <a:ext cx="254000" cy="355600"/>
          </a:xfrm>
          <a:prstGeom prst="rect">
            <a:avLst/>
          </a:prstGeom>
          <a:noFill/>
        </p:spPr>
        <p:txBody>
          <a:bodyPr wrap="square" lIns="0" tIns="0" rIns="0" bIns="0" rtlCol="0" anchor="ctr"/>
          <a:lstStyle/>
          <a:p>
            <a:pPr>
              <a:lnSpc>
                <a:spcPct val="130000"/>
              </a:lnSpc>
            </a:pPr>
            <a:r>
              <a:rPr lang="en-US" sz="1800" b="1" dirty="0">
                <a:solidFill>
                  <a:srgbClr val="F8F6F2"/>
                </a:solidFill>
                <a:latin typeface="MiSans" pitchFamily="34" charset="-122"/>
                <a:ea typeface="MiSans" pitchFamily="34" charset="-122"/>
                <a:cs typeface="MiSans" pitchFamily="34" charset="-120"/>
              </a:rPr>
              <a:t>3</a:t>
            </a:r>
            <a:endParaRPr lang="en-US" sz="1600" dirty="0"/>
          </a:p>
        </p:txBody>
      </p:sp>
      <p:sp>
        <p:nvSpPr>
          <p:cNvPr id="35" name="Text 33"/>
          <p:cNvSpPr/>
          <p:nvPr/>
        </p:nvSpPr>
        <p:spPr>
          <a:xfrm>
            <a:off x="7236182" y="4902200"/>
            <a:ext cx="1765300" cy="355600"/>
          </a:xfrm>
          <a:prstGeom prst="rect">
            <a:avLst/>
          </a:prstGeom>
          <a:noFill/>
        </p:spPr>
        <p:txBody>
          <a:bodyPr wrap="square" lIns="0" tIns="0" rIns="0" bIns="0" rtlCol="0" anchor="ctr"/>
          <a:lstStyle/>
          <a:p>
            <a:pPr>
              <a:lnSpc>
                <a:spcPct val="130000"/>
              </a:lnSpc>
            </a:pPr>
            <a:r>
              <a:rPr lang="en-US" sz="1800" b="1" dirty="0">
                <a:solidFill>
                  <a:srgbClr val="4A4A4A"/>
                </a:solidFill>
                <a:latin typeface="MiSans" pitchFamily="34" charset="-122"/>
                <a:ea typeface="MiSans" pitchFamily="34" charset="-122"/>
                <a:cs typeface="MiSans" pitchFamily="34" charset="-120"/>
              </a:rPr>
              <a:t>遗嘱内容须合法</a:t>
            </a:r>
            <a:endParaRPr lang="en-US" sz="1600" dirty="0"/>
          </a:p>
        </p:txBody>
      </p:sp>
      <p:sp>
        <p:nvSpPr>
          <p:cNvPr id="36" name="Text 34"/>
          <p:cNvSpPr/>
          <p:nvPr/>
        </p:nvSpPr>
        <p:spPr>
          <a:xfrm>
            <a:off x="6575782" y="5435600"/>
            <a:ext cx="6515100" cy="304800"/>
          </a:xfrm>
          <a:prstGeom prst="rect">
            <a:avLst/>
          </a:prstGeom>
          <a:noFill/>
        </p:spPr>
        <p:txBody>
          <a:bodyPr wrap="square" lIns="60960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遗嘱不得违反法律、行政法规的强制性规定，不得违背公序良俗</a:t>
            </a:r>
            <a:endParaRPr lang="en-US" sz="1600" dirty="0"/>
          </a:p>
        </p:txBody>
      </p:sp>
      <p:sp>
        <p:nvSpPr>
          <p:cNvPr id="37" name="Shape 35"/>
          <p:cNvSpPr/>
          <p:nvPr/>
        </p:nvSpPr>
        <p:spPr>
          <a:xfrm>
            <a:off x="6372582" y="6146800"/>
            <a:ext cx="6819900" cy="1320800"/>
          </a:xfrm>
          <a:custGeom>
            <a:avLst/>
            <a:gdLst/>
            <a:ahLst/>
            <a:cxnLst/>
            <a:rect l="l" t="t" r="r" b="b"/>
            <a:pathLst>
              <a:path w="6819900" h="1320800">
                <a:moveTo>
                  <a:pt x="101596" y="0"/>
                </a:moveTo>
                <a:lnTo>
                  <a:pt x="6718304" y="0"/>
                </a:lnTo>
                <a:cubicBezTo>
                  <a:pt x="6774414" y="0"/>
                  <a:pt x="6819900" y="45486"/>
                  <a:pt x="6819900" y="101596"/>
                </a:cubicBezTo>
                <a:lnTo>
                  <a:pt x="6819900" y="1219204"/>
                </a:lnTo>
                <a:cubicBezTo>
                  <a:pt x="6819900" y="1275314"/>
                  <a:pt x="6774414" y="1320800"/>
                  <a:pt x="6718304" y="1320800"/>
                </a:cubicBezTo>
                <a:lnTo>
                  <a:pt x="101596" y="1320800"/>
                </a:lnTo>
                <a:cubicBezTo>
                  <a:pt x="45486" y="1320800"/>
                  <a:pt x="0" y="1275314"/>
                  <a:pt x="0" y="1219204"/>
                </a:cubicBezTo>
                <a:lnTo>
                  <a:pt x="0" y="101596"/>
                </a:lnTo>
                <a:cubicBezTo>
                  <a:pt x="0" y="45524"/>
                  <a:pt x="45524" y="0"/>
                  <a:pt x="101596" y="0"/>
                </a:cubicBezTo>
                <a:close/>
              </a:path>
            </a:pathLst>
          </a:custGeom>
          <a:solidFill>
            <a:srgbClr val="F8F6F2"/>
          </a:solidFill>
        </p:spPr>
      </p:sp>
      <p:sp>
        <p:nvSpPr>
          <p:cNvPr id="38" name="Shape 36"/>
          <p:cNvSpPr/>
          <p:nvPr/>
        </p:nvSpPr>
        <p:spPr>
          <a:xfrm>
            <a:off x="6575782" y="6350000"/>
            <a:ext cx="508000" cy="508000"/>
          </a:xfrm>
          <a:custGeom>
            <a:avLst/>
            <a:gdLst/>
            <a:ahLst/>
            <a:cxnLst/>
            <a:rect l="l" t="t" r="r" b="b"/>
            <a:pathLst>
              <a:path w="508000" h="508000">
                <a:moveTo>
                  <a:pt x="254000" y="0"/>
                </a:moveTo>
                <a:lnTo>
                  <a:pt x="254000" y="0"/>
                </a:lnTo>
                <a:cubicBezTo>
                  <a:pt x="394186" y="0"/>
                  <a:pt x="508000" y="113814"/>
                  <a:pt x="508000" y="254000"/>
                </a:cubicBezTo>
                <a:lnTo>
                  <a:pt x="508000" y="254000"/>
                </a:lnTo>
                <a:cubicBezTo>
                  <a:pt x="508000" y="394186"/>
                  <a:pt x="394186" y="508000"/>
                  <a:pt x="254000" y="508000"/>
                </a:cubicBezTo>
                <a:lnTo>
                  <a:pt x="254000" y="508000"/>
                </a:lnTo>
                <a:cubicBezTo>
                  <a:pt x="113814" y="508000"/>
                  <a:pt x="0" y="394186"/>
                  <a:pt x="0" y="254000"/>
                </a:cubicBezTo>
                <a:lnTo>
                  <a:pt x="0" y="254000"/>
                </a:lnTo>
                <a:cubicBezTo>
                  <a:pt x="0" y="113814"/>
                  <a:pt x="113814" y="0"/>
                  <a:pt x="254000" y="0"/>
                </a:cubicBezTo>
                <a:close/>
              </a:path>
            </a:pathLst>
          </a:custGeom>
          <a:solidFill>
            <a:srgbClr val="A99985"/>
          </a:solidFill>
        </p:spPr>
      </p:sp>
      <p:sp>
        <p:nvSpPr>
          <p:cNvPr id="39" name="Text 37"/>
          <p:cNvSpPr/>
          <p:nvPr/>
        </p:nvSpPr>
        <p:spPr>
          <a:xfrm>
            <a:off x="6759535" y="6426200"/>
            <a:ext cx="254000" cy="355600"/>
          </a:xfrm>
          <a:prstGeom prst="rect">
            <a:avLst/>
          </a:prstGeom>
          <a:noFill/>
        </p:spPr>
        <p:txBody>
          <a:bodyPr wrap="square" lIns="0" tIns="0" rIns="0" bIns="0" rtlCol="0" anchor="ctr"/>
          <a:lstStyle/>
          <a:p>
            <a:pPr>
              <a:lnSpc>
                <a:spcPct val="130000"/>
              </a:lnSpc>
            </a:pPr>
            <a:r>
              <a:rPr lang="en-US" sz="1800" b="1" dirty="0">
                <a:solidFill>
                  <a:srgbClr val="F8F6F2"/>
                </a:solidFill>
                <a:latin typeface="MiSans" pitchFamily="34" charset="-122"/>
                <a:ea typeface="MiSans" pitchFamily="34" charset="-122"/>
                <a:cs typeface="MiSans" pitchFamily="34" charset="-120"/>
              </a:rPr>
              <a:t>4</a:t>
            </a:r>
            <a:endParaRPr lang="en-US" sz="1600" dirty="0"/>
          </a:p>
        </p:txBody>
      </p:sp>
      <p:sp>
        <p:nvSpPr>
          <p:cNvPr id="40" name="Text 38"/>
          <p:cNvSpPr/>
          <p:nvPr/>
        </p:nvSpPr>
        <p:spPr>
          <a:xfrm>
            <a:off x="7236182" y="6426200"/>
            <a:ext cx="2235200" cy="355600"/>
          </a:xfrm>
          <a:prstGeom prst="rect">
            <a:avLst/>
          </a:prstGeom>
          <a:noFill/>
        </p:spPr>
        <p:txBody>
          <a:bodyPr wrap="square" lIns="0" tIns="0" rIns="0" bIns="0" rtlCol="0" anchor="ctr"/>
          <a:lstStyle/>
          <a:p>
            <a:pPr>
              <a:lnSpc>
                <a:spcPct val="130000"/>
              </a:lnSpc>
            </a:pPr>
            <a:r>
              <a:rPr lang="en-US" sz="1800" b="1" dirty="0">
                <a:solidFill>
                  <a:srgbClr val="4A4A4A"/>
                </a:solidFill>
                <a:latin typeface="MiSans" pitchFamily="34" charset="-122"/>
                <a:ea typeface="MiSans" pitchFamily="34" charset="-122"/>
                <a:cs typeface="MiSans" pitchFamily="34" charset="-120"/>
              </a:rPr>
              <a:t>遗嘱须符合法定形式</a:t>
            </a:r>
            <a:endParaRPr lang="en-US" sz="1600" dirty="0"/>
          </a:p>
        </p:txBody>
      </p:sp>
      <p:sp>
        <p:nvSpPr>
          <p:cNvPr id="41" name="Text 39"/>
          <p:cNvSpPr/>
          <p:nvPr/>
        </p:nvSpPr>
        <p:spPr>
          <a:xfrm>
            <a:off x="6575782" y="6959600"/>
            <a:ext cx="6515100" cy="304800"/>
          </a:xfrm>
          <a:prstGeom prst="rect">
            <a:avLst/>
          </a:prstGeom>
          <a:noFill/>
        </p:spPr>
        <p:txBody>
          <a:bodyPr wrap="square" lIns="60960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遗嘱必须符合法律规定的形式要求，否则不能发生法律效力</a:t>
            </a:r>
            <a:endParaRPr lang="en-US" sz="16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Text 1"/>
          <p:cNvSpPr/>
          <p:nvPr/>
        </p:nvSpPr>
        <p:spPr>
          <a:xfrm>
            <a:off x="508000" y="914400"/>
            <a:ext cx="15468600" cy="508000"/>
          </a:xfrm>
          <a:prstGeom prst="rect">
            <a:avLst/>
          </a:prstGeom>
          <a:noFill/>
        </p:spPr>
        <p:txBody>
          <a:bodyPr wrap="square" lIns="0" tIns="0" rIns="0" bIns="0" rtlCol="0" anchor="ctr"/>
          <a:p>
            <a:pPr>
              <a:lnSpc>
                <a:spcPct val="90000"/>
              </a:lnSpc>
            </a:pPr>
            <a:r>
              <a:rPr lang="en-US" sz="3600" b="1" dirty="0">
                <a:solidFill>
                  <a:srgbClr val="4A4A4A"/>
                </a:solidFill>
                <a:latin typeface="MiSans" pitchFamily="34" charset="-122"/>
                <a:ea typeface="MiSans" pitchFamily="34" charset="-122"/>
                <a:cs typeface="MiSans" pitchFamily="34" charset="-120"/>
              </a:rPr>
              <a:t>遗嘱的法定形式</a:t>
            </a:r>
            <a:endParaRPr lang="en-US" sz="1600" dirty="0"/>
          </a:p>
        </p:txBody>
      </p:sp>
      <p:sp>
        <p:nvSpPr>
          <p:cNvPr id="6" name="Shape 3"/>
          <p:cNvSpPr/>
          <p:nvPr/>
        </p:nvSpPr>
        <p:spPr>
          <a:xfrm>
            <a:off x="533400" y="1828800"/>
            <a:ext cx="50800" cy="1168400"/>
          </a:xfrm>
          <a:custGeom>
            <a:avLst/>
            <a:gdLst/>
            <a:ahLst/>
            <a:cxnLst/>
            <a:rect l="l" t="t" r="r" b="b"/>
            <a:pathLst>
              <a:path w="50800" h="1168400">
                <a:moveTo>
                  <a:pt x="50800" y="0"/>
                </a:moveTo>
                <a:lnTo>
                  <a:pt x="50800" y="0"/>
                </a:lnTo>
                <a:lnTo>
                  <a:pt x="50800" y="1168400"/>
                </a:lnTo>
                <a:lnTo>
                  <a:pt x="50800" y="1168400"/>
                </a:lnTo>
                <a:cubicBezTo>
                  <a:pt x="22763" y="1168400"/>
                  <a:pt x="0" y="1145637"/>
                  <a:pt x="0" y="1117600"/>
                </a:cubicBezTo>
                <a:lnTo>
                  <a:pt x="0" y="50800"/>
                </a:lnTo>
                <a:cubicBezTo>
                  <a:pt x="0" y="22763"/>
                  <a:pt x="22763" y="0"/>
                  <a:pt x="50800" y="0"/>
                </a:cubicBezTo>
                <a:close/>
              </a:path>
            </a:pathLst>
          </a:custGeom>
          <a:solidFill>
            <a:srgbClr val="A99985"/>
          </a:solidFill>
        </p:spPr>
      </p:sp>
      <p:sp>
        <p:nvSpPr>
          <p:cNvPr id="7" name="Text 4"/>
          <p:cNvSpPr/>
          <p:nvPr/>
        </p:nvSpPr>
        <p:spPr>
          <a:xfrm>
            <a:off x="812800" y="2082800"/>
            <a:ext cx="14782800" cy="660400"/>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按照《中华人民共和国民法典》的规定，遗嘱可以采用公证遗嘱、自书遗嘱、代书遗嘱、打印遗嘱、录音录像遗嘱和口头遗嘱六种形式，</a:t>
            </a:r>
            <a:r>
              <a:rPr lang="en-US" sz="1600" b="1" dirty="0">
                <a:solidFill>
                  <a:schemeClr val="accent1"/>
                </a:solidFill>
                <a:latin typeface="MiSans" pitchFamily="34" charset="-122"/>
                <a:ea typeface="MiSans" pitchFamily="34" charset="-122"/>
                <a:cs typeface="MiSans" pitchFamily="34" charset="-120"/>
              </a:rPr>
              <a:t>每一种遗嘱都有严格的形式要求</a:t>
            </a:r>
            <a:r>
              <a:rPr lang="en-US" sz="1600" dirty="0">
                <a:solidFill>
                  <a:schemeClr val="accent1"/>
                </a:solidFill>
                <a:latin typeface="MiSans" pitchFamily="34" charset="-122"/>
                <a:ea typeface="MiSans" pitchFamily="34" charset="-122"/>
                <a:cs typeface="MiSans" pitchFamily="34" charset="-120"/>
              </a:rPr>
              <a:t>。</a:t>
            </a:r>
            <a:endParaRPr lang="en-US" sz="1600" dirty="0">
              <a:solidFill>
                <a:schemeClr val="accent1"/>
              </a:solidFill>
              <a:latin typeface="MiSans" pitchFamily="34" charset="-122"/>
              <a:ea typeface="MiSans" pitchFamily="34" charset="-122"/>
              <a:cs typeface="MiSans" pitchFamily="34" charset="-120"/>
            </a:endParaRPr>
          </a:p>
        </p:txBody>
      </p:sp>
      <p:sp>
        <p:nvSpPr>
          <p:cNvPr id="8" name="Shape 5"/>
          <p:cNvSpPr/>
          <p:nvPr/>
        </p:nvSpPr>
        <p:spPr>
          <a:xfrm>
            <a:off x="7746365" y="3274695"/>
            <a:ext cx="4914900" cy="3810000"/>
          </a:xfrm>
          <a:custGeom>
            <a:avLst/>
            <a:gdLst/>
            <a:ahLst/>
            <a:cxnLst/>
            <a:rect l="l" t="t" r="r" b="b"/>
            <a:pathLst>
              <a:path w="4914900" h="3810000">
                <a:moveTo>
                  <a:pt x="50800" y="0"/>
                </a:moveTo>
                <a:lnTo>
                  <a:pt x="4864100" y="0"/>
                </a:lnTo>
                <a:cubicBezTo>
                  <a:pt x="4892156" y="0"/>
                  <a:pt x="4914900" y="22744"/>
                  <a:pt x="4914900" y="50800"/>
                </a:cubicBezTo>
                <a:lnTo>
                  <a:pt x="4914900" y="3708387"/>
                </a:lnTo>
                <a:cubicBezTo>
                  <a:pt x="4914900" y="3764506"/>
                  <a:pt x="4869406" y="3810000"/>
                  <a:pt x="4813287" y="3810000"/>
                </a:cubicBezTo>
                <a:lnTo>
                  <a:pt x="101613" y="3810000"/>
                </a:lnTo>
                <a:cubicBezTo>
                  <a:pt x="45494" y="3810000"/>
                  <a:pt x="0" y="3764506"/>
                  <a:pt x="0" y="3708387"/>
                </a:cubicBezTo>
                <a:lnTo>
                  <a:pt x="0" y="50800"/>
                </a:lnTo>
                <a:cubicBezTo>
                  <a:pt x="0" y="22763"/>
                  <a:pt x="22763" y="0"/>
                  <a:pt x="50800" y="0"/>
                </a:cubicBezTo>
                <a:close/>
              </a:path>
            </a:pathLst>
          </a:custGeom>
          <a:solidFill>
            <a:srgbClr val="658A85"/>
          </a:solidFill>
        </p:spPr>
      </p:sp>
      <p:sp>
        <p:nvSpPr>
          <p:cNvPr id="9" name="Shape 6"/>
          <p:cNvSpPr/>
          <p:nvPr/>
        </p:nvSpPr>
        <p:spPr>
          <a:xfrm>
            <a:off x="7746365" y="3274695"/>
            <a:ext cx="4914900" cy="50800"/>
          </a:xfrm>
          <a:custGeom>
            <a:avLst/>
            <a:gdLst/>
            <a:ahLst/>
            <a:cxnLst/>
            <a:rect l="l" t="t" r="r" b="b"/>
            <a:pathLst>
              <a:path w="4914900" h="50800">
                <a:moveTo>
                  <a:pt x="50800" y="0"/>
                </a:moveTo>
                <a:lnTo>
                  <a:pt x="4864100" y="0"/>
                </a:lnTo>
                <a:cubicBezTo>
                  <a:pt x="4892137" y="0"/>
                  <a:pt x="4914900" y="22763"/>
                  <a:pt x="4914900" y="50800"/>
                </a:cubicBezTo>
                <a:lnTo>
                  <a:pt x="4914900" y="50800"/>
                </a:lnTo>
                <a:lnTo>
                  <a:pt x="0" y="50800"/>
                </a:lnTo>
                <a:lnTo>
                  <a:pt x="0" y="50800"/>
                </a:lnTo>
                <a:cubicBezTo>
                  <a:pt x="0" y="22763"/>
                  <a:pt x="22763" y="0"/>
                  <a:pt x="50800" y="0"/>
                </a:cubicBezTo>
                <a:close/>
              </a:path>
            </a:pathLst>
          </a:custGeom>
          <a:solidFill>
            <a:srgbClr val="A99985"/>
          </a:solidFill>
        </p:spPr>
      </p:sp>
      <p:sp>
        <p:nvSpPr>
          <p:cNvPr id="10" name="Shape 7"/>
          <p:cNvSpPr/>
          <p:nvPr/>
        </p:nvSpPr>
        <p:spPr>
          <a:xfrm>
            <a:off x="9846032" y="3604895"/>
            <a:ext cx="711200" cy="711200"/>
          </a:xfrm>
          <a:custGeom>
            <a:avLst/>
            <a:gdLst/>
            <a:ahLst/>
            <a:cxnLst/>
            <a:rect l="l" t="t" r="r" b="b"/>
            <a:pathLst>
              <a:path w="711200" h="711200">
                <a:moveTo>
                  <a:pt x="355600" y="0"/>
                </a:moveTo>
                <a:lnTo>
                  <a:pt x="355600" y="0"/>
                </a:lnTo>
                <a:cubicBezTo>
                  <a:pt x="551861" y="0"/>
                  <a:pt x="711200" y="159339"/>
                  <a:pt x="711200" y="355600"/>
                </a:cubicBezTo>
                <a:lnTo>
                  <a:pt x="711200" y="355600"/>
                </a:lnTo>
                <a:cubicBezTo>
                  <a:pt x="711200" y="551861"/>
                  <a:pt x="551861" y="711200"/>
                  <a:pt x="355600" y="711200"/>
                </a:cubicBezTo>
                <a:lnTo>
                  <a:pt x="355600" y="711200"/>
                </a:lnTo>
                <a:cubicBezTo>
                  <a:pt x="159339" y="711200"/>
                  <a:pt x="0" y="551861"/>
                  <a:pt x="0" y="355600"/>
                </a:cubicBezTo>
                <a:lnTo>
                  <a:pt x="0" y="355600"/>
                </a:lnTo>
                <a:cubicBezTo>
                  <a:pt x="0" y="159339"/>
                  <a:pt x="159339" y="0"/>
                  <a:pt x="355600" y="0"/>
                </a:cubicBezTo>
                <a:close/>
              </a:path>
            </a:pathLst>
          </a:custGeom>
          <a:solidFill>
            <a:srgbClr val="A99985"/>
          </a:solidFill>
        </p:spPr>
      </p:sp>
      <p:sp>
        <p:nvSpPr>
          <p:cNvPr id="11" name="Shape 8"/>
          <p:cNvSpPr/>
          <p:nvPr/>
        </p:nvSpPr>
        <p:spPr>
          <a:xfrm>
            <a:off x="10030182" y="3808095"/>
            <a:ext cx="342900" cy="304800"/>
          </a:xfrm>
          <a:custGeom>
            <a:avLst/>
            <a:gdLst/>
            <a:ahLst/>
            <a:cxnLst/>
            <a:rect l="l" t="t" r="r" b="b"/>
            <a:pathLst>
              <a:path w="342900" h="304800">
                <a:moveTo>
                  <a:pt x="100965" y="91321"/>
                </a:moveTo>
                <a:lnTo>
                  <a:pt x="89833" y="80189"/>
                </a:lnTo>
                <a:cubicBezTo>
                  <a:pt x="82391" y="72747"/>
                  <a:pt x="82391" y="60662"/>
                  <a:pt x="89833" y="53221"/>
                </a:cubicBezTo>
                <a:lnTo>
                  <a:pt x="158115" y="-15121"/>
                </a:lnTo>
                <a:cubicBezTo>
                  <a:pt x="165556" y="-22562"/>
                  <a:pt x="177641" y="-22562"/>
                  <a:pt x="185083" y="-15121"/>
                </a:cubicBezTo>
                <a:lnTo>
                  <a:pt x="196215" y="-3929"/>
                </a:lnTo>
                <a:cubicBezTo>
                  <a:pt x="203656" y="3512"/>
                  <a:pt x="203656" y="15597"/>
                  <a:pt x="196215" y="23039"/>
                </a:cubicBezTo>
                <a:lnTo>
                  <a:pt x="127933" y="91321"/>
                </a:lnTo>
                <a:cubicBezTo>
                  <a:pt x="120491" y="98762"/>
                  <a:pt x="108406" y="98762"/>
                  <a:pt x="100965" y="91321"/>
                </a:cubicBezTo>
                <a:close/>
                <a:moveTo>
                  <a:pt x="164306" y="126028"/>
                </a:moveTo>
                <a:lnTo>
                  <a:pt x="145613" y="107335"/>
                </a:lnTo>
                <a:lnTo>
                  <a:pt x="212288" y="40660"/>
                </a:lnTo>
                <a:lnTo>
                  <a:pt x="283369" y="111740"/>
                </a:lnTo>
                <a:lnTo>
                  <a:pt x="216694" y="178415"/>
                </a:lnTo>
                <a:lnTo>
                  <a:pt x="198001" y="159722"/>
                </a:lnTo>
                <a:lnTo>
                  <a:pt x="59888" y="297835"/>
                </a:lnTo>
                <a:cubicBezTo>
                  <a:pt x="50602" y="307122"/>
                  <a:pt x="35540" y="307122"/>
                  <a:pt x="26194" y="297835"/>
                </a:cubicBezTo>
                <a:cubicBezTo>
                  <a:pt x="16847" y="288548"/>
                  <a:pt x="16907" y="273487"/>
                  <a:pt x="26194" y="264140"/>
                </a:cubicBezTo>
                <a:lnTo>
                  <a:pt x="164306" y="126028"/>
                </a:lnTo>
                <a:close/>
                <a:moveTo>
                  <a:pt x="232708" y="223004"/>
                </a:moveTo>
                <a:cubicBezTo>
                  <a:pt x="225266" y="215563"/>
                  <a:pt x="225266" y="203478"/>
                  <a:pt x="232708" y="196036"/>
                </a:cubicBezTo>
                <a:lnTo>
                  <a:pt x="300990" y="127754"/>
                </a:lnTo>
                <a:cubicBezTo>
                  <a:pt x="308431" y="120313"/>
                  <a:pt x="320516" y="120313"/>
                  <a:pt x="327958" y="127754"/>
                </a:cubicBezTo>
                <a:lnTo>
                  <a:pt x="339090" y="138886"/>
                </a:lnTo>
                <a:cubicBezTo>
                  <a:pt x="346531" y="146328"/>
                  <a:pt x="346531" y="158413"/>
                  <a:pt x="339090" y="165854"/>
                </a:cubicBezTo>
                <a:lnTo>
                  <a:pt x="270808" y="234196"/>
                </a:lnTo>
                <a:cubicBezTo>
                  <a:pt x="263366" y="241637"/>
                  <a:pt x="251281" y="241637"/>
                  <a:pt x="243840" y="234196"/>
                </a:cubicBezTo>
                <a:lnTo>
                  <a:pt x="232708" y="223064"/>
                </a:lnTo>
                <a:close/>
              </a:path>
            </a:pathLst>
          </a:custGeom>
          <a:solidFill>
            <a:srgbClr val="F8F6F2"/>
          </a:solidFill>
        </p:spPr>
      </p:sp>
      <p:sp>
        <p:nvSpPr>
          <p:cNvPr id="12" name="Text 9"/>
          <p:cNvSpPr/>
          <p:nvPr/>
        </p:nvSpPr>
        <p:spPr>
          <a:xfrm>
            <a:off x="7987665" y="4519295"/>
            <a:ext cx="4432300" cy="355600"/>
          </a:xfrm>
          <a:prstGeom prst="rect">
            <a:avLst/>
          </a:prstGeom>
          <a:noFill/>
        </p:spPr>
        <p:txBody>
          <a:bodyPr wrap="square" lIns="0" tIns="0" rIns="0" bIns="0" rtlCol="0" anchor="ctr"/>
          <a:p>
            <a:pPr algn="ctr">
              <a:lnSpc>
                <a:spcPct val="120000"/>
              </a:lnSpc>
            </a:pPr>
            <a:r>
              <a:rPr lang="en-US" sz="2000" b="1" dirty="0">
                <a:solidFill>
                  <a:schemeClr val="bg1"/>
                </a:solidFill>
                <a:latin typeface="MiSans" pitchFamily="34" charset="-122"/>
                <a:ea typeface="MiSans" pitchFamily="34" charset="-122"/>
                <a:cs typeface="MiSans" pitchFamily="34" charset="-120"/>
              </a:rPr>
              <a:t>公证遗嘱</a:t>
            </a:r>
            <a:endParaRPr lang="en-US" sz="2000" b="1" dirty="0">
              <a:solidFill>
                <a:schemeClr val="bg1"/>
              </a:solidFill>
              <a:latin typeface="MiSans" pitchFamily="34" charset="-122"/>
              <a:ea typeface="MiSans" pitchFamily="34" charset="-122"/>
              <a:cs typeface="MiSans" pitchFamily="34" charset="-120"/>
            </a:endParaRPr>
          </a:p>
        </p:txBody>
      </p:sp>
      <p:sp>
        <p:nvSpPr>
          <p:cNvPr id="13" name="Text 10"/>
          <p:cNvSpPr/>
          <p:nvPr/>
        </p:nvSpPr>
        <p:spPr>
          <a:xfrm>
            <a:off x="8897766" y="5052695"/>
            <a:ext cx="2607733" cy="279400"/>
          </a:xfrm>
          <a:prstGeom prst="rect">
            <a:avLst/>
          </a:prstGeom>
          <a:noFill/>
        </p:spPr>
        <p:txBody>
          <a:bodyPr wrap="square" lIns="0" tIns="0" rIns="0" bIns="0" rtlCol="0" anchor="ctr"/>
          <a:p>
            <a:pPr algn="ctr">
              <a:lnSpc>
                <a:spcPct val="140000"/>
              </a:lnSpc>
            </a:pPr>
            <a:r>
              <a:rPr lang="en-US" sz="1600" b="1" dirty="0">
                <a:solidFill>
                  <a:schemeClr val="bg1"/>
                </a:solidFill>
                <a:latin typeface="MiSans" pitchFamily="34" charset="-122"/>
                <a:ea typeface="MiSans" pitchFamily="34" charset="-122"/>
                <a:cs typeface="MiSans" pitchFamily="34" charset="-120"/>
              </a:rPr>
              <a:t>经公证机构办理，效力最高</a:t>
            </a:r>
            <a:endParaRPr lang="en-US" sz="1600" b="1" dirty="0">
              <a:solidFill>
                <a:schemeClr val="bg1"/>
              </a:solidFill>
              <a:latin typeface="MiSans" pitchFamily="34" charset="-122"/>
              <a:ea typeface="MiSans" pitchFamily="34" charset="-122"/>
              <a:cs typeface="MiSans" pitchFamily="34" charset="-120"/>
            </a:endParaRPr>
          </a:p>
        </p:txBody>
      </p:sp>
      <p:sp>
        <p:nvSpPr>
          <p:cNvPr id="14" name="Shape 11"/>
          <p:cNvSpPr/>
          <p:nvPr/>
        </p:nvSpPr>
        <p:spPr>
          <a:xfrm>
            <a:off x="8051165" y="5560695"/>
            <a:ext cx="4305300" cy="914400"/>
          </a:xfrm>
          <a:custGeom>
            <a:avLst/>
            <a:gdLst/>
            <a:ahLst/>
            <a:cxnLst/>
            <a:rect l="l" t="t" r="r" b="b"/>
            <a:pathLst>
              <a:path w="4305300" h="914400">
                <a:moveTo>
                  <a:pt x="101599" y="0"/>
                </a:moveTo>
                <a:lnTo>
                  <a:pt x="4203701" y="0"/>
                </a:lnTo>
                <a:cubicBezTo>
                  <a:pt x="4259813" y="0"/>
                  <a:pt x="4305300" y="45487"/>
                  <a:pt x="4305300" y="101599"/>
                </a:cubicBezTo>
                <a:lnTo>
                  <a:pt x="4305300" y="812801"/>
                </a:lnTo>
                <a:cubicBezTo>
                  <a:pt x="4305300" y="868913"/>
                  <a:pt x="4259813" y="914400"/>
                  <a:pt x="4203701" y="914400"/>
                </a:cubicBezTo>
                <a:lnTo>
                  <a:pt x="101599" y="914400"/>
                </a:lnTo>
                <a:cubicBezTo>
                  <a:pt x="45487" y="914400"/>
                  <a:pt x="0" y="868913"/>
                  <a:pt x="0" y="812801"/>
                </a:cubicBezTo>
                <a:lnTo>
                  <a:pt x="0" y="101599"/>
                </a:lnTo>
                <a:cubicBezTo>
                  <a:pt x="0" y="45525"/>
                  <a:pt x="45525" y="0"/>
                  <a:pt x="101599" y="0"/>
                </a:cubicBezTo>
                <a:close/>
              </a:path>
            </a:pathLst>
          </a:custGeom>
          <a:solidFill>
            <a:srgbClr val="A99985"/>
          </a:solidFill>
        </p:spPr>
      </p:sp>
      <p:sp>
        <p:nvSpPr>
          <p:cNvPr id="15" name="Text 12"/>
          <p:cNvSpPr/>
          <p:nvPr/>
        </p:nvSpPr>
        <p:spPr>
          <a:xfrm>
            <a:off x="8203565" y="5713095"/>
            <a:ext cx="4102100" cy="609600"/>
          </a:xfrm>
          <a:prstGeom prst="rect">
            <a:avLst/>
          </a:prstGeom>
          <a:noFill/>
        </p:spPr>
        <p:txBody>
          <a:bodyPr wrap="square" lIns="0" tIns="0" rIns="0" bIns="0" rtlCol="0" anchor="ctr"/>
          <a:p>
            <a:pPr>
              <a:lnSpc>
                <a:spcPct val="130000"/>
              </a:lnSpc>
            </a:pPr>
            <a:r>
              <a:rPr lang="en-US" sz="1600" dirty="0">
                <a:solidFill>
                  <a:srgbClr val="F8F6F2"/>
                </a:solidFill>
                <a:latin typeface="MiSans" pitchFamily="34" charset="-122"/>
                <a:ea typeface="MiSans" pitchFamily="34" charset="-122"/>
                <a:cs typeface="MiSans" pitchFamily="34" charset="-120"/>
              </a:rPr>
              <a:t>由遗嘱人经公证机构办理，具有最强的法律效力，不易被质疑</a:t>
            </a:r>
            <a:endParaRPr lang="en-US" sz="1600" dirty="0"/>
          </a:p>
        </p:txBody>
      </p:sp>
      <p:sp>
        <p:nvSpPr>
          <p:cNvPr id="53" name="Shape 29"/>
          <p:cNvSpPr/>
          <p:nvPr/>
        </p:nvSpPr>
        <p:spPr>
          <a:xfrm>
            <a:off x="7720965" y="7369810"/>
            <a:ext cx="4889500" cy="1117600"/>
          </a:xfrm>
          <a:custGeom>
            <a:avLst/>
            <a:gdLst/>
            <a:ahLst/>
            <a:cxnLst/>
            <a:rect l="l" t="t" r="r" b="b"/>
            <a:pathLst>
              <a:path w="4889500" h="1117600">
                <a:moveTo>
                  <a:pt x="50800" y="0"/>
                </a:moveTo>
                <a:lnTo>
                  <a:pt x="4787899" y="0"/>
                </a:lnTo>
                <a:cubicBezTo>
                  <a:pt x="4844012" y="0"/>
                  <a:pt x="4889500" y="45488"/>
                  <a:pt x="4889500" y="101601"/>
                </a:cubicBezTo>
                <a:lnTo>
                  <a:pt x="4889500" y="1015999"/>
                </a:lnTo>
                <a:cubicBezTo>
                  <a:pt x="4889500" y="1072112"/>
                  <a:pt x="4844012" y="1117600"/>
                  <a:pt x="4787899" y="1117600"/>
                </a:cubicBezTo>
                <a:lnTo>
                  <a:pt x="50800" y="1117600"/>
                </a:lnTo>
                <a:cubicBezTo>
                  <a:pt x="22744" y="1117600"/>
                  <a:pt x="0" y="1094856"/>
                  <a:pt x="0" y="1066800"/>
                </a:cubicBezTo>
                <a:lnTo>
                  <a:pt x="0" y="50800"/>
                </a:lnTo>
                <a:cubicBezTo>
                  <a:pt x="0" y="22763"/>
                  <a:pt x="22763" y="0"/>
                  <a:pt x="50800" y="0"/>
                </a:cubicBezTo>
                <a:close/>
              </a:path>
            </a:pathLst>
          </a:custGeom>
          <a:solidFill>
            <a:srgbClr val="F8F6F2"/>
          </a:solidFill>
        </p:spPr>
      </p:sp>
      <p:sp>
        <p:nvSpPr>
          <p:cNvPr id="54" name="Shape 30"/>
          <p:cNvSpPr/>
          <p:nvPr/>
        </p:nvSpPr>
        <p:spPr>
          <a:xfrm>
            <a:off x="7720965" y="7369810"/>
            <a:ext cx="50800" cy="1117600"/>
          </a:xfrm>
          <a:custGeom>
            <a:avLst/>
            <a:gdLst/>
            <a:ahLst/>
            <a:cxnLst/>
            <a:rect l="l" t="t" r="r" b="b"/>
            <a:pathLst>
              <a:path w="50800" h="1117600">
                <a:moveTo>
                  <a:pt x="50800" y="0"/>
                </a:moveTo>
                <a:lnTo>
                  <a:pt x="50800" y="0"/>
                </a:lnTo>
                <a:lnTo>
                  <a:pt x="50800" y="1117600"/>
                </a:lnTo>
                <a:lnTo>
                  <a:pt x="50800" y="1117600"/>
                </a:lnTo>
                <a:cubicBezTo>
                  <a:pt x="22763" y="1117600"/>
                  <a:pt x="0" y="1094837"/>
                  <a:pt x="0" y="1066800"/>
                </a:cubicBezTo>
                <a:lnTo>
                  <a:pt x="0" y="50800"/>
                </a:lnTo>
                <a:cubicBezTo>
                  <a:pt x="0" y="22763"/>
                  <a:pt x="22763" y="0"/>
                  <a:pt x="50800" y="0"/>
                </a:cubicBezTo>
                <a:close/>
              </a:path>
            </a:pathLst>
          </a:custGeom>
          <a:solidFill>
            <a:srgbClr val="A99985"/>
          </a:solidFill>
        </p:spPr>
      </p:sp>
      <p:sp>
        <p:nvSpPr>
          <p:cNvPr id="55" name="Shape 31"/>
          <p:cNvSpPr/>
          <p:nvPr/>
        </p:nvSpPr>
        <p:spPr>
          <a:xfrm>
            <a:off x="7974965" y="7623810"/>
            <a:ext cx="203200" cy="203200"/>
          </a:xfrm>
          <a:custGeom>
            <a:avLst/>
            <a:gdLst/>
            <a:ahLst/>
            <a:cxnLst/>
            <a:rect l="l" t="t" r="r" b="b"/>
            <a:pathLst>
              <a:path w="203200" h="203200">
                <a:moveTo>
                  <a:pt x="101600" y="203200"/>
                </a:moveTo>
                <a:cubicBezTo>
                  <a:pt x="157675" y="203200"/>
                  <a:pt x="203200" y="157675"/>
                  <a:pt x="203200" y="101600"/>
                </a:cubicBezTo>
                <a:cubicBezTo>
                  <a:pt x="203200" y="45525"/>
                  <a:pt x="157675" y="0"/>
                  <a:pt x="101600" y="0"/>
                </a:cubicBezTo>
                <a:cubicBezTo>
                  <a:pt x="45525" y="0"/>
                  <a:pt x="0" y="45525"/>
                  <a:pt x="0" y="101600"/>
                </a:cubicBezTo>
                <a:cubicBezTo>
                  <a:pt x="0" y="157675"/>
                  <a:pt x="45525" y="203200"/>
                  <a:pt x="101600" y="203200"/>
                </a:cubicBezTo>
                <a:close/>
                <a:moveTo>
                  <a:pt x="135096" y="84415"/>
                </a:moveTo>
                <a:lnTo>
                  <a:pt x="103346" y="135215"/>
                </a:lnTo>
                <a:cubicBezTo>
                  <a:pt x="101679" y="137874"/>
                  <a:pt x="98822" y="139541"/>
                  <a:pt x="95687" y="139700"/>
                </a:cubicBezTo>
                <a:cubicBezTo>
                  <a:pt x="92551" y="139859"/>
                  <a:pt x="89535" y="138430"/>
                  <a:pt x="87670" y="135890"/>
                </a:cubicBezTo>
                <a:lnTo>
                  <a:pt x="68620" y="110490"/>
                </a:lnTo>
                <a:cubicBezTo>
                  <a:pt x="65445" y="106283"/>
                  <a:pt x="66318" y="100330"/>
                  <a:pt x="70525" y="97155"/>
                </a:cubicBezTo>
                <a:cubicBezTo>
                  <a:pt x="74732" y="93980"/>
                  <a:pt x="80685" y="94853"/>
                  <a:pt x="83860" y="99060"/>
                </a:cubicBezTo>
                <a:lnTo>
                  <a:pt x="94575" y="113348"/>
                </a:lnTo>
                <a:lnTo>
                  <a:pt x="118943" y="74335"/>
                </a:lnTo>
                <a:cubicBezTo>
                  <a:pt x="121722" y="69890"/>
                  <a:pt x="127595" y="68501"/>
                  <a:pt x="132080" y="71318"/>
                </a:cubicBezTo>
                <a:cubicBezTo>
                  <a:pt x="136565" y="74136"/>
                  <a:pt x="137914" y="79970"/>
                  <a:pt x="135096" y="84455"/>
                </a:cubicBezTo>
                <a:close/>
              </a:path>
            </a:pathLst>
          </a:custGeom>
          <a:solidFill>
            <a:srgbClr val="A99985"/>
          </a:solidFill>
        </p:spPr>
      </p:sp>
      <p:sp>
        <p:nvSpPr>
          <p:cNvPr id="56" name="Text 32"/>
          <p:cNvSpPr/>
          <p:nvPr/>
        </p:nvSpPr>
        <p:spPr>
          <a:xfrm>
            <a:off x="8203565" y="7573010"/>
            <a:ext cx="43053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公证遗嘱特点</a:t>
            </a:r>
            <a:endParaRPr lang="en-US" sz="1600" dirty="0"/>
          </a:p>
        </p:txBody>
      </p:sp>
      <p:sp>
        <p:nvSpPr>
          <p:cNvPr id="57" name="Text 33"/>
          <p:cNvSpPr/>
          <p:nvPr/>
        </p:nvSpPr>
        <p:spPr>
          <a:xfrm>
            <a:off x="7949565" y="7979410"/>
            <a:ext cx="45593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程序规范，效力最高，不易被推翻</a:t>
            </a:r>
            <a:endParaRPr lang="en-US" sz="1600"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Text 1"/>
          <p:cNvSpPr/>
          <p:nvPr/>
        </p:nvSpPr>
        <p:spPr>
          <a:xfrm>
            <a:off x="508000" y="914400"/>
            <a:ext cx="15468600" cy="508000"/>
          </a:xfrm>
          <a:prstGeom prst="rect">
            <a:avLst/>
          </a:prstGeom>
          <a:noFill/>
        </p:spPr>
        <p:txBody>
          <a:bodyPr wrap="square" lIns="0" tIns="0" rIns="0" bIns="0" rtlCol="0" anchor="ctr"/>
          <a:p>
            <a:pPr>
              <a:lnSpc>
                <a:spcPct val="90000"/>
              </a:lnSpc>
            </a:pPr>
            <a:r>
              <a:rPr lang="en-US" sz="3600" b="1" dirty="0">
                <a:solidFill>
                  <a:srgbClr val="4A4A4A"/>
                </a:solidFill>
                <a:latin typeface="MiSans" pitchFamily="34" charset="-122"/>
                <a:ea typeface="MiSans" pitchFamily="34" charset="-122"/>
                <a:cs typeface="MiSans" pitchFamily="34" charset="-120"/>
              </a:rPr>
              <a:t>遗嘱的法定形式</a:t>
            </a:r>
            <a:endParaRPr lang="en-US" sz="1600" dirty="0"/>
          </a:p>
        </p:txBody>
      </p:sp>
      <p:sp>
        <p:nvSpPr>
          <p:cNvPr id="6" name="Shape 3"/>
          <p:cNvSpPr/>
          <p:nvPr/>
        </p:nvSpPr>
        <p:spPr>
          <a:xfrm>
            <a:off x="533400" y="1828800"/>
            <a:ext cx="50800" cy="1168400"/>
          </a:xfrm>
          <a:custGeom>
            <a:avLst/>
            <a:gdLst/>
            <a:ahLst/>
            <a:cxnLst/>
            <a:rect l="l" t="t" r="r" b="b"/>
            <a:pathLst>
              <a:path w="50800" h="1168400">
                <a:moveTo>
                  <a:pt x="50800" y="0"/>
                </a:moveTo>
                <a:lnTo>
                  <a:pt x="50800" y="0"/>
                </a:lnTo>
                <a:lnTo>
                  <a:pt x="50800" y="1168400"/>
                </a:lnTo>
                <a:lnTo>
                  <a:pt x="50800" y="1168400"/>
                </a:lnTo>
                <a:cubicBezTo>
                  <a:pt x="22763" y="1168400"/>
                  <a:pt x="0" y="1145637"/>
                  <a:pt x="0" y="1117600"/>
                </a:cubicBezTo>
                <a:lnTo>
                  <a:pt x="0" y="50800"/>
                </a:lnTo>
                <a:cubicBezTo>
                  <a:pt x="0" y="22763"/>
                  <a:pt x="22763" y="0"/>
                  <a:pt x="50800" y="0"/>
                </a:cubicBezTo>
                <a:close/>
              </a:path>
            </a:pathLst>
          </a:custGeom>
          <a:solidFill>
            <a:srgbClr val="A99985"/>
          </a:solidFill>
        </p:spPr>
      </p:sp>
      <p:sp>
        <p:nvSpPr>
          <p:cNvPr id="7" name="Text 4"/>
          <p:cNvSpPr/>
          <p:nvPr/>
        </p:nvSpPr>
        <p:spPr>
          <a:xfrm>
            <a:off x="812800" y="2082800"/>
            <a:ext cx="14782800" cy="660400"/>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按照《中华人民共和国民法典》的规定，遗嘱可以采用公证遗嘱、自书遗嘱、代书遗嘱、打印遗嘱、录音录像遗嘱和口头遗嘱六种形式，</a:t>
            </a:r>
            <a:r>
              <a:rPr lang="en-US" sz="1600" b="1" dirty="0">
                <a:solidFill>
                  <a:schemeClr val="accent1"/>
                </a:solidFill>
                <a:latin typeface="MiSans" pitchFamily="34" charset="-122"/>
                <a:ea typeface="MiSans" pitchFamily="34" charset="-122"/>
                <a:cs typeface="MiSans" pitchFamily="34" charset="-120"/>
              </a:rPr>
              <a:t>每一种遗嘱都有严格的形式要求</a:t>
            </a:r>
            <a:r>
              <a:rPr lang="en-US" sz="1600" dirty="0">
                <a:solidFill>
                  <a:schemeClr val="accent1"/>
                </a:solidFill>
                <a:latin typeface="MiSans" pitchFamily="34" charset="-122"/>
                <a:ea typeface="MiSans" pitchFamily="34" charset="-122"/>
                <a:cs typeface="MiSans" pitchFamily="34" charset="-120"/>
              </a:rPr>
              <a:t>。</a:t>
            </a:r>
            <a:endParaRPr lang="en-US" sz="1600" dirty="0">
              <a:solidFill>
                <a:schemeClr val="accent1"/>
              </a:solidFill>
              <a:latin typeface="MiSans" pitchFamily="34" charset="-122"/>
              <a:ea typeface="MiSans" pitchFamily="34" charset="-122"/>
              <a:cs typeface="MiSans" pitchFamily="34" charset="-120"/>
            </a:endParaRPr>
          </a:p>
        </p:txBody>
      </p:sp>
      <p:sp>
        <p:nvSpPr>
          <p:cNvPr id="2" name="Shape 13"/>
          <p:cNvSpPr/>
          <p:nvPr/>
        </p:nvSpPr>
        <p:spPr>
          <a:xfrm>
            <a:off x="7747079" y="3289300"/>
            <a:ext cx="4914900" cy="3810000"/>
          </a:xfrm>
          <a:custGeom>
            <a:avLst/>
            <a:gdLst/>
            <a:ahLst/>
            <a:cxnLst/>
            <a:rect l="l" t="t" r="r" b="b"/>
            <a:pathLst>
              <a:path w="4914900" h="3810000">
                <a:moveTo>
                  <a:pt x="50800" y="0"/>
                </a:moveTo>
                <a:lnTo>
                  <a:pt x="4864100" y="0"/>
                </a:lnTo>
                <a:cubicBezTo>
                  <a:pt x="4892156" y="0"/>
                  <a:pt x="4914900" y="22744"/>
                  <a:pt x="4914900" y="50800"/>
                </a:cubicBezTo>
                <a:lnTo>
                  <a:pt x="4914900" y="3708387"/>
                </a:lnTo>
                <a:cubicBezTo>
                  <a:pt x="4914900" y="3764506"/>
                  <a:pt x="4869406" y="3810000"/>
                  <a:pt x="4813287" y="3810000"/>
                </a:cubicBezTo>
                <a:lnTo>
                  <a:pt x="101613" y="3810000"/>
                </a:lnTo>
                <a:cubicBezTo>
                  <a:pt x="45494" y="3810000"/>
                  <a:pt x="0" y="3764506"/>
                  <a:pt x="0" y="3708387"/>
                </a:cubicBezTo>
                <a:lnTo>
                  <a:pt x="0" y="50800"/>
                </a:lnTo>
                <a:cubicBezTo>
                  <a:pt x="0" y="22763"/>
                  <a:pt x="22763" y="0"/>
                  <a:pt x="50800" y="0"/>
                </a:cubicBezTo>
                <a:close/>
              </a:path>
            </a:pathLst>
          </a:custGeom>
          <a:solidFill>
            <a:schemeClr val="accent6">
              <a:lumMod val="40000"/>
              <a:lumOff val="60000"/>
            </a:schemeClr>
          </a:solidFill>
        </p:spPr>
      </p:sp>
      <p:sp>
        <p:nvSpPr>
          <p:cNvPr id="16" name="Shape 14"/>
          <p:cNvSpPr/>
          <p:nvPr/>
        </p:nvSpPr>
        <p:spPr>
          <a:xfrm>
            <a:off x="7747079" y="3289300"/>
            <a:ext cx="4914900" cy="50800"/>
          </a:xfrm>
          <a:custGeom>
            <a:avLst/>
            <a:gdLst/>
            <a:ahLst/>
            <a:cxnLst/>
            <a:rect l="l" t="t" r="r" b="b"/>
            <a:pathLst>
              <a:path w="4914900" h="50800">
                <a:moveTo>
                  <a:pt x="50800" y="0"/>
                </a:moveTo>
                <a:lnTo>
                  <a:pt x="4864100" y="0"/>
                </a:lnTo>
                <a:cubicBezTo>
                  <a:pt x="4892137" y="0"/>
                  <a:pt x="4914900" y="22763"/>
                  <a:pt x="4914900" y="50800"/>
                </a:cubicBezTo>
                <a:lnTo>
                  <a:pt x="4914900" y="50800"/>
                </a:lnTo>
                <a:lnTo>
                  <a:pt x="0" y="50800"/>
                </a:lnTo>
                <a:lnTo>
                  <a:pt x="0" y="50800"/>
                </a:lnTo>
                <a:cubicBezTo>
                  <a:pt x="0" y="22763"/>
                  <a:pt x="22763" y="0"/>
                  <a:pt x="50800" y="0"/>
                </a:cubicBezTo>
                <a:close/>
              </a:path>
            </a:pathLst>
          </a:custGeom>
          <a:solidFill>
            <a:srgbClr val="8A9A87"/>
          </a:solidFill>
        </p:spPr>
      </p:sp>
      <p:sp>
        <p:nvSpPr>
          <p:cNvPr id="17" name="Shape 15"/>
          <p:cNvSpPr/>
          <p:nvPr/>
        </p:nvSpPr>
        <p:spPr>
          <a:xfrm>
            <a:off x="9846747" y="3619500"/>
            <a:ext cx="711200" cy="711200"/>
          </a:xfrm>
          <a:custGeom>
            <a:avLst/>
            <a:gdLst/>
            <a:ahLst/>
            <a:cxnLst/>
            <a:rect l="l" t="t" r="r" b="b"/>
            <a:pathLst>
              <a:path w="711200" h="711200">
                <a:moveTo>
                  <a:pt x="355600" y="0"/>
                </a:moveTo>
                <a:lnTo>
                  <a:pt x="355600" y="0"/>
                </a:lnTo>
                <a:cubicBezTo>
                  <a:pt x="551861" y="0"/>
                  <a:pt x="711200" y="159339"/>
                  <a:pt x="711200" y="355600"/>
                </a:cubicBezTo>
                <a:lnTo>
                  <a:pt x="711200" y="355600"/>
                </a:lnTo>
                <a:cubicBezTo>
                  <a:pt x="711200" y="551861"/>
                  <a:pt x="551861" y="711200"/>
                  <a:pt x="355600" y="711200"/>
                </a:cubicBezTo>
                <a:lnTo>
                  <a:pt x="355600" y="711200"/>
                </a:lnTo>
                <a:cubicBezTo>
                  <a:pt x="159339" y="711200"/>
                  <a:pt x="0" y="551861"/>
                  <a:pt x="0" y="355600"/>
                </a:cubicBezTo>
                <a:lnTo>
                  <a:pt x="0" y="355600"/>
                </a:lnTo>
                <a:cubicBezTo>
                  <a:pt x="0" y="159339"/>
                  <a:pt x="159339" y="0"/>
                  <a:pt x="355600" y="0"/>
                </a:cubicBezTo>
                <a:close/>
              </a:path>
            </a:pathLst>
          </a:custGeom>
          <a:solidFill>
            <a:srgbClr val="8A9A87"/>
          </a:solidFill>
        </p:spPr>
      </p:sp>
      <p:sp>
        <p:nvSpPr>
          <p:cNvPr id="18" name="Shape 16"/>
          <p:cNvSpPr/>
          <p:nvPr/>
        </p:nvSpPr>
        <p:spPr>
          <a:xfrm>
            <a:off x="10049947" y="3822700"/>
            <a:ext cx="304800" cy="304800"/>
          </a:xfrm>
          <a:custGeom>
            <a:avLst/>
            <a:gdLst/>
            <a:ahLst/>
            <a:cxnLst/>
            <a:rect l="l" t="t" r="r" b="b"/>
            <a:pathLst>
              <a:path w="304800" h="304800">
                <a:moveTo>
                  <a:pt x="210086" y="12621"/>
                </a:moveTo>
                <a:lnTo>
                  <a:pt x="183356" y="39350"/>
                </a:lnTo>
                <a:lnTo>
                  <a:pt x="265450" y="121444"/>
                </a:lnTo>
                <a:lnTo>
                  <a:pt x="292179" y="94714"/>
                </a:lnTo>
                <a:cubicBezTo>
                  <a:pt x="300276" y="86678"/>
                  <a:pt x="304800" y="75724"/>
                  <a:pt x="304800" y="64294"/>
                </a:cubicBezTo>
                <a:cubicBezTo>
                  <a:pt x="304800" y="52864"/>
                  <a:pt x="300276" y="41910"/>
                  <a:pt x="292179" y="33873"/>
                </a:cubicBezTo>
                <a:lnTo>
                  <a:pt x="270927" y="12621"/>
                </a:lnTo>
                <a:cubicBezTo>
                  <a:pt x="262890" y="4524"/>
                  <a:pt x="251936" y="0"/>
                  <a:pt x="240506" y="0"/>
                </a:cubicBezTo>
                <a:cubicBezTo>
                  <a:pt x="229076" y="0"/>
                  <a:pt x="218123" y="4524"/>
                  <a:pt x="210086" y="12621"/>
                </a:cubicBezTo>
                <a:close/>
                <a:moveTo>
                  <a:pt x="163175" y="59531"/>
                </a:moveTo>
                <a:lnTo>
                  <a:pt x="35064" y="187583"/>
                </a:lnTo>
                <a:cubicBezTo>
                  <a:pt x="28694" y="193953"/>
                  <a:pt x="24051" y="201930"/>
                  <a:pt x="21610" y="210622"/>
                </a:cubicBezTo>
                <a:lnTo>
                  <a:pt x="536" y="286703"/>
                </a:lnTo>
                <a:cubicBezTo>
                  <a:pt x="-833" y="291644"/>
                  <a:pt x="536" y="297001"/>
                  <a:pt x="4227" y="300633"/>
                </a:cubicBezTo>
                <a:cubicBezTo>
                  <a:pt x="7918" y="304264"/>
                  <a:pt x="13216" y="305693"/>
                  <a:pt x="18157" y="304324"/>
                </a:cubicBezTo>
                <a:lnTo>
                  <a:pt x="94238" y="283190"/>
                </a:lnTo>
                <a:cubicBezTo>
                  <a:pt x="102930" y="280749"/>
                  <a:pt x="110847" y="276165"/>
                  <a:pt x="117277" y="269736"/>
                </a:cubicBezTo>
                <a:lnTo>
                  <a:pt x="245269" y="141625"/>
                </a:lnTo>
                <a:lnTo>
                  <a:pt x="163175" y="59531"/>
                </a:lnTo>
                <a:close/>
              </a:path>
            </a:pathLst>
          </a:custGeom>
          <a:solidFill>
            <a:srgbClr val="F8F6F2"/>
          </a:solidFill>
        </p:spPr>
      </p:sp>
      <p:sp>
        <p:nvSpPr>
          <p:cNvPr id="19" name="Text 17"/>
          <p:cNvSpPr/>
          <p:nvPr/>
        </p:nvSpPr>
        <p:spPr>
          <a:xfrm>
            <a:off x="7988379" y="4533900"/>
            <a:ext cx="4432300" cy="355600"/>
          </a:xfrm>
          <a:prstGeom prst="rect">
            <a:avLst/>
          </a:prstGeom>
          <a:noFill/>
        </p:spPr>
        <p:txBody>
          <a:bodyPr wrap="square" lIns="0" tIns="0" rIns="0" bIns="0" rtlCol="0" anchor="ctr"/>
          <a:p>
            <a:pPr algn="ctr">
              <a:lnSpc>
                <a:spcPct val="120000"/>
              </a:lnSpc>
            </a:pPr>
            <a:r>
              <a:rPr lang="en-US" sz="2000" b="1" dirty="0">
                <a:solidFill>
                  <a:srgbClr val="4A4A4A"/>
                </a:solidFill>
                <a:latin typeface="MiSans" pitchFamily="34" charset="-122"/>
                <a:ea typeface="MiSans" pitchFamily="34" charset="-122"/>
                <a:cs typeface="MiSans" pitchFamily="34" charset="-120"/>
              </a:rPr>
              <a:t>自书遗嘱</a:t>
            </a:r>
            <a:endParaRPr lang="en-US" sz="1600" dirty="0"/>
          </a:p>
        </p:txBody>
      </p:sp>
      <p:sp>
        <p:nvSpPr>
          <p:cNvPr id="20" name="Text 18"/>
          <p:cNvSpPr/>
          <p:nvPr/>
        </p:nvSpPr>
        <p:spPr>
          <a:xfrm>
            <a:off x="8794157" y="5067300"/>
            <a:ext cx="2816578" cy="279400"/>
          </a:xfrm>
          <a:prstGeom prst="rect">
            <a:avLst/>
          </a:prstGeom>
          <a:noFill/>
        </p:spPr>
        <p:txBody>
          <a:bodyPr wrap="square" lIns="0" tIns="0" rIns="0" bIns="0" rtlCol="0" anchor="ctr"/>
          <a:p>
            <a:pPr algn="ctr">
              <a:lnSpc>
                <a:spcPct val="140000"/>
              </a:lnSpc>
            </a:pPr>
            <a:r>
              <a:rPr lang="en-US" sz="1600" b="1" dirty="0">
                <a:solidFill>
                  <a:srgbClr val="8A9A87"/>
                </a:solidFill>
                <a:latin typeface="MiSans" pitchFamily="34" charset="-122"/>
                <a:ea typeface="MiSans" pitchFamily="34" charset="-122"/>
                <a:cs typeface="MiSans" pitchFamily="34" charset="-120"/>
              </a:rPr>
              <a:t>亲笔书写、签名、注明年月日</a:t>
            </a:r>
            <a:endParaRPr lang="en-US" sz="1600" dirty="0"/>
          </a:p>
        </p:txBody>
      </p:sp>
      <p:sp>
        <p:nvSpPr>
          <p:cNvPr id="21" name="Shape 19"/>
          <p:cNvSpPr/>
          <p:nvPr/>
        </p:nvSpPr>
        <p:spPr>
          <a:xfrm>
            <a:off x="8051879" y="5575300"/>
            <a:ext cx="4305300" cy="914400"/>
          </a:xfrm>
          <a:custGeom>
            <a:avLst/>
            <a:gdLst/>
            <a:ahLst/>
            <a:cxnLst/>
            <a:rect l="l" t="t" r="r" b="b"/>
            <a:pathLst>
              <a:path w="4305300" h="914400">
                <a:moveTo>
                  <a:pt x="101599" y="0"/>
                </a:moveTo>
                <a:lnTo>
                  <a:pt x="4203701" y="0"/>
                </a:lnTo>
                <a:cubicBezTo>
                  <a:pt x="4259813" y="0"/>
                  <a:pt x="4305300" y="45487"/>
                  <a:pt x="4305300" y="101599"/>
                </a:cubicBezTo>
                <a:lnTo>
                  <a:pt x="4305300" y="812801"/>
                </a:lnTo>
                <a:cubicBezTo>
                  <a:pt x="4305300" y="868913"/>
                  <a:pt x="4259813" y="914400"/>
                  <a:pt x="4203701" y="914400"/>
                </a:cubicBezTo>
                <a:lnTo>
                  <a:pt x="101599" y="914400"/>
                </a:lnTo>
                <a:cubicBezTo>
                  <a:pt x="45487" y="914400"/>
                  <a:pt x="0" y="868913"/>
                  <a:pt x="0" y="812801"/>
                </a:cubicBezTo>
                <a:lnTo>
                  <a:pt x="0" y="101599"/>
                </a:lnTo>
                <a:cubicBezTo>
                  <a:pt x="0" y="45525"/>
                  <a:pt x="45525" y="0"/>
                  <a:pt x="101599" y="0"/>
                </a:cubicBezTo>
                <a:close/>
              </a:path>
            </a:pathLst>
          </a:custGeom>
          <a:solidFill>
            <a:srgbClr val="8A9A87"/>
          </a:solidFill>
        </p:spPr>
      </p:sp>
      <p:sp>
        <p:nvSpPr>
          <p:cNvPr id="22" name="Text 20"/>
          <p:cNvSpPr/>
          <p:nvPr/>
        </p:nvSpPr>
        <p:spPr>
          <a:xfrm>
            <a:off x="8204279" y="5727700"/>
            <a:ext cx="4102100" cy="609600"/>
          </a:xfrm>
          <a:prstGeom prst="rect">
            <a:avLst/>
          </a:prstGeom>
          <a:noFill/>
        </p:spPr>
        <p:txBody>
          <a:bodyPr wrap="square" lIns="0" tIns="0" rIns="0" bIns="0" rtlCol="0" anchor="ctr"/>
          <a:p>
            <a:pPr>
              <a:lnSpc>
                <a:spcPct val="130000"/>
              </a:lnSpc>
            </a:pPr>
            <a:r>
              <a:rPr lang="en-US" sz="1600" dirty="0">
                <a:solidFill>
                  <a:srgbClr val="F8F6F2"/>
                </a:solidFill>
                <a:latin typeface="MiSans" pitchFamily="34" charset="-122"/>
                <a:ea typeface="MiSans" pitchFamily="34" charset="-122"/>
                <a:cs typeface="MiSans" pitchFamily="34" charset="-120"/>
              </a:rPr>
              <a:t>由遗嘱人亲笔书写，签名，注明年、月、日，简便易行</a:t>
            </a:r>
            <a:endParaRPr lang="en-US" sz="1600" dirty="0"/>
          </a:p>
        </p:txBody>
      </p:sp>
      <p:sp>
        <p:nvSpPr>
          <p:cNvPr id="36" name="Shape 34"/>
          <p:cNvSpPr/>
          <p:nvPr/>
        </p:nvSpPr>
        <p:spPr>
          <a:xfrm>
            <a:off x="7721679" y="7353300"/>
            <a:ext cx="4889500" cy="1117600"/>
          </a:xfrm>
          <a:custGeom>
            <a:avLst/>
            <a:gdLst/>
            <a:ahLst/>
            <a:cxnLst/>
            <a:rect l="l" t="t" r="r" b="b"/>
            <a:pathLst>
              <a:path w="4889500" h="1117600">
                <a:moveTo>
                  <a:pt x="50800" y="0"/>
                </a:moveTo>
                <a:lnTo>
                  <a:pt x="4787899" y="0"/>
                </a:lnTo>
                <a:cubicBezTo>
                  <a:pt x="4844012" y="0"/>
                  <a:pt x="4889500" y="45488"/>
                  <a:pt x="4889500" y="101601"/>
                </a:cubicBezTo>
                <a:lnTo>
                  <a:pt x="4889500" y="1015999"/>
                </a:lnTo>
                <a:cubicBezTo>
                  <a:pt x="4889500" y="1072112"/>
                  <a:pt x="4844012" y="1117600"/>
                  <a:pt x="4787899" y="1117600"/>
                </a:cubicBezTo>
                <a:lnTo>
                  <a:pt x="50800" y="1117600"/>
                </a:lnTo>
                <a:cubicBezTo>
                  <a:pt x="22744" y="1117600"/>
                  <a:pt x="0" y="1094856"/>
                  <a:pt x="0" y="1066800"/>
                </a:cubicBezTo>
                <a:lnTo>
                  <a:pt x="0" y="50800"/>
                </a:lnTo>
                <a:cubicBezTo>
                  <a:pt x="0" y="22763"/>
                  <a:pt x="22763" y="0"/>
                  <a:pt x="50800" y="0"/>
                </a:cubicBezTo>
                <a:close/>
              </a:path>
            </a:pathLst>
          </a:custGeom>
          <a:solidFill>
            <a:srgbClr val="F8F6F2"/>
          </a:solidFill>
        </p:spPr>
      </p:sp>
      <p:sp>
        <p:nvSpPr>
          <p:cNvPr id="37" name="Shape 35"/>
          <p:cNvSpPr/>
          <p:nvPr/>
        </p:nvSpPr>
        <p:spPr>
          <a:xfrm>
            <a:off x="7721679" y="7353300"/>
            <a:ext cx="50800" cy="1117600"/>
          </a:xfrm>
          <a:custGeom>
            <a:avLst/>
            <a:gdLst/>
            <a:ahLst/>
            <a:cxnLst/>
            <a:rect l="l" t="t" r="r" b="b"/>
            <a:pathLst>
              <a:path w="50800" h="1117600">
                <a:moveTo>
                  <a:pt x="50800" y="0"/>
                </a:moveTo>
                <a:lnTo>
                  <a:pt x="50800" y="0"/>
                </a:lnTo>
                <a:lnTo>
                  <a:pt x="50800" y="1117600"/>
                </a:lnTo>
                <a:lnTo>
                  <a:pt x="50800" y="1117600"/>
                </a:lnTo>
                <a:cubicBezTo>
                  <a:pt x="22763" y="1117600"/>
                  <a:pt x="0" y="1094837"/>
                  <a:pt x="0" y="1066800"/>
                </a:cubicBezTo>
                <a:lnTo>
                  <a:pt x="0" y="50800"/>
                </a:lnTo>
                <a:cubicBezTo>
                  <a:pt x="0" y="22763"/>
                  <a:pt x="22763" y="0"/>
                  <a:pt x="50800" y="0"/>
                </a:cubicBezTo>
                <a:close/>
              </a:path>
            </a:pathLst>
          </a:custGeom>
          <a:solidFill>
            <a:srgbClr val="8A9A87"/>
          </a:solidFill>
        </p:spPr>
      </p:sp>
      <p:sp>
        <p:nvSpPr>
          <p:cNvPr id="38" name="Shape 36"/>
          <p:cNvSpPr/>
          <p:nvPr/>
        </p:nvSpPr>
        <p:spPr>
          <a:xfrm>
            <a:off x="7975679" y="7607300"/>
            <a:ext cx="203200" cy="203200"/>
          </a:xfrm>
          <a:custGeom>
            <a:avLst/>
            <a:gdLst/>
            <a:ahLst/>
            <a:cxnLst/>
            <a:rect l="l" t="t" r="r" b="b"/>
            <a:pathLst>
              <a:path w="203200" h="203200">
                <a:moveTo>
                  <a:pt x="101600" y="203200"/>
                </a:moveTo>
                <a:cubicBezTo>
                  <a:pt x="157675" y="203200"/>
                  <a:pt x="203200" y="157675"/>
                  <a:pt x="203200" y="101600"/>
                </a:cubicBezTo>
                <a:cubicBezTo>
                  <a:pt x="203200" y="45525"/>
                  <a:pt x="157675" y="0"/>
                  <a:pt x="101600" y="0"/>
                </a:cubicBezTo>
                <a:cubicBezTo>
                  <a:pt x="45525" y="0"/>
                  <a:pt x="0" y="45525"/>
                  <a:pt x="0" y="101600"/>
                </a:cubicBezTo>
                <a:cubicBezTo>
                  <a:pt x="0" y="157675"/>
                  <a:pt x="45525" y="203200"/>
                  <a:pt x="101600" y="203200"/>
                </a:cubicBezTo>
                <a:close/>
                <a:moveTo>
                  <a:pt x="135096" y="84415"/>
                </a:moveTo>
                <a:lnTo>
                  <a:pt x="103346" y="135215"/>
                </a:lnTo>
                <a:cubicBezTo>
                  <a:pt x="101679" y="137874"/>
                  <a:pt x="98822" y="139541"/>
                  <a:pt x="95687" y="139700"/>
                </a:cubicBezTo>
                <a:cubicBezTo>
                  <a:pt x="92551" y="139859"/>
                  <a:pt x="89535" y="138430"/>
                  <a:pt x="87670" y="135890"/>
                </a:cubicBezTo>
                <a:lnTo>
                  <a:pt x="68620" y="110490"/>
                </a:lnTo>
                <a:cubicBezTo>
                  <a:pt x="65445" y="106283"/>
                  <a:pt x="66318" y="100330"/>
                  <a:pt x="70525" y="97155"/>
                </a:cubicBezTo>
                <a:cubicBezTo>
                  <a:pt x="74732" y="93980"/>
                  <a:pt x="80685" y="94853"/>
                  <a:pt x="83860" y="99060"/>
                </a:cubicBezTo>
                <a:lnTo>
                  <a:pt x="94575" y="113348"/>
                </a:lnTo>
                <a:lnTo>
                  <a:pt x="118943" y="74335"/>
                </a:lnTo>
                <a:cubicBezTo>
                  <a:pt x="121722" y="69890"/>
                  <a:pt x="127595" y="68501"/>
                  <a:pt x="132080" y="71318"/>
                </a:cubicBezTo>
                <a:cubicBezTo>
                  <a:pt x="136565" y="74136"/>
                  <a:pt x="137914" y="79970"/>
                  <a:pt x="135096" y="84455"/>
                </a:cubicBezTo>
                <a:close/>
              </a:path>
            </a:pathLst>
          </a:custGeom>
          <a:solidFill>
            <a:srgbClr val="8A9A87"/>
          </a:solidFill>
        </p:spPr>
      </p:sp>
      <p:sp>
        <p:nvSpPr>
          <p:cNvPr id="39" name="Text 37"/>
          <p:cNvSpPr/>
          <p:nvPr/>
        </p:nvSpPr>
        <p:spPr>
          <a:xfrm>
            <a:off x="8204279" y="7556500"/>
            <a:ext cx="43053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自书遗嘱特点</a:t>
            </a:r>
            <a:endParaRPr lang="en-US" sz="1600" dirty="0"/>
          </a:p>
        </p:txBody>
      </p:sp>
      <p:sp>
        <p:nvSpPr>
          <p:cNvPr id="40" name="Text 38"/>
          <p:cNvSpPr/>
          <p:nvPr/>
        </p:nvSpPr>
        <p:spPr>
          <a:xfrm>
            <a:off x="7950279" y="7962900"/>
            <a:ext cx="45593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简便私密，但需注意字迹清晰、内容完整</a:t>
            </a:r>
            <a:endParaRPr lang="en-US" sz="16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Text 1"/>
          <p:cNvSpPr/>
          <p:nvPr/>
        </p:nvSpPr>
        <p:spPr>
          <a:xfrm>
            <a:off x="508000" y="914400"/>
            <a:ext cx="15468600" cy="508000"/>
          </a:xfrm>
          <a:prstGeom prst="rect">
            <a:avLst/>
          </a:prstGeom>
          <a:noFill/>
        </p:spPr>
        <p:txBody>
          <a:bodyPr wrap="square" lIns="0" tIns="0" rIns="0" bIns="0" rtlCol="0" anchor="ctr"/>
          <a:p>
            <a:pPr>
              <a:lnSpc>
                <a:spcPct val="90000"/>
              </a:lnSpc>
            </a:pPr>
            <a:r>
              <a:rPr lang="en-US" sz="3600" b="1" dirty="0">
                <a:solidFill>
                  <a:srgbClr val="4A4A4A"/>
                </a:solidFill>
                <a:latin typeface="MiSans" pitchFamily="34" charset="-122"/>
                <a:ea typeface="MiSans" pitchFamily="34" charset="-122"/>
                <a:cs typeface="MiSans" pitchFamily="34" charset="-120"/>
              </a:rPr>
              <a:t>遗嘱的法定形式</a:t>
            </a:r>
            <a:endParaRPr lang="en-US" sz="1600" dirty="0"/>
          </a:p>
        </p:txBody>
      </p:sp>
      <p:sp>
        <p:nvSpPr>
          <p:cNvPr id="6" name="Shape 3"/>
          <p:cNvSpPr/>
          <p:nvPr/>
        </p:nvSpPr>
        <p:spPr>
          <a:xfrm>
            <a:off x="533400" y="1828800"/>
            <a:ext cx="50800" cy="1168400"/>
          </a:xfrm>
          <a:custGeom>
            <a:avLst/>
            <a:gdLst/>
            <a:ahLst/>
            <a:cxnLst/>
            <a:rect l="l" t="t" r="r" b="b"/>
            <a:pathLst>
              <a:path w="50800" h="1168400">
                <a:moveTo>
                  <a:pt x="50800" y="0"/>
                </a:moveTo>
                <a:lnTo>
                  <a:pt x="50800" y="0"/>
                </a:lnTo>
                <a:lnTo>
                  <a:pt x="50800" y="1168400"/>
                </a:lnTo>
                <a:lnTo>
                  <a:pt x="50800" y="1168400"/>
                </a:lnTo>
                <a:cubicBezTo>
                  <a:pt x="22763" y="1168400"/>
                  <a:pt x="0" y="1145637"/>
                  <a:pt x="0" y="1117600"/>
                </a:cubicBezTo>
                <a:lnTo>
                  <a:pt x="0" y="50800"/>
                </a:lnTo>
                <a:cubicBezTo>
                  <a:pt x="0" y="22763"/>
                  <a:pt x="22763" y="0"/>
                  <a:pt x="50800" y="0"/>
                </a:cubicBezTo>
                <a:close/>
              </a:path>
            </a:pathLst>
          </a:custGeom>
          <a:solidFill>
            <a:srgbClr val="A99985"/>
          </a:solidFill>
        </p:spPr>
      </p:sp>
      <p:sp>
        <p:nvSpPr>
          <p:cNvPr id="7" name="Text 4"/>
          <p:cNvSpPr/>
          <p:nvPr/>
        </p:nvSpPr>
        <p:spPr>
          <a:xfrm>
            <a:off x="812800" y="2082800"/>
            <a:ext cx="14782800" cy="660400"/>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按照《中华人民共和国民法典》的规定，遗嘱可以采用公证遗嘱、自书遗嘱、代书遗嘱、打印遗嘱、录音录像遗嘱和口头遗嘱六种形式，</a:t>
            </a:r>
            <a:r>
              <a:rPr lang="en-US" sz="1600" b="1" dirty="0">
                <a:solidFill>
                  <a:schemeClr val="accent1"/>
                </a:solidFill>
                <a:latin typeface="MiSans" pitchFamily="34" charset="-122"/>
                <a:ea typeface="MiSans" pitchFamily="34" charset="-122"/>
                <a:cs typeface="MiSans" pitchFamily="34" charset="-120"/>
              </a:rPr>
              <a:t>每一种遗嘱都有严格的形式要求</a:t>
            </a:r>
            <a:r>
              <a:rPr lang="en-US" sz="1600" dirty="0">
                <a:solidFill>
                  <a:schemeClr val="accent1"/>
                </a:solidFill>
                <a:latin typeface="MiSans" pitchFamily="34" charset="-122"/>
                <a:ea typeface="MiSans" pitchFamily="34" charset="-122"/>
                <a:cs typeface="MiSans" pitchFamily="34" charset="-120"/>
              </a:rPr>
              <a:t>。</a:t>
            </a:r>
            <a:endParaRPr lang="en-US" sz="1600" dirty="0">
              <a:solidFill>
                <a:schemeClr val="accent1"/>
              </a:solidFill>
              <a:latin typeface="MiSans" pitchFamily="34" charset="-122"/>
              <a:ea typeface="MiSans" pitchFamily="34" charset="-122"/>
              <a:cs typeface="MiSans" pitchFamily="34" charset="-120"/>
            </a:endParaRPr>
          </a:p>
        </p:txBody>
      </p:sp>
      <p:sp>
        <p:nvSpPr>
          <p:cNvPr id="23" name="Shape 21"/>
          <p:cNvSpPr/>
          <p:nvPr/>
        </p:nvSpPr>
        <p:spPr>
          <a:xfrm>
            <a:off x="7746087" y="3274695"/>
            <a:ext cx="4914900" cy="3810000"/>
          </a:xfrm>
          <a:custGeom>
            <a:avLst/>
            <a:gdLst/>
            <a:ahLst/>
            <a:cxnLst/>
            <a:rect l="l" t="t" r="r" b="b"/>
            <a:pathLst>
              <a:path w="4914900" h="3810000">
                <a:moveTo>
                  <a:pt x="50800" y="0"/>
                </a:moveTo>
                <a:lnTo>
                  <a:pt x="4864100" y="0"/>
                </a:lnTo>
                <a:cubicBezTo>
                  <a:pt x="4892156" y="0"/>
                  <a:pt x="4914900" y="22744"/>
                  <a:pt x="4914900" y="50800"/>
                </a:cubicBezTo>
                <a:lnTo>
                  <a:pt x="4914900" y="3708387"/>
                </a:lnTo>
                <a:cubicBezTo>
                  <a:pt x="4914900" y="3764506"/>
                  <a:pt x="4869406" y="3810000"/>
                  <a:pt x="4813287" y="3810000"/>
                </a:cubicBezTo>
                <a:lnTo>
                  <a:pt x="101613" y="3810000"/>
                </a:lnTo>
                <a:cubicBezTo>
                  <a:pt x="45494" y="3810000"/>
                  <a:pt x="0" y="3764506"/>
                  <a:pt x="0" y="3708387"/>
                </a:cubicBezTo>
                <a:lnTo>
                  <a:pt x="0" y="50800"/>
                </a:lnTo>
                <a:cubicBezTo>
                  <a:pt x="0" y="22763"/>
                  <a:pt x="22763" y="0"/>
                  <a:pt x="50800" y="0"/>
                </a:cubicBezTo>
                <a:close/>
              </a:path>
            </a:pathLst>
          </a:custGeom>
          <a:solidFill>
            <a:srgbClr val="F8F6F2"/>
          </a:solidFill>
        </p:spPr>
      </p:sp>
      <p:sp>
        <p:nvSpPr>
          <p:cNvPr id="24" name="Shape 22"/>
          <p:cNvSpPr/>
          <p:nvPr/>
        </p:nvSpPr>
        <p:spPr>
          <a:xfrm>
            <a:off x="7746087" y="3274695"/>
            <a:ext cx="4914900" cy="50800"/>
          </a:xfrm>
          <a:custGeom>
            <a:avLst/>
            <a:gdLst/>
            <a:ahLst/>
            <a:cxnLst/>
            <a:rect l="l" t="t" r="r" b="b"/>
            <a:pathLst>
              <a:path w="4914900" h="50800">
                <a:moveTo>
                  <a:pt x="50800" y="0"/>
                </a:moveTo>
                <a:lnTo>
                  <a:pt x="4864100" y="0"/>
                </a:lnTo>
                <a:cubicBezTo>
                  <a:pt x="4892137" y="0"/>
                  <a:pt x="4914900" y="22763"/>
                  <a:pt x="4914900" y="50800"/>
                </a:cubicBezTo>
                <a:lnTo>
                  <a:pt x="4914900" y="50800"/>
                </a:lnTo>
                <a:lnTo>
                  <a:pt x="0" y="50800"/>
                </a:lnTo>
                <a:lnTo>
                  <a:pt x="0" y="50800"/>
                </a:lnTo>
                <a:cubicBezTo>
                  <a:pt x="0" y="22763"/>
                  <a:pt x="22763" y="0"/>
                  <a:pt x="50800" y="0"/>
                </a:cubicBezTo>
                <a:close/>
              </a:path>
            </a:pathLst>
          </a:custGeom>
          <a:solidFill>
            <a:srgbClr val="D1A367"/>
          </a:solidFill>
        </p:spPr>
      </p:sp>
      <p:sp>
        <p:nvSpPr>
          <p:cNvPr id="25" name="Shape 23"/>
          <p:cNvSpPr/>
          <p:nvPr/>
        </p:nvSpPr>
        <p:spPr>
          <a:xfrm>
            <a:off x="9845754" y="3604895"/>
            <a:ext cx="711200" cy="711200"/>
          </a:xfrm>
          <a:custGeom>
            <a:avLst/>
            <a:gdLst/>
            <a:ahLst/>
            <a:cxnLst/>
            <a:rect l="l" t="t" r="r" b="b"/>
            <a:pathLst>
              <a:path w="711200" h="711200">
                <a:moveTo>
                  <a:pt x="355600" y="0"/>
                </a:moveTo>
                <a:lnTo>
                  <a:pt x="355600" y="0"/>
                </a:lnTo>
                <a:cubicBezTo>
                  <a:pt x="551861" y="0"/>
                  <a:pt x="711200" y="159339"/>
                  <a:pt x="711200" y="355600"/>
                </a:cubicBezTo>
                <a:lnTo>
                  <a:pt x="711200" y="355600"/>
                </a:lnTo>
                <a:cubicBezTo>
                  <a:pt x="711200" y="551861"/>
                  <a:pt x="551861" y="711200"/>
                  <a:pt x="355600" y="711200"/>
                </a:cubicBezTo>
                <a:lnTo>
                  <a:pt x="355600" y="711200"/>
                </a:lnTo>
                <a:cubicBezTo>
                  <a:pt x="159339" y="711200"/>
                  <a:pt x="0" y="551861"/>
                  <a:pt x="0" y="355600"/>
                </a:cubicBezTo>
                <a:lnTo>
                  <a:pt x="0" y="355600"/>
                </a:lnTo>
                <a:cubicBezTo>
                  <a:pt x="0" y="159339"/>
                  <a:pt x="159339" y="0"/>
                  <a:pt x="355600" y="0"/>
                </a:cubicBezTo>
                <a:close/>
              </a:path>
            </a:pathLst>
          </a:custGeom>
          <a:solidFill>
            <a:srgbClr val="D1A367"/>
          </a:solidFill>
        </p:spPr>
      </p:sp>
      <p:sp>
        <p:nvSpPr>
          <p:cNvPr id="26" name="Shape 24"/>
          <p:cNvSpPr/>
          <p:nvPr/>
        </p:nvSpPr>
        <p:spPr>
          <a:xfrm>
            <a:off x="10010854" y="3808095"/>
            <a:ext cx="381000" cy="304800"/>
          </a:xfrm>
          <a:custGeom>
            <a:avLst/>
            <a:gdLst/>
            <a:ahLst/>
            <a:cxnLst/>
            <a:rect l="l" t="t" r="r" b="b"/>
            <a:pathLst>
              <a:path w="381000" h="304800">
                <a:moveTo>
                  <a:pt x="152460" y="147638"/>
                </a:moveTo>
                <a:cubicBezTo>
                  <a:pt x="191887" y="147638"/>
                  <a:pt x="223897" y="115627"/>
                  <a:pt x="223897" y="76200"/>
                </a:cubicBezTo>
                <a:cubicBezTo>
                  <a:pt x="223897" y="36773"/>
                  <a:pt x="191887" y="4763"/>
                  <a:pt x="152460" y="4763"/>
                </a:cubicBezTo>
                <a:cubicBezTo>
                  <a:pt x="113032" y="4763"/>
                  <a:pt x="81022" y="36773"/>
                  <a:pt x="81022" y="76200"/>
                </a:cubicBezTo>
                <a:cubicBezTo>
                  <a:pt x="81022" y="115627"/>
                  <a:pt x="113032" y="147638"/>
                  <a:pt x="152460" y="147638"/>
                </a:cubicBezTo>
                <a:close/>
                <a:moveTo>
                  <a:pt x="134779" y="180975"/>
                </a:moveTo>
                <a:cubicBezTo>
                  <a:pt x="76140" y="180975"/>
                  <a:pt x="28635" y="228481"/>
                  <a:pt x="28635" y="287119"/>
                </a:cubicBezTo>
                <a:cubicBezTo>
                  <a:pt x="28635" y="296882"/>
                  <a:pt x="36552" y="304800"/>
                  <a:pt x="46315" y="304800"/>
                </a:cubicBezTo>
                <a:lnTo>
                  <a:pt x="163294" y="304800"/>
                </a:lnTo>
                <a:lnTo>
                  <a:pt x="169783" y="272355"/>
                </a:lnTo>
                <a:cubicBezTo>
                  <a:pt x="172343" y="259437"/>
                  <a:pt x="178713" y="247590"/>
                  <a:pt x="188000" y="238304"/>
                </a:cubicBezTo>
                <a:lnTo>
                  <a:pt x="228064" y="198239"/>
                </a:lnTo>
                <a:cubicBezTo>
                  <a:pt x="211395" y="187345"/>
                  <a:pt x="191512" y="181035"/>
                  <a:pt x="170081" y="181035"/>
                </a:cubicBezTo>
                <a:lnTo>
                  <a:pt x="134719" y="181035"/>
                </a:lnTo>
                <a:close/>
                <a:moveTo>
                  <a:pt x="197822" y="277951"/>
                </a:moveTo>
                <a:lnTo>
                  <a:pt x="190738" y="313432"/>
                </a:lnTo>
                <a:cubicBezTo>
                  <a:pt x="190619" y="313968"/>
                  <a:pt x="190560" y="314563"/>
                  <a:pt x="190560" y="315158"/>
                </a:cubicBezTo>
                <a:cubicBezTo>
                  <a:pt x="190560" y="319921"/>
                  <a:pt x="194429" y="323850"/>
                  <a:pt x="199251" y="323850"/>
                </a:cubicBezTo>
                <a:cubicBezTo>
                  <a:pt x="199846" y="323850"/>
                  <a:pt x="200382" y="323790"/>
                  <a:pt x="200978" y="323671"/>
                </a:cubicBezTo>
                <a:lnTo>
                  <a:pt x="236458" y="316587"/>
                </a:lnTo>
                <a:cubicBezTo>
                  <a:pt x="243840" y="315099"/>
                  <a:pt x="250627" y="311468"/>
                  <a:pt x="255925" y="306169"/>
                </a:cubicBezTo>
                <a:lnTo>
                  <a:pt x="326708" y="235387"/>
                </a:lnTo>
                <a:lnTo>
                  <a:pt x="279083" y="187762"/>
                </a:lnTo>
                <a:lnTo>
                  <a:pt x="208300" y="258544"/>
                </a:lnTo>
                <a:cubicBezTo>
                  <a:pt x="203002" y="263843"/>
                  <a:pt x="199370" y="270629"/>
                  <a:pt x="197882" y="278011"/>
                </a:cubicBezTo>
                <a:close/>
                <a:moveTo>
                  <a:pt x="357247" y="204728"/>
                </a:moveTo>
                <a:cubicBezTo>
                  <a:pt x="370403" y="191572"/>
                  <a:pt x="370403" y="170259"/>
                  <a:pt x="357247" y="157103"/>
                </a:cubicBezTo>
                <a:cubicBezTo>
                  <a:pt x="344091" y="143947"/>
                  <a:pt x="322778" y="143947"/>
                  <a:pt x="309622" y="157103"/>
                </a:cubicBezTo>
                <a:lnTo>
                  <a:pt x="292477" y="174248"/>
                </a:lnTo>
                <a:lnTo>
                  <a:pt x="340102" y="221873"/>
                </a:lnTo>
                <a:lnTo>
                  <a:pt x="357247" y="204728"/>
                </a:lnTo>
                <a:close/>
              </a:path>
            </a:pathLst>
          </a:custGeom>
          <a:solidFill>
            <a:srgbClr val="F8F6F2"/>
          </a:solidFill>
        </p:spPr>
      </p:sp>
      <p:sp>
        <p:nvSpPr>
          <p:cNvPr id="27" name="Text 25"/>
          <p:cNvSpPr/>
          <p:nvPr/>
        </p:nvSpPr>
        <p:spPr>
          <a:xfrm>
            <a:off x="7987387" y="4519295"/>
            <a:ext cx="4432300" cy="355600"/>
          </a:xfrm>
          <a:prstGeom prst="rect">
            <a:avLst/>
          </a:prstGeom>
          <a:noFill/>
        </p:spPr>
        <p:txBody>
          <a:bodyPr wrap="square" lIns="0" tIns="0" rIns="0" bIns="0" rtlCol="0" anchor="ctr"/>
          <a:p>
            <a:pPr algn="ctr">
              <a:lnSpc>
                <a:spcPct val="120000"/>
              </a:lnSpc>
            </a:pPr>
            <a:r>
              <a:rPr lang="en-US" sz="2000" b="1" dirty="0">
                <a:solidFill>
                  <a:srgbClr val="4A4A4A"/>
                </a:solidFill>
                <a:latin typeface="MiSans" pitchFamily="34" charset="-122"/>
                <a:ea typeface="MiSans" pitchFamily="34" charset="-122"/>
                <a:cs typeface="MiSans" pitchFamily="34" charset="-120"/>
              </a:rPr>
              <a:t>代书遗嘱</a:t>
            </a:r>
            <a:endParaRPr lang="en-US" sz="1600" dirty="0"/>
          </a:p>
        </p:txBody>
      </p:sp>
      <p:sp>
        <p:nvSpPr>
          <p:cNvPr id="28" name="Text 26"/>
          <p:cNvSpPr/>
          <p:nvPr/>
        </p:nvSpPr>
        <p:spPr>
          <a:xfrm>
            <a:off x="8897587" y="5052695"/>
            <a:ext cx="2607732" cy="279400"/>
          </a:xfrm>
          <a:prstGeom prst="rect">
            <a:avLst/>
          </a:prstGeom>
          <a:noFill/>
        </p:spPr>
        <p:txBody>
          <a:bodyPr wrap="square" lIns="0" tIns="0" rIns="0" bIns="0" rtlCol="0" anchor="ctr"/>
          <a:p>
            <a:pPr algn="ctr">
              <a:lnSpc>
                <a:spcPct val="140000"/>
              </a:lnSpc>
            </a:pPr>
            <a:r>
              <a:rPr lang="en-US" sz="1600" b="1" dirty="0">
                <a:solidFill>
                  <a:srgbClr val="D1A367"/>
                </a:solidFill>
                <a:latin typeface="MiSans" pitchFamily="34" charset="-122"/>
                <a:ea typeface="MiSans" pitchFamily="34" charset="-122"/>
                <a:cs typeface="MiSans" pitchFamily="34" charset="-120"/>
              </a:rPr>
              <a:t>两个以上见证人，一人代书</a:t>
            </a:r>
            <a:endParaRPr lang="en-US" sz="1600" dirty="0"/>
          </a:p>
        </p:txBody>
      </p:sp>
      <p:sp>
        <p:nvSpPr>
          <p:cNvPr id="29" name="Shape 27"/>
          <p:cNvSpPr/>
          <p:nvPr/>
        </p:nvSpPr>
        <p:spPr>
          <a:xfrm>
            <a:off x="8050887" y="5560695"/>
            <a:ext cx="4305300" cy="1219200"/>
          </a:xfrm>
          <a:custGeom>
            <a:avLst/>
            <a:gdLst/>
            <a:ahLst/>
            <a:cxnLst/>
            <a:rect l="l" t="t" r="r" b="b"/>
            <a:pathLst>
              <a:path w="4305300" h="1219200">
                <a:moveTo>
                  <a:pt x="101596" y="0"/>
                </a:moveTo>
                <a:lnTo>
                  <a:pt x="4203704" y="0"/>
                </a:lnTo>
                <a:cubicBezTo>
                  <a:pt x="4259814" y="0"/>
                  <a:pt x="4305300" y="45486"/>
                  <a:pt x="4305300" y="101596"/>
                </a:cubicBezTo>
                <a:lnTo>
                  <a:pt x="4305300" y="1117604"/>
                </a:lnTo>
                <a:cubicBezTo>
                  <a:pt x="4305300" y="1173714"/>
                  <a:pt x="4259814" y="1219200"/>
                  <a:pt x="4203704" y="1219200"/>
                </a:cubicBezTo>
                <a:lnTo>
                  <a:pt x="101596" y="1219200"/>
                </a:lnTo>
                <a:cubicBezTo>
                  <a:pt x="45486" y="1219200"/>
                  <a:pt x="0" y="1173714"/>
                  <a:pt x="0" y="1117604"/>
                </a:cubicBezTo>
                <a:lnTo>
                  <a:pt x="0" y="101596"/>
                </a:lnTo>
                <a:cubicBezTo>
                  <a:pt x="0" y="45524"/>
                  <a:pt x="45524" y="0"/>
                  <a:pt x="101596" y="0"/>
                </a:cubicBezTo>
                <a:close/>
              </a:path>
            </a:pathLst>
          </a:custGeom>
          <a:solidFill>
            <a:srgbClr val="D1A367"/>
          </a:solidFill>
        </p:spPr>
      </p:sp>
      <p:sp>
        <p:nvSpPr>
          <p:cNvPr id="30" name="Text 28"/>
          <p:cNvSpPr/>
          <p:nvPr/>
        </p:nvSpPr>
        <p:spPr>
          <a:xfrm>
            <a:off x="8203287" y="5713095"/>
            <a:ext cx="4102100" cy="914400"/>
          </a:xfrm>
          <a:prstGeom prst="rect">
            <a:avLst/>
          </a:prstGeom>
          <a:noFill/>
        </p:spPr>
        <p:txBody>
          <a:bodyPr wrap="square" lIns="0" tIns="0" rIns="0" bIns="0" rtlCol="0" anchor="ctr"/>
          <a:p>
            <a:pPr>
              <a:lnSpc>
                <a:spcPct val="130000"/>
              </a:lnSpc>
            </a:pPr>
            <a:r>
              <a:rPr lang="en-US" sz="1600" dirty="0">
                <a:solidFill>
                  <a:srgbClr val="F8F6F2"/>
                </a:solidFill>
                <a:latin typeface="MiSans" pitchFamily="34" charset="-122"/>
                <a:ea typeface="MiSans" pitchFamily="34" charset="-122"/>
                <a:cs typeface="MiSans" pitchFamily="34" charset="-120"/>
              </a:rPr>
              <a:t>应当有两个以上见证人在场见证，由其中一人代书，并由遗嘱人、代书人和其他见证人签名，注明年、月、日</a:t>
            </a:r>
            <a:endParaRPr lang="en-US" sz="1600" dirty="0"/>
          </a:p>
        </p:txBody>
      </p:sp>
      <p:sp>
        <p:nvSpPr>
          <p:cNvPr id="41" name="Shape 39"/>
          <p:cNvSpPr/>
          <p:nvPr/>
        </p:nvSpPr>
        <p:spPr>
          <a:xfrm>
            <a:off x="7721957" y="7357110"/>
            <a:ext cx="4889500" cy="1117600"/>
          </a:xfrm>
          <a:custGeom>
            <a:avLst/>
            <a:gdLst/>
            <a:ahLst/>
            <a:cxnLst/>
            <a:rect l="l" t="t" r="r" b="b"/>
            <a:pathLst>
              <a:path w="4889500" h="1117600">
                <a:moveTo>
                  <a:pt x="50800" y="0"/>
                </a:moveTo>
                <a:lnTo>
                  <a:pt x="4787899" y="0"/>
                </a:lnTo>
                <a:cubicBezTo>
                  <a:pt x="4844012" y="0"/>
                  <a:pt x="4889500" y="45488"/>
                  <a:pt x="4889500" y="101601"/>
                </a:cubicBezTo>
                <a:lnTo>
                  <a:pt x="4889500" y="1015999"/>
                </a:lnTo>
                <a:cubicBezTo>
                  <a:pt x="4889500" y="1072112"/>
                  <a:pt x="4844012" y="1117600"/>
                  <a:pt x="4787899" y="1117600"/>
                </a:cubicBezTo>
                <a:lnTo>
                  <a:pt x="50800" y="1117600"/>
                </a:lnTo>
                <a:cubicBezTo>
                  <a:pt x="22744" y="1117600"/>
                  <a:pt x="0" y="1094856"/>
                  <a:pt x="0" y="1066800"/>
                </a:cubicBezTo>
                <a:lnTo>
                  <a:pt x="0" y="50800"/>
                </a:lnTo>
                <a:cubicBezTo>
                  <a:pt x="0" y="22763"/>
                  <a:pt x="22763" y="0"/>
                  <a:pt x="50800" y="0"/>
                </a:cubicBezTo>
                <a:close/>
              </a:path>
            </a:pathLst>
          </a:custGeom>
          <a:solidFill>
            <a:srgbClr val="F8F6F2"/>
          </a:solidFill>
        </p:spPr>
      </p:sp>
      <p:sp>
        <p:nvSpPr>
          <p:cNvPr id="42" name="Shape 40"/>
          <p:cNvSpPr/>
          <p:nvPr/>
        </p:nvSpPr>
        <p:spPr>
          <a:xfrm>
            <a:off x="7721957" y="7357110"/>
            <a:ext cx="50800" cy="1117600"/>
          </a:xfrm>
          <a:custGeom>
            <a:avLst/>
            <a:gdLst/>
            <a:ahLst/>
            <a:cxnLst/>
            <a:rect l="l" t="t" r="r" b="b"/>
            <a:pathLst>
              <a:path w="50800" h="1117600">
                <a:moveTo>
                  <a:pt x="50800" y="0"/>
                </a:moveTo>
                <a:lnTo>
                  <a:pt x="50800" y="0"/>
                </a:lnTo>
                <a:lnTo>
                  <a:pt x="50800" y="1117600"/>
                </a:lnTo>
                <a:lnTo>
                  <a:pt x="50800" y="1117600"/>
                </a:lnTo>
                <a:cubicBezTo>
                  <a:pt x="22763" y="1117600"/>
                  <a:pt x="0" y="1094837"/>
                  <a:pt x="0" y="1066800"/>
                </a:cubicBezTo>
                <a:lnTo>
                  <a:pt x="0" y="50800"/>
                </a:lnTo>
                <a:cubicBezTo>
                  <a:pt x="0" y="22763"/>
                  <a:pt x="22763" y="0"/>
                  <a:pt x="50800" y="0"/>
                </a:cubicBezTo>
                <a:close/>
              </a:path>
            </a:pathLst>
          </a:custGeom>
          <a:solidFill>
            <a:srgbClr val="D1A367"/>
          </a:solidFill>
        </p:spPr>
      </p:sp>
      <p:sp>
        <p:nvSpPr>
          <p:cNvPr id="43" name="Shape 41"/>
          <p:cNvSpPr/>
          <p:nvPr/>
        </p:nvSpPr>
        <p:spPr>
          <a:xfrm>
            <a:off x="7975957" y="7611110"/>
            <a:ext cx="203200" cy="203200"/>
          </a:xfrm>
          <a:custGeom>
            <a:avLst/>
            <a:gdLst/>
            <a:ahLst/>
            <a:cxnLst/>
            <a:rect l="l" t="t" r="r" b="b"/>
            <a:pathLst>
              <a:path w="203200" h="203200">
                <a:moveTo>
                  <a:pt x="101600" y="203200"/>
                </a:moveTo>
                <a:cubicBezTo>
                  <a:pt x="157675" y="203200"/>
                  <a:pt x="203200" y="157675"/>
                  <a:pt x="203200" y="101600"/>
                </a:cubicBezTo>
                <a:cubicBezTo>
                  <a:pt x="203200" y="45525"/>
                  <a:pt x="157675" y="0"/>
                  <a:pt x="101600" y="0"/>
                </a:cubicBezTo>
                <a:cubicBezTo>
                  <a:pt x="45525" y="0"/>
                  <a:pt x="0" y="45525"/>
                  <a:pt x="0" y="101600"/>
                </a:cubicBezTo>
                <a:cubicBezTo>
                  <a:pt x="0" y="157675"/>
                  <a:pt x="45525" y="203200"/>
                  <a:pt x="101600" y="203200"/>
                </a:cubicBezTo>
                <a:close/>
                <a:moveTo>
                  <a:pt x="135096" y="84415"/>
                </a:moveTo>
                <a:lnTo>
                  <a:pt x="103346" y="135215"/>
                </a:lnTo>
                <a:cubicBezTo>
                  <a:pt x="101679" y="137874"/>
                  <a:pt x="98822" y="139541"/>
                  <a:pt x="95687" y="139700"/>
                </a:cubicBezTo>
                <a:cubicBezTo>
                  <a:pt x="92551" y="139859"/>
                  <a:pt x="89535" y="138430"/>
                  <a:pt x="87670" y="135890"/>
                </a:cubicBezTo>
                <a:lnTo>
                  <a:pt x="68620" y="110490"/>
                </a:lnTo>
                <a:cubicBezTo>
                  <a:pt x="65445" y="106283"/>
                  <a:pt x="66318" y="100330"/>
                  <a:pt x="70525" y="97155"/>
                </a:cubicBezTo>
                <a:cubicBezTo>
                  <a:pt x="74732" y="93980"/>
                  <a:pt x="80685" y="94853"/>
                  <a:pt x="83860" y="99060"/>
                </a:cubicBezTo>
                <a:lnTo>
                  <a:pt x="94575" y="113348"/>
                </a:lnTo>
                <a:lnTo>
                  <a:pt x="118943" y="74335"/>
                </a:lnTo>
                <a:cubicBezTo>
                  <a:pt x="121722" y="69890"/>
                  <a:pt x="127595" y="68501"/>
                  <a:pt x="132080" y="71318"/>
                </a:cubicBezTo>
                <a:cubicBezTo>
                  <a:pt x="136565" y="74136"/>
                  <a:pt x="137914" y="79970"/>
                  <a:pt x="135096" y="84455"/>
                </a:cubicBezTo>
                <a:close/>
              </a:path>
            </a:pathLst>
          </a:custGeom>
          <a:solidFill>
            <a:srgbClr val="D1A367"/>
          </a:solidFill>
        </p:spPr>
      </p:sp>
      <p:sp>
        <p:nvSpPr>
          <p:cNvPr id="44" name="Text 42"/>
          <p:cNvSpPr/>
          <p:nvPr/>
        </p:nvSpPr>
        <p:spPr>
          <a:xfrm>
            <a:off x="8204557" y="7560310"/>
            <a:ext cx="43053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代书遗嘱特点</a:t>
            </a:r>
            <a:endParaRPr lang="en-US" sz="1600" dirty="0"/>
          </a:p>
        </p:txBody>
      </p:sp>
      <p:sp>
        <p:nvSpPr>
          <p:cNvPr id="45" name="Text 43"/>
          <p:cNvSpPr/>
          <p:nvPr/>
        </p:nvSpPr>
        <p:spPr>
          <a:xfrm>
            <a:off x="7950557" y="7966710"/>
            <a:ext cx="45593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适用于不能书写的情况，见证人要求严格</a:t>
            </a:r>
            <a:endParaRPr lang="en-US" sz="16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Text 1"/>
          <p:cNvSpPr/>
          <p:nvPr/>
        </p:nvSpPr>
        <p:spPr>
          <a:xfrm>
            <a:off x="508000" y="914400"/>
            <a:ext cx="15468600" cy="508000"/>
          </a:xfrm>
          <a:prstGeom prst="rect">
            <a:avLst/>
          </a:prstGeom>
          <a:noFill/>
        </p:spPr>
        <p:txBody>
          <a:bodyPr wrap="square" lIns="0" tIns="0" rIns="0" bIns="0" rtlCol="0" anchor="ctr"/>
          <a:p>
            <a:pPr>
              <a:lnSpc>
                <a:spcPct val="90000"/>
              </a:lnSpc>
            </a:pPr>
            <a:r>
              <a:rPr lang="en-US" sz="3600" b="1" dirty="0">
                <a:solidFill>
                  <a:srgbClr val="4A4A4A"/>
                </a:solidFill>
                <a:latin typeface="MiSans" pitchFamily="34" charset="-122"/>
                <a:ea typeface="MiSans" pitchFamily="34" charset="-122"/>
                <a:cs typeface="MiSans" pitchFamily="34" charset="-120"/>
              </a:rPr>
              <a:t>遗嘱的法定形式</a:t>
            </a:r>
            <a:endParaRPr lang="en-US" sz="1600" dirty="0"/>
          </a:p>
        </p:txBody>
      </p:sp>
      <p:sp>
        <p:nvSpPr>
          <p:cNvPr id="6" name="Shape 3"/>
          <p:cNvSpPr/>
          <p:nvPr/>
        </p:nvSpPr>
        <p:spPr>
          <a:xfrm>
            <a:off x="533400" y="1828800"/>
            <a:ext cx="50800" cy="1168400"/>
          </a:xfrm>
          <a:custGeom>
            <a:avLst/>
            <a:gdLst/>
            <a:ahLst/>
            <a:cxnLst/>
            <a:rect l="l" t="t" r="r" b="b"/>
            <a:pathLst>
              <a:path w="50800" h="1168400">
                <a:moveTo>
                  <a:pt x="50800" y="0"/>
                </a:moveTo>
                <a:lnTo>
                  <a:pt x="50800" y="0"/>
                </a:lnTo>
                <a:lnTo>
                  <a:pt x="50800" y="1168400"/>
                </a:lnTo>
                <a:lnTo>
                  <a:pt x="50800" y="1168400"/>
                </a:lnTo>
                <a:cubicBezTo>
                  <a:pt x="22763" y="1168400"/>
                  <a:pt x="0" y="1145637"/>
                  <a:pt x="0" y="1117600"/>
                </a:cubicBezTo>
                <a:lnTo>
                  <a:pt x="0" y="50800"/>
                </a:lnTo>
                <a:cubicBezTo>
                  <a:pt x="0" y="22763"/>
                  <a:pt x="22763" y="0"/>
                  <a:pt x="50800" y="0"/>
                </a:cubicBezTo>
                <a:close/>
              </a:path>
            </a:pathLst>
          </a:custGeom>
          <a:solidFill>
            <a:srgbClr val="A99985"/>
          </a:solidFill>
        </p:spPr>
      </p:sp>
      <p:sp>
        <p:nvSpPr>
          <p:cNvPr id="7" name="Text 4"/>
          <p:cNvSpPr/>
          <p:nvPr/>
        </p:nvSpPr>
        <p:spPr>
          <a:xfrm>
            <a:off x="812800" y="2082800"/>
            <a:ext cx="14782800" cy="660400"/>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按照《中华人民共和国民法典》的规定，遗嘱可以采用公证遗嘱、自书遗嘱、代书遗嘱、打印遗嘱、录音录像遗嘱和口头遗嘱六种形式，</a:t>
            </a:r>
            <a:r>
              <a:rPr lang="en-US" sz="1600" b="1" dirty="0">
                <a:solidFill>
                  <a:schemeClr val="accent1"/>
                </a:solidFill>
                <a:latin typeface="MiSans" pitchFamily="34" charset="-122"/>
                <a:ea typeface="MiSans" pitchFamily="34" charset="-122"/>
                <a:cs typeface="MiSans" pitchFamily="34" charset="-120"/>
              </a:rPr>
              <a:t>每一种遗嘱都有严格的形式要求</a:t>
            </a:r>
            <a:r>
              <a:rPr lang="en-US" sz="1600" dirty="0">
                <a:solidFill>
                  <a:schemeClr val="accent1"/>
                </a:solidFill>
                <a:latin typeface="MiSans" pitchFamily="34" charset="-122"/>
                <a:ea typeface="MiSans" pitchFamily="34" charset="-122"/>
                <a:cs typeface="MiSans" pitchFamily="34" charset="-120"/>
              </a:rPr>
              <a:t>。</a:t>
            </a:r>
            <a:endParaRPr lang="en-US" sz="1600" dirty="0">
              <a:solidFill>
                <a:schemeClr val="accent1"/>
              </a:solidFill>
              <a:latin typeface="MiSans" pitchFamily="34" charset="-122"/>
              <a:ea typeface="MiSans" pitchFamily="34" charset="-122"/>
              <a:cs typeface="MiSans" pitchFamily="34" charset="-120"/>
            </a:endParaRPr>
          </a:p>
        </p:txBody>
      </p:sp>
      <p:sp>
        <p:nvSpPr>
          <p:cNvPr id="2" name="Shape 2"/>
          <p:cNvSpPr/>
          <p:nvPr/>
        </p:nvSpPr>
        <p:spPr>
          <a:xfrm>
            <a:off x="7746365" y="2969895"/>
            <a:ext cx="4914900" cy="4114800"/>
          </a:xfrm>
          <a:custGeom>
            <a:avLst/>
            <a:gdLst/>
            <a:ahLst/>
            <a:cxnLst/>
            <a:rect l="l" t="t" r="r" b="b"/>
            <a:pathLst>
              <a:path w="4914900" h="4114800">
                <a:moveTo>
                  <a:pt x="50800" y="0"/>
                </a:moveTo>
                <a:lnTo>
                  <a:pt x="4864100" y="0"/>
                </a:lnTo>
                <a:cubicBezTo>
                  <a:pt x="4892137" y="0"/>
                  <a:pt x="4914900" y="22763"/>
                  <a:pt x="4914900" y="50800"/>
                </a:cubicBezTo>
                <a:lnTo>
                  <a:pt x="4914900" y="4013206"/>
                </a:lnTo>
                <a:cubicBezTo>
                  <a:pt x="4914900" y="4069315"/>
                  <a:pt x="4869415" y="4114800"/>
                  <a:pt x="4813306" y="4114800"/>
                </a:cubicBezTo>
                <a:lnTo>
                  <a:pt x="101594" y="4114800"/>
                </a:lnTo>
                <a:cubicBezTo>
                  <a:pt x="45485" y="4114800"/>
                  <a:pt x="0" y="4069315"/>
                  <a:pt x="0" y="4013206"/>
                </a:cubicBezTo>
                <a:lnTo>
                  <a:pt x="0" y="50800"/>
                </a:lnTo>
                <a:cubicBezTo>
                  <a:pt x="0" y="22763"/>
                  <a:pt x="22763" y="0"/>
                  <a:pt x="50800" y="0"/>
                </a:cubicBezTo>
                <a:close/>
              </a:path>
            </a:pathLst>
          </a:custGeom>
          <a:solidFill>
            <a:srgbClr val="658A85"/>
          </a:solidFill>
        </p:spPr>
      </p:sp>
      <p:sp>
        <p:nvSpPr>
          <p:cNvPr id="5" name="Shape 3"/>
          <p:cNvSpPr/>
          <p:nvPr/>
        </p:nvSpPr>
        <p:spPr>
          <a:xfrm>
            <a:off x="7746365" y="2969895"/>
            <a:ext cx="4914900" cy="50800"/>
          </a:xfrm>
          <a:custGeom>
            <a:avLst/>
            <a:gdLst/>
            <a:ahLst/>
            <a:cxnLst/>
            <a:rect l="l" t="t" r="r" b="b"/>
            <a:pathLst>
              <a:path w="4914900" h="50800">
                <a:moveTo>
                  <a:pt x="50800" y="0"/>
                </a:moveTo>
                <a:lnTo>
                  <a:pt x="4864100" y="0"/>
                </a:lnTo>
                <a:cubicBezTo>
                  <a:pt x="4892137" y="0"/>
                  <a:pt x="4914900" y="22763"/>
                  <a:pt x="4914900" y="50800"/>
                </a:cubicBezTo>
                <a:lnTo>
                  <a:pt x="4914900" y="50800"/>
                </a:lnTo>
                <a:lnTo>
                  <a:pt x="0" y="50800"/>
                </a:lnTo>
                <a:lnTo>
                  <a:pt x="0" y="50800"/>
                </a:lnTo>
                <a:cubicBezTo>
                  <a:pt x="0" y="22763"/>
                  <a:pt x="22763" y="0"/>
                  <a:pt x="50800" y="0"/>
                </a:cubicBezTo>
                <a:close/>
              </a:path>
            </a:pathLst>
          </a:custGeom>
          <a:solidFill>
            <a:srgbClr val="A99985"/>
          </a:solidFill>
        </p:spPr>
      </p:sp>
      <p:sp>
        <p:nvSpPr>
          <p:cNvPr id="3" name="Shape 4"/>
          <p:cNvSpPr/>
          <p:nvPr/>
        </p:nvSpPr>
        <p:spPr>
          <a:xfrm>
            <a:off x="9846032" y="3300095"/>
            <a:ext cx="711200" cy="711200"/>
          </a:xfrm>
          <a:custGeom>
            <a:avLst/>
            <a:gdLst/>
            <a:ahLst/>
            <a:cxnLst/>
            <a:rect l="l" t="t" r="r" b="b"/>
            <a:pathLst>
              <a:path w="711200" h="711200">
                <a:moveTo>
                  <a:pt x="355600" y="0"/>
                </a:moveTo>
                <a:lnTo>
                  <a:pt x="355600" y="0"/>
                </a:lnTo>
                <a:cubicBezTo>
                  <a:pt x="551861" y="0"/>
                  <a:pt x="711200" y="159339"/>
                  <a:pt x="711200" y="355600"/>
                </a:cubicBezTo>
                <a:lnTo>
                  <a:pt x="711200" y="355600"/>
                </a:lnTo>
                <a:cubicBezTo>
                  <a:pt x="711200" y="551861"/>
                  <a:pt x="551861" y="711200"/>
                  <a:pt x="355600" y="711200"/>
                </a:cubicBezTo>
                <a:lnTo>
                  <a:pt x="355600" y="711200"/>
                </a:lnTo>
                <a:cubicBezTo>
                  <a:pt x="159339" y="711200"/>
                  <a:pt x="0" y="551861"/>
                  <a:pt x="0" y="355600"/>
                </a:cubicBezTo>
                <a:lnTo>
                  <a:pt x="0" y="355600"/>
                </a:lnTo>
                <a:cubicBezTo>
                  <a:pt x="0" y="159339"/>
                  <a:pt x="159339" y="0"/>
                  <a:pt x="355600" y="0"/>
                </a:cubicBezTo>
                <a:close/>
              </a:path>
            </a:pathLst>
          </a:custGeom>
          <a:solidFill>
            <a:srgbClr val="A99985"/>
          </a:solidFill>
        </p:spPr>
      </p:sp>
      <p:sp>
        <p:nvSpPr>
          <p:cNvPr id="16" name="Shape 5"/>
          <p:cNvSpPr/>
          <p:nvPr/>
        </p:nvSpPr>
        <p:spPr>
          <a:xfrm>
            <a:off x="10049232" y="3503295"/>
            <a:ext cx="304800" cy="304800"/>
          </a:xfrm>
          <a:custGeom>
            <a:avLst/>
            <a:gdLst/>
            <a:ahLst/>
            <a:cxnLst/>
            <a:rect l="l" t="t" r="r" b="b"/>
            <a:pathLst>
              <a:path w="304800" h="304800">
                <a:moveTo>
                  <a:pt x="38100" y="38100"/>
                </a:moveTo>
                <a:cubicBezTo>
                  <a:pt x="38100" y="17085"/>
                  <a:pt x="55185" y="0"/>
                  <a:pt x="76200" y="0"/>
                </a:cubicBezTo>
                <a:lnTo>
                  <a:pt x="203299" y="0"/>
                </a:lnTo>
                <a:cubicBezTo>
                  <a:pt x="213420" y="0"/>
                  <a:pt x="223123" y="3989"/>
                  <a:pt x="230267" y="11132"/>
                </a:cubicBezTo>
                <a:lnTo>
                  <a:pt x="255568" y="36433"/>
                </a:lnTo>
                <a:cubicBezTo>
                  <a:pt x="262711" y="43577"/>
                  <a:pt x="266700" y="53280"/>
                  <a:pt x="266700" y="63401"/>
                </a:cubicBezTo>
                <a:lnTo>
                  <a:pt x="266700" y="85725"/>
                </a:lnTo>
                <a:lnTo>
                  <a:pt x="38100" y="85725"/>
                </a:lnTo>
                <a:lnTo>
                  <a:pt x="38100" y="38100"/>
                </a:lnTo>
                <a:close/>
                <a:moveTo>
                  <a:pt x="0" y="152400"/>
                </a:moveTo>
                <a:cubicBezTo>
                  <a:pt x="0" y="131385"/>
                  <a:pt x="17085" y="114300"/>
                  <a:pt x="38100" y="114300"/>
                </a:cubicBezTo>
                <a:lnTo>
                  <a:pt x="266700" y="114300"/>
                </a:lnTo>
                <a:cubicBezTo>
                  <a:pt x="287715" y="114300"/>
                  <a:pt x="304800" y="131385"/>
                  <a:pt x="304800" y="152400"/>
                </a:cubicBezTo>
                <a:lnTo>
                  <a:pt x="304800" y="209550"/>
                </a:lnTo>
                <a:cubicBezTo>
                  <a:pt x="304800" y="220087"/>
                  <a:pt x="296287" y="228600"/>
                  <a:pt x="285750" y="228600"/>
                </a:cubicBezTo>
                <a:lnTo>
                  <a:pt x="266700" y="228600"/>
                </a:lnTo>
                <a:lnTo>
                  <a:pt x="266700" y="266700"/>
                </a:lnTo>
                <a:cubicBezTo>
                  <a:pt x="266700" y="287715"/>
                  <a:pt x="249615" y="304800"/>
                  <a:pt x="228600" y="304800"/>
                </a:cubicBezTo>
                <a:lnTo>
                  <a:pt x="76200" y="304800"/>
                </a:lnTo>
                <a:cubicBezTo>
                  <a:pt x="55185" y="304800"/>
                  <a:pt x="38100" y="287715"/>
                  <a:pt x="38100" y="266700"/>
                </a:cubicBezTo>
                <a:lnTo>
                  <a:pt x="38100" y="228600"/>
                </a:lnTo>
                <a:lnTo>
                  <a:pt x="19050" y="228600"/>
                </a:lnTo>
                <a:cubicBezTo>
                  <a:pt x="8513" y="228600"/>
                  <a:pt x="0" y="220087"/>
                  <a:pt x="0" y="209550"/>
                </a:cubicBezTo>
                <a:lnTo>
                  <a:pt x="0" y="152400"/>
                </a:lnTo>
                <a:close/>
                <a:moveTo>
                  <a:pt x="76200" y="247650"/>
                </a:moveTo>
                <a:lnTo>
                  <a:pt x="76200" y="266700"/>
                </a:lnTo>
                <a:lnTo>
                  <a:pt x="228600" y="266700"/>
                </a:lnTo>
                <a:lnTo>
                  <a:pt x="228600" y="209550"/>
                </a:lnTo>
                <a:lnTo>
                  <a:pt x="76200" y="209550"/>
                </a:lnTo>
                <a:lnTo>
                  <a:pt x="76200" y="247650"/>
                </a:lnTo>
                <a:close/>
                <a:moveTo>
                  <a:pt x="271463" y="161925"/>
                </a:moveTo>
                <a:cubicBezTo>
                  <a:pt x="271463" y="154040"/>
                  <a:pt x="265060" y="147638"/>
                  <a:pt x="257175" y="147638"/>
                </a:cubicBezTo>
                <a:cubicBezTo>
                  <a:pt x="249290" y="147638"/>
                  <a:pt x="242888" y="154040"/>
                  <a:pt x="242888" y="161925"/>
                </a:cubicBezTo>
                <a:cubicBezTo>
                  <a:pt x="242888" y="169810"/>
                  <a:pt x="249290" y="176212"/>
                  <a:pt x="257175" y="176212"/>
                </a:cubicBezTo>
                <a:cubicBezTo>
                  <a:pt x="265060" y="176212"/>
                  <a:pt x="271463" y="169810"/>
                  <a:pt x="271463" y="161925"/>
                </a:cubicBezTo>
                <a:close/>
              </a:path>
            </a:pathLst>
          </a:custGeom>
          <a:solidFill>
            <a:srgbClr val="F8F6F2"/>
          </a:solidFill>
        </p:spPr>
      </p:sp>
      <p:sp>
        <p:nvSpPr>
          <p:cNvPr id="17" name="Text 6"/>
          <p:cNvSpPr/>
          <p:nvPr/>
        </p:nvSpPr>
        <p:spPr>
          <a:xfrm>
            <a:off x="7987665" y="4214495"/>
            <a:ext cx="4432300" cy="355600"/>
          </a:xfrm>
          <a:prstGeom prst="rect">
            <a:avLst/>
          </a:prstGeom>
          <a:noFill/>
        </p:spPr>
        <p:txBody>
          <a:bodyPr wrap="square" lIns="0" tIns="0" rIns="0" bIns="0" rtlCol="0" anchor="ctr"/>
          <a:p>
            <a:pPr algn="ctr">
              <a:lnSpc>
                <a:spcPct val="120000"/>
              </a:lnSpc>
            </a:pPr>
            <a:r>
              <a:rPr lang="en-US" sz="2000" b="1" dirty="0">
                <a:solidFill>
                  <a:schemeClr val="bg1"/>
                </a:solidFill>
                <a:latin typeface="MiSans" pitchFamily="34" charset="-122"/>
                <a:ea typeface="MiSans" pitchFamily="34" charset="-122"/>
                <a:cs typeface="MiSans" pitchFamily="34" charset="-120"/>
              </a:rPr>
              <a:t>打印遗嘱</a:t>
            </a:r>
            <a:endParaRPr lang="en-US" sz="2000" b="1" dirty="0">
              <a:solidFill>
                <a:schemeClr val="bg1"/>
              </a:solidFill>
              <a:latin typeface="MiSans" pitchFamily="34" charset="-122"/>
              <a:ea typeface="MiSans" pitchFamily="34" charset="-122"/>
              <a:cs typeface="MiSans" pitchFamily="34" charset="-120"/>
            </a:endParaRPr>
          </a:p>
        </p:txBody>
      </p:sp>
      <p:sp>
        <p:nvSpPr>
          <p:cNvPr id="18" name="Text 7"/>
          <p:cNvSpPr/>
          <p:nvPr/>
        </p:nvSpPr>
        <p:spPr>
          <a:xfrm>
            <a:off x="8897766" y="4747895"/>
            <a:ext cx="2607733" cy="279400"/>
          </a:xfrm>
          <a:prstGeom prst="rect">
            <a:avLst/>
          </a:prstGeom>
          <a:noFill/>
        </p:spPr>
        <p:txBody>
          <a:bodyPr wrap="square" lIns="0" tIns="0" rIns="0" bIns="0" rtlCol="0" anchor="ctr"/>
          <a:p>
            <a:pPr algn="ctr">
              <a:lnSpc>
                <a:spcPct val="140000"/>
              </a:lnSpc>
            </a:pPr>
            <a:r>
              <a:rPr lang="en-US" sz="1600" b="1" dirty="0">
                <a:solidFill>
                  <a:schemeClr val="bg1"/>
                </a:solidFill>
                <a:latin typeface="MiSans" pitchFamily="34" charset="-122"/>
                <a:ea typeface="MiSans" pitchFamily="34" charset="-122"/>
                <a:cs typeface="MiSans" pitchFamily="34" charset="-120"/>
              </a:rPr>
              <a:t>两个以上见证人，每页签名</a:t>
            </a:r>
            <a:endParaRPr lang="en-US" sz="1600" b="1" dirty="0">
              <a:solidFill>
                <a:schemeClr val="bg1"/>
              </a:solidFill>
              <a:latin typeface="MiSans" pitchFamily="34" charset="-122"/>
              <a:ea typeface="MiSans" pitchFamily="34" charset="-122"/>
              <a:cs typeface="MiSans" pitchFamily="34" charset="-120"/>
            </a:endParaRPr>
          </a:p>
        </p:txBody>
      </p:sp>
      <p:sp>
        <p:nvSpPr>
          <p:cNvPr id="19" name="Shape 8"/>
          <p:cNvSpPr/>
          <p:nvPr/>
        </p:nvSpPr>
        <p:spPr>
          <a:xfrm>
            <a:off x="8051165" y="5255895"/>
            <a:ext cx="4305300" cy="1219200"/>
          </a:xfrm>
          <a:custGeom>
            <a:avLst/>
            <a:gdLst/>
            <a:ahLst/>
            <a:cxnLst/>
            <a:rect l="l" t="t" r="r" b="b"/>
            <a:pathLst>
              <a:path w="4305300" h="1219200">
                <a:moveTo>
                  <a:pt x="101596" y="0"/>
                </a:moveTo>
                <a:lnTo>
                  <a:pt x="4203704" y="0"/>
                </a:lnTo>
                <a:cubicBezTo>
                  <a:pt x="4259814" y="0"/>
                  <a:pt x="4305300" y="45486"/>
                  <a:pt x="4305300" y="101596"/>
                </a:cubicBezTo>
                <a:lnTo>
                  <a:pt x="4305300" y="1117604"/>
                </a:lnTo>
                <a:cubicBezTo>
                  <a:pt x="4305300" y="1173714"/>
                  <a:pt x="4259814" y="1219200"/>
                  <a:pt x="4203704" y="1219200"/>
                </a:cubicBezTo>
                <a:lnTo>
                  <a:pt x="101596" y="1219200"/>
                </a:lnTo>
                <a:cubicBezTo>
                  <a:pt x="45486" y="1219200"/>
                  <a:pt x="0" y="1173714"/>
                  <a:pt x="0" y="1117604"/>
                </a:cubicBezTo>
                <a:lnTo>
                  <a:pt x="0" y="101596"/>
                </a:lnTo>
                <a:cubicBezTo>
                  <a:pt x="0" y="45524"/>
                  <a:pt x="45524" y="0"/>
                  <a:pt x="101596" y="0"/>
                </a:cubicBezTo>
                <a:close/>
              </a:path>
            </a:pathLst>
          </a:custGeom>
          <a:solidFill>
            <a:srgbClr val="A99985"/>
          </a:solidFill>
        </p:spPr>
      </p:sp>
      <p:sp>
        <p:nvSpPr>
          <p:cNvPr id="20" name="Text 9"/>
          <p:cNvSpPr/>
          <p:nvPr/>
        </p:nvSpPr>
        <p:spPr>
          <a:xfrm>
            <a:off x="8203565" y="5408295"/>
            <a:ext cx="4102100" cy="914400"/>
          </a:xfrm>
          <a:prstGeom prst="rect">
            <a:avLst/>
          </a:prstGeom>
          <a:noFill/>
        </p:spPr>
        <p:txBody>
          <a:bodyPr wrap="square" lIns="0" tIns="0" rIns="0" bIns="0" rtlCol="0" anchor="ctr"/>
          <a:p>
            <a:pPr>
              <a:lnSpc>
                <a:spcPct val="130000"/>
              </a:lnSpc>
            </a:pPr>
            <a:r>
              <a:rPr lang="en-US" sz="1600" dirty="0">
                <a:solidFill>
                  <a:srgbClr val="F8F6F2"/>
                </a:solidFill>
                <a:latin typeface="MiSans" pitchFamily="34" charset="-122"/>
                <a:ea typeface="MiSans" pitchFamily="34" charset="-122"/>
                <a:cs typeface="MiSans" pitchFamily="34" charset="-120"/>
              </a:rPr>
              <a:t>应当有两个以上见证人在场见证。遗嘱人和见证人应当在遗嘱每一页签名，注明年、月、日</a:t>
            </a:r>
            <a:endParaRPr lang="en-US" sz="1600" dirty="0"/>
          </a:p>
        </p:txBody>
      </p:sp>
      <p:sp>
        <p:nvSpPr>
          <p:cNvPr id="28" name="Shape 26"/>
          <p:cNvSpPr/>
          <p:nvPr/>
        </p:nvSpPr>
        <p:spPr>
          <a:xfrm>
            <a:off x="7771765" y="7338695"/>
            <a:ext cx="4889500" cy="1422400"/>
          </a:xfrm>
          <a:custGeom>
            <a:avLst/>
            <a:gdLst/>
            <a:ahLst/>
            <a:cxnLst/>
            <a:rect l="l" t="t" r="r" b="b"/>
            <a:pathLst>
              <a:path w="4889500" h="1422400">
                <a:moveTo>
                  <a:pt x="50800" y="0"/>
                </a:moveTo>
                <a:lnTo>
                  <a:pt x="4787898" y="0"/>
                </a:lnTo>
                <a:cubicBezTo>
                  <a:pt x="4844011" y="0"/>
                  <a:pt x="4889500" y="45489"/>
                  <a:pt x="4889500" y="101602"/>
                </a:cubicBezTo>
                <a:lnTo>
                  <a:pt x="4889500" y="1320798"/>
                </a:lnTo>
                <a:cubicBezTo>
                  <a:pt x="4889500" y="1376911"/>
                  <a:pt x="4844011" y="1422400"/>
                  <a:pt x="4787898" y="1422400"/>
                </a:cubicBezTo>
                <a:lnTo>
                  <a:pt x="50800" y="1422400"/>
                </a:lnTo>
                <a:cubicBezTo>
                  <a:pt x="22744" y="1422400"/>
                  <a:pt x="0" y="1399656"/>
                  <a:pt x="0" y="1371600"/>
                </a:cubicBezTo>
                <a:lnTo>
                  <a:pt x="0" y="50800"/>
                </a:lnTo>
                <a:cubicBezTo>
                  <a:pt x="0" y="22763"/>
                  <a:pt x="22763" y="0"/>
                  <a:pt x="50800" y="0"/>
                </a:cubicBezTo>
                <a:close/>
              </a:path>
            </a:pathLst>
          </a:custGeom>
          <a:solidFill>
            <a:srgbClr val="F8F6F2"/>
          </a:solidFill>
        </p:spPr>
      </p:sp>
      <p:sp>
        <p:nvSpPr>
          <p:cNvPr id="29" name="Shape 27"/>
          <p:cNvSpPr/>
          <p:nvPr/>
        </p:nvSpPr>
        <p:spPr>
          <a:xfrm>
            <a:off x="7771765" y="7338695"/>
            <a:ext cx="50800" cy="1422400"/>
          </a:xfrm>
          <a:custGeom>
            <a:avLst/>
            <a:gdLst/>
            <a:ahLst/>
            <a:cxnLst/>
            <a:rect l="l" t="t" r="r" b="b"/>
            <a:pathLst>
              <a:path w="50800" h="1422400">
                <a:moveTo>
                  <a:pt x="50800" y="0"/>
                </a:moveTo>
                <a:lnTo>
                  <a:pt x="50800" y="0"/>
                </a:lnTo>
                <a:lnTo>
                  <a:pt x="50800" y="1422400"/>
                </a:lnTo>
                <a:lnTo>
                  <a:pt x="50800" y="1422400"/>
                </a:lnTo>
                <a:cubicBezTo>
                  <a:pt x="22763" y="1422400"/>
                  <a:pt x="0" y="1399637"/>
                  <a:pt x="0" y="1371600"/>
                </a:cubicBezTo>
                <a:lnTo>
                  <a:pt x="0" y="50800"/>
                </a:lnTo>
                <a:cubicBezTo>
                  <a:pt x="0" y="22763"/>
                  <a:pt x="22763" y="0"/>
                  <a:pt x="50800" y="0"/>
                </a:cubicBezTo>
                <a:close/>
              </a:path>
            </a:pathLst>
          </a:custGeom>
          <a:solidFill>
            <a:srgbClr val="A99985"/>
          </a:solidFill>
        </p:spPr>
      </p:sp>
      <p:sp>
        <p:nvSpPr>
          <p:cNvPr id="30" name="Shape 28"/>
          <p:cNvSpPr/>
          <p:nvPr/>
        </p:nvSpPr>
        <p:spPr>
          <a:xfrm>
            <a:off x="8025765" y="7592695"/>
            <a:ext cx="203200" cy="203200"/>
          </a:xfrm>
          <a:custGeom>
            <a:avLst/>
            <a:gdLst/>
            <a:ahLst/>
            <a:cxnLst/>
            <a:rect l="l" t="t" r="r" b="b"/>
            <a:pathLst>
              <a:path w="203200" h="203200">
                <a:moveTo>
                  <a:pt x="101600" y="203200"/>
                </a:moveTo>
                <a:cubicBezTo>
                  <a:pt x="157675" y="203200"/>
                  <a:pt x="203200" y="157675"/>
                  <a:pt x="203200" y="101600"/>
                </a:cubicBezTo>
                <a:cubicBezTo>
                  <a:pt x="203200" y="45525"/>
                  <a:pt x="157675" y="0"/>
                  <a:pt x="101600" y="0"/>
                </a:cubicBezTo>
                <a:cubicBezTo>
                  <a:pt x="45525" y="0"/>
                  <a:pt x="0" y="45525"/>
                  <a:pt x="0" y="101600"/>
                </a:cubicBezTo>
                <a:cubicBezTo>
                  <a:pt x="0" y="157675"/>
                  <a:pt x="45525" y="203200"/>
                  <a:pt x="101600" y="203200"/>
                </a:cubicBezTo>
                <a:close/>
                <a:moveTo>
                  <a:pt x="135096" y="84415"/>
                </a:moveTo>
                <a:lnTo>
                  <a:pt x="103346" y="135215"/>
                </a:lnTo>
                <a:cubicBezTo>
                  <a:pt x="101679" y="137874"/>
                  <a:pt x="98822" y="139541"/>
                  <a:pt x="95687" y="139700"/>
                </a:cubicBezTo>
                <a:cubicBezTo>
                  <a:pt x="92551" y="139859"/>
                  <a:pt x="89535" y="138430"/>
                  <a:pt x="87670" y="135890"/>
                </a:cubicBezTo>
                <a:lnTo>
                  <a:pt x="68620" y="110490"/>
                </a:lnTo>
                <a:cubicBezTo>
                  <a:pt x="65445" y="106283"/>
                  <a:pt x="66318" y="100330"/>
                  <a:pt x="70525" y="97155"/>
                </a:cubicBezTo>
                <a:cubicBezTo>
                  <a:pt x="74732" y="93980"/>
                  <a:pt x="80685" y="94853"/>
                  <a:pt x="83860" y="99060"/>
                </a:cubicBezTo>
                <a:lnTo>
                  <a:pt x="94575" y="113348"/>
                </a:lnTo>
                <a:lnTo>
                  <a:pt x="118943" y="74335"/>
                </a:lnTo>
                <a:cubicBezTo>
                  <a:pt x="121722" y="69890"/>
                  <a:pt x="127595" y="68501"/>
                  <a:pt x="132080" y="71318"/>
                </a:cubicBezTo>
                <a:cubicBezTo>
                  <a:pt x="136565" y="74136"/>
                  <a:pt x="137914" y="79970"/>
                  <a:pt x="135096" y="84455"/>
                </a:cubicBezTo>
                <a:close/>
              </a:path>
            </a:pathLst>
          </a:custGeom>
          <a:solidFill>
            <a:srgbClr val="A99985"/>
          </a:solidFill>
        </p:spPr>
      </p:sp>
      <p:sp>
        <p:nvSpPr>
          <p:cNvPr id="31" name="Text 29"/>
          <p:cNvSpPr/>
          <p:nvPr/>
        </p:nvSpPr>
        <p:spPr>
          <a:xfrm>
            <a:off x="8254365" y="7541895"/>
            <a:ext cx="43053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打印遗嘱特点</a:t>
            </a:r>
            <a:endParaRPr lang="en-US" sz="1600" dirty="0"/>
          </a:p>
        </p:txBody>
      </p:sp>
      <p:sp>
        <p:nvSpPr>
          <p:cNvPr id="32" name="Text 30"/>
          <p:cNvSpPr/>
          <p:nvPr/>
        </p:nvSpPr>
        <p:spPr>
          <a:xfrm>
            <a:off x="8000365" y="7948295"/>
            <a:ext cx="45593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形式便捷，但需见证人全程见证并逐页签名</a:t>
            </a:r>
            <a:endParaRPr lang="en-US" sz="16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Text 1"/>
          <p:cNvSpPr/>
          <p:nvPr/>
        </p:nvSpPr>
        <p:spPr>
          <a:xfrm>
            <a:off x="508000" y="914400"/>
            <a:ext cx="15468600" cy="508000"/>
          </a:xfrm>
          <a:prstGeom prst="rect">
            <a:avLst/>
          </a:prstGeom>
          <a:noFill/>
        </p:spPr>
        <p:txBody>
          <a:bodyPr wrap="square" lIns="0" tIns="0" rIns="0" bIns="0" rtlCol="0" anchor="ctr"/>
          <a:p>
            <a:pPr>
              <a:lnSpc>
                <a:spcPct val="90000"/>
              </a:lnSpc>
            </a:pPr>
            <a:r>
              <a:rPr lang="en-US" sz="3600" b="1" dirty="0">
                <a:solidFill>
                  <a:srgbClr val="4A4A4A"/>
                </a:solidFill>
                <a:latin typeface="MiSans" pitchFamily="34" charset="-122"/>
                <a:ea typeface="MiSans" pitchFamily="34" charset="-122"/>
                <a:cs typeface="MiSans" pitchFamily="34" charset="-120"/>
              </a:rPr>
              <a:t>遗嘱的法定形式</a:t>
            </a:r>
            <a:endParaRPr lang="en-US" sz="1600" dirty="0"/>
          </a:p>
        </p:txBody>
      </p:sp>
      <p:sp>
        <p:nvSpPr>
          <p:cNvPr id="6" name="Shape 3"/>
          <p:cNvSpPr/>
          <p:nvPr/>
        </p:nvSpPr>
        <p:spPr>
          <a:xfrm>
            <a:off x="533400" y="1828800"/>
            <a:ext cx="50800" cy="1168400"/>
          </a:xfrm>
          <a:custGeom>
            <a:avLst/>
            <a:gdLst/>
            <a:ahLst/>
            <a:cxnLst/>
            <a:rect l="l" t="t" r="r" b="b"/>
            <a:pathLst>
              <a:path w="50800" h="1168400">
                <a:moveTo>
                  <a:pt x="50800" y="0"/>
                </a:moveTo>
                <a:lnTo>
                  <a:pt x="50800" y="0"/>
                </a:lnTo>
                <a:lnTo>
                  <a:pt x="50800" y="1168400"/>
                </a:lnTo>
                <a:lnTo>
                  <a:pt x="50800" y="1168400"/>
                </a:lnTo>
                <a:cubicBezTo>
                  <a:pt x="22763" y="1168400"/>
                  <a:pt x="0" y="1145637"/>
                  <a:pt x="0" y="1117600"/>
                </a:cubicBezTo>
                <a:lnTo>
                  <a:pt x="0" y="50800"/>
                </a:lnTo>
                <a:cubicBezTo>
                  <a:pt x="0" y="22763"/>
                  <a:pt x="22763" y="0"/>
                  <a:pt x="50800" y="0"/>
                </a:cubicBezTo>
                <a:close/>
              </a:path>
            </a:pathLst>
          </a:custGeom>
          <a:solidFill>
            <a:srgbClr val="A99985"/>
          </a:solidFill>
        </p:spPr>
      </p:sp>
      <p:sp>
        <p:nvSpPr>
          <p:cNvPr id="7" name="Text 4"/>
          <p:cNvSpPr/>
          <p:nvPr/>
        </p:nvSpPr>
        <p:spPr>
          <a:xfrm>
            <a:off x="812800" y="2082800"/>
            <a:ext cx="14782800" cy="660400"/>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按照《中华人民共和国民法典》的规定，遗嘱可以采用公证遗嘱、自书遗嘱、代书遗嘱、打印遗嘱、录音录像遗嘱和口头遗嘱六种形式，</a:t>
            </a:r>
            <a:r>
              <a:rPr lang="en-US" sz="1600" b="1" dirty="0">
                <a:solidFill>
                  <a:schemeClr val="accent1"/>
                </a:solidFill>
                <a:latin typeface="MiSans" pitchFamily="34" charset="-122"/>
                <a:ea typeface="MiSans" pitchFamily="34" charset="-122"/>
                <a:cs typeface="MiSans" pitchFamily="34" charset="-120"/>
              </a:rPr>
              <a:t>每一种遗嘱都有严格的形式要求</a:t>
            </a:r>
            <a:r>
              <a:rPr lang="en-US" sz="1600" dirty="0">
                <a:solidFill>
                  <a:schemeClr val="accent1"/>
                </a:solidFill>
                <a:latin typeface="MiSans" pitchFamily="34" charset="-122"/>
                <a:ea typeface="MiSans" pitchFamily="34" charset="-122"/>
                <a:cs typeface="MiSans" pitchFamily="34" charset="-120"/>
              </a:rPr>
              <a:t>。</a:t>
            </a:r>
            <a:endParaRPr lang="en-US" sz="1600" dirty="0">
              <a:solidFill>
                <a:schemeClr val="accent1"/>
              </a:solidFill>
              <a:latin typeface="MiSans" pitchFamily="34" charset="-122"/>
              <a:ea typeface="MiSans" pitchFamily="34" charset="-122"/>
              <a:cs typeface="MiSans" pitchFamily="34" charset="-120"/>
            </a:endParaRPr>
          </a:p>
        </p:txBody>
      </p:sp>
      <p:sp>
        <p:nvSpPr>
          <p:cNvPr id="12" name="Shape 10"/>
          <p:cNvSpPr/>
          <p:nvPr/>
        </p:nvSpPr>
        <p:spPr>
          <a:xfrm>
            <a:off x="7746444" y="3022600"/>
            <a:ext cx="4914900" cy="4114800"/>
          </a:xfrm>
          <a:custGeom>
            <a:avLst/>
            <a:gdLst/>
            <a:ahLst/>
            <a:cxnLst/>
            <a:rect l="l" t="t" r="r" b="b"/>
            <a:pathLst>
              <a:path w="4914900" h="4114800">
                <a:moveTo>
                  <a:pt x="50800" y="0"/>
                </a:moveTo>
                <a:lnTo>
                  <a:pt x="4864100" y="0"/>
                </a:lnTo>
                <a:cubicBezTo>
                  <a:pt x="4892137" y="0"/>
                  <a:pt x="4914900" y="22763"/>
                  <a:pt x="4914900" y="50800"/>
                </a:cubicBezTo>
                <a:lnTo>
                  <a:pt x="4914900" y="4013206"/>
                </a:lnTo>
                <a:cubicBezTo>
                  <a:pt x="4914900" y="4069315"/>
                  <a:pt x="4869415" y="4114800"/>
                  <a:pt x="4813306" y="4114800"/>
                </a:cubicBezTo>
                <a:lnTo>
                  <a:pt x="101594" y="4114800"/>
                </a:lnTo>
                <a:cubicBezTo>
                  <a:pt x="45485" y="4114800"/>
                  <a:pt x="0" y="4069315"/>
                  <a:pt x="0" y="4013206"/>
                </a:cubicBezTo>
                <a:lnTo>
                  <a:pt x="0" y="50800"/>
                </a:lnTo>
                <a:cubicBezTo>
                  <a:pt x="0" y="22763"/>
                  <a:pt x="22763" y="0"/>
                  <a:pt x="50800" y="0"/>
                </a:cubicBezTo>
                <a:close/>
              </a:path>
            </a:pathLst>
          </a:custGeom>
          <a:solidFill>
            <a:srgbClr val="C5E0B4"/>
          </a:solidFill>
        </p:spPr>
      </p:sp>
      <p:sp>
        <p:nvSpPr>
          <p:cNvPr id="13" name="Shape 11"/>
          <p:cNvSpPr/>
          <p:nvPr/>
        </p:nvSpPr>
        <p:spPr>
          <a:xfrm>
            <a:off x="7746444" y="3022600"/>
            <a:ext cx="4914900" cy="50800"/>
          </a:xfrm>
          <a:custGeom>
            <a:avLst/>
            <a:gdLst/>
            <a:ahLst/>
            <a:cxnLst/>
            <a:rect l="l" t="t" r="r" b="b"/>
            <a:pathLst>
              <a:path w="4914900" h="50800">
                <a:moveTo>
                  <a:pt x="50800" y="0"/>
                </a:moveTo>
                <a:lnTo>
                  <a:pt x="4864100" y="0"/>
                </a:lnTo>
                <a:cubicBezTo>
                  <a:pt x="4892137" y="0"/>
                  <a:pt x="4914900" y="22763"/>
                  <a:pt x="4914900" y="50800"/>
                </a:cubicBezTo>
                <a:lnTo>
                  <a:pt x="4914900" y="50800"/>
                </a:lnTo>
                <a:lnTo>
                  <a:pt x="0" y="50800"/>
                </a:lnTo>
                <a:lnTo>
                  <a:pt x="0" y="50800"/>
                </a:lnTo>
                <a:cubicBezTo>
                  <a:pt x="0" y="22763"/>
                  <a:pt x="22763" y="0"/>
                  <a:pt x="50800" y="0"/>
                </a:cubicBezTo>
                <a:close/>
              </a:path>
            </a:pathLst>
          </a:custGeom>
          <a:solidFill>
            <a:srgbClr val="8A9A87"/>
          </a:solidFill>
        </p:spPr>
      </p:sp>
      <p:sp>
        <p:nvSpPr>
          <p:cNvPr id="14" name="Shape 12"/>
          <p:cNvSpPr/>
          <p:nvPr/>
        </p:nvSpPr>
        <p:spPr>
          <a:xfrm>
            <a:off x="9846112" y="3352800"/>
            <a:ext cx="711200" cy="711200"/>
          </a:xfrm>
          <a:custGeom>
            <a:avLst/>
            <a:gdLst/>
            <a:ahLst/>
            <a:cxnLst/>
            <a:rect l="l" t="t" r="r" b="b"/>
            <a:pathLst>
              <a:path w="711200" h="711200">
                <a:moveTo>
                  <a:pt x="355600" y="0"/>
                </a:moveTo>
                <a:lnTo>
                  <a:pt x="355600" y="0"/>
                </a:lnTo>
                <a:cubicBezTo>
                  <a:pt x="551861" y="0"/>
                  <a:pt x="711200" y="159339"/>
                  <a:pt x="711200" y="355600"/>
                </a:cubicBezTo>
                <a:lnTo>
                  <a:pt x="711200" y="355600"/>
                </a:lnTo>
                <a:cubicBezTo>
                  <a:pt x="711200" y="551861"/>
                  <a:pt x="551861" y="711200"/>
                  <a:pt x="355600" y="711200"/>
                </a:cubicBezTo>
                <a:lnTo>
                  <a:pt x="355600" y="711200"/>
                </a:lnTo>
                <a:cubicBezTo>
                  <a:pt x="159339" y="711200"/>
                  <a:pt x="0" y="551861"/>
                  <a:pt x="0" y="355600"/>
                </a:cubicBezTo>
                <a:lnTo>
                  <a:pt x="0" y="355600"/>
                </a:lnTo>
                <a:cubicBezTo>
                  <a:pt x="0" y="159339"/>
                  <a:pt x="159339" y="0"/>
                  <a:pt x="355600" y="0"/>
                </a:cubicBezTo>
                <a:close/>
              </a:path>
            </a:pathLst>
          </a:custGeom>
          <a:solidFill>
            <a:srgbClr val="8A9A87"/>
          </a:solidFill>
        </p:spPr>
      </p:sp>
      <p:sp>
        <p:nvSpPr>
          <p:cNvPr id="15" name="Shape 13"/>
          <p:cNvSpPr/>
          <p:nvPr/>
        </p:nvSpPr>
        <p:spPr>
          <a:xfrm>
            <a:off x="10030262" y="3556000"/>
            <a:ext cx="342900" cy="304800"/>
          </a:xfrm>
          <a:custGeom>
            <a:avLst/>
            <a:gdLst/>
            <a:ahLst/>
            <a:cxnLst/>
            <a:rect l="l" t="t" r="r" b="b"/>
            <a:pathLst>
              <a:path w="342900" h="304800">
                <a:moveTo>
                  <a:pt x="57150" y="38100"/>
                </a:moveTo>
                <a:cubicBezTo>
                  <a:pt x="36135" y="38100"/>
                  <a:pt x="19050" y="55185"/>
                  <a:pt x="19050" y="76200"/>
                </a:cubicBezTo>
                <a:lnTo>
                  <a:pt x="19050" y="228600"/>
                </a:lnTo>
                <a:cubicBezTo>
                  <a:pt x="19050" y="249615"/>
                  <a:pt x="36135" y="266700"/>
                  <a:pt x="57150" y="266700"/>
                </a:cubicBezTo>
                <a:lnTo>
                  <a:pt x="209550" y="266700"/>
                </a:lnTo>
                <a:cubicBezTo>
                  <a:pt x="230565" y="266700"/>
                  <a:pt x="247650" y="249615"/>
                  <a:pt x="247650" y="228600"/>
                </a:cubicBezTo>
                <a:lnTo>
                  <a:pt x="247650" y="76200"/>
                </a:lnTo>
                <a:cubicBezTo>
                  <a:pt x="247650" y="55185"/>
                  <a:pt x="230565" y="38100"/>
                  <a:pt x="209550" y="38100"/>
                </a:cubicBezTo>
                <a:lnTo>
                  <a:pt x="57150" y="38100"/>
                </a:lnTo>
                <a:close/>
                <a:moveTo>
                  <a:pt x="276225" y="200025"/>
                </a:moveTo>
                <a:lnTo>
                  <a:pt x="319980" y="235029"/>
                </a:lnTo>
                <a:cubicBezTo>
                  <a:pt x="322481" y="237053"/>
                  <a:pt x="325576" y="238125"/>
                  <a:pt x="328791" y="238125"/>
                </a:cubicBezTo>
                <a:cubicBezTo>
                  <a:pt x="336590" y="238125"/>
                  <a:pt x="342900" y="231815"/>
                  <a:pt x="342900" y="224016"/>
                </a:cubicBezTo>
                <a:lnTo>
                  <a:pt x="342900" y="80784"/>
                </a:lnTo>
                <a:cubicBezTo>
                  <a:pt x="342900" y="72985"/>
                  <a:pt x="336590" y="66675"/>
                  <a:pt x="328791" y="66675"/>
                </a:cubicBezTo>
                <a:cubicBezTo>
                  <a:pt x="325576" y="66675"/>
                  <a:pt x="322481" y="67747"/>
                  <a:pt x="319980" y="69771"/>
                </a:cubicBezTo>
                <a:lnTo>
                  <a:pt x="276225" y="104775"/>
                </a:lnTo>
                <a:lnTo>
                  <a:pt x="276225" y="200025"/>
                </a:lnTo>
                <a:close/>
              </a:path>
            </a:pathLst>
          </a:custGeom>
          <a:solidFill>
            <a:srgbClr val="F8F6F2"/>
          </a:solidFill>
        </p:spPr>
      </p:sp>
      <p:sp>
        <p:nvSpPr>
          <p:cNvPr id="8" name="Text 14"/>
          <p:cNvSpPr/>
          <p:nvPr/>
        </p:nvSpPr>
        <p:spPr>
          <a:xfrm>
            <a:off x="7987744" y="4267200"/>
            <a:ext cx="4432300" cy="355600"/>
          </a:xfrm>
          <a:prstGeom prst="rect">
            <a:avLst/>
          </a:prstGeom>
          <a:noFill/>
        </p:spPr>
        <p:txBody>
          <a:bodyPr wrap="square" lIns="0" tIns="0" rIns="0" bIns="0" rtlCol="0" anchor="ctr"/>
          <a:p>
            <a:pPr algn="ctr">
              <a:lnSpc>
                <a:spcPct val="120000"/>
              </a:lnSpc>
            </a:pPr>
            <a:r>
              <a:rPr lang="en-US" sz="2000" b="1" dirty="0">
                <a:solidFill>
                  <a:srgbClr val="4A4A4A"/>
                </a:solidFill>
                <a:latin typeface="MiSans" pitchFamily="34" charset="-122"/>
                <a:ea typeface="MiSans" pitchFamily="34" charset="-122"/>
                <a:cs typeface="MiSans" pitchFamily="34" charset="-120"/>
              </a:rPr>
              <a:t>录音录像遗嘱</a:t>
            </a:r>
            <a:endParaRPr lang="en-US" sz="1600" dirty="0"/>
          </a:p>
        </p:txBody>
      </p:sp>
      <p:sp>
        <p:nvSpPr>
          <p:cNvPr id="9" name="Text 15"/>
          <p:cNvSpPr/>
          <p:nvPr/>
        </p:nvSpPr>
        <p:spPr>
          <a:xfrm>
            <a:off x="8897945" y="4800600"/>
            <a:ext cx="2607732" cy="279400"/>
          </a:xfrm>
          <a:prstGeom prst="rect">
            <a:avLst/>
          </a:prstGeom>
          <a:noFill/>
        </p:spPr>
        <p:txBody>
          <a:bodyPr wrap="square" lIns="0" tIns="0" rIns="0" bIns="0" rtlCol="0" anchor="ctr"/>
          <a:p>
            <a:pPr algn="ctr">
              <a:lnSpc>
                <a:spcPct val="140000"/>
              </a:lnSpc>
            </a:pPr>
            <a:r>
              <a:rPr lang="en-US" sz="1600" b="1" dirty="0">
                <a:solidFill>
                  <a:srgbClr val="8A9A87"/>
                </a:solidFill>
                <a:latin typeface="MiSans" pitchFamily="34" charset="-122"/>
                <a:ea typeface="MiSans" pitchFamily="34" charset="-122"/>
                <a:cs typeface="MiSans" pitchFamily="34" charset="-120"/>
              </a:rPr>
              <a:t>两个以上见证人，记录信息</a:t>
            </a:r>
            <a:endParaRPr lang="en-US" sz="1600" dirty="0"/>
          </a:p>
        </p:txBody>
      </p:sp>
      <p:sp>
        <p:nvSpPr>
          <p:cNvPr id="10" name="Shape 16"/>
          <p:cNvSpPr/>
          <p:nvPr/>
        </p:nvSpPr>
        <p:spPr>
          <a:xfrm>
            <a:off x="8051244" y="5308600"/>
            <a:ext cx="4305300" cy="1219200"/>
          </a:xfrm>
          <a:custGeom>
            <a:avLst/>
            <a:gdLst/>
            <a:ahLst/>
            <a:cxnLst/>
            <a:rect l="l" t="t" r="r" b="b"/>
            <a:pathLst>
              <a:path w="4305300" h="1219200">
                <a:moveTo>
                  <a:pt x="101596" y="0"/>
                </a:moveTo>
                <a:lnTo>
                  <a:pt x="4203704" y="0"/>
                </a:lnTo>
                <a:cubicBezTo>
                  <a:pt x="4259814" y="0"/>
                  <a:pt x="4305300" y="45486"/>
                  <a:pt x="4305300" y="101596"/>
                </a:cubicBezTo>
                <a:lnTo>
                  <a:pt x="4305300" y="1117604"/>
                </a:lnTo>
                <a:cubicBezTo>
                  <a:pt x="4305300" y="1173714"/>
                  <a:pt x="4259814" y="1219200"/>
                  <a:pt x="4203704" y="1219200"/>
                </a:cubicBezTo>
                <a:lnTo>
                  <a:pt x="101596" y="1219200"/>
                </a:lnTo>
                <a:cubicBezTo>
                  <a:pt x="45486" y="1219200"/>
                  <a:pt x="0" y="1173714"/>
                  <a:pt x="0" y="1117604"/>
                </a:cubicBezTo>
                <a:lnTo>
                  <a:pt x="0" y="101596"/>
                </a:lnTo>
                <a:cubicBezTo>
                  <a:pt x="0" y="45524"/>
                  <a:pt x="45524" y="0"/>
                  <a:pt x="101596" y="0"/>
                </a:cubicBezTo>
                <a:close/>
              </a:path>
            </a:pathLst>
          </a:custGeom>
          <a:solidFill>
            <a:srgbClr val="8A9A87"/>
          </a:solidFill>
        </p:spPr>
      </p:sp>
      <p:sp>
        <p:nvSpPr>
          <p:cNvPr id="11" name="Text 17"/>
          <p:cNvSpPr/>
          <p:nvPr/>
        </p:nvSpPr>
        <p:spPr>
          <a:xfrm>
            <a:off x="8203644" y="5461000"/>
            <a:ext cx="4102100" cy="914400"/>
          </a:xfrm>
          <a:prstGeom prst="rect">
            <a:avLst/>
          </a:prstGeom>
          <a:noFill/>
        </p:spPr>
        <p:txBody>
          <a:bodyPr wrap="square" lIns="0" tIns="0" rIns="0" bIns="0" rtlCol="0" anchor="ctr"/>
          <a:p>
            <a:pPr>
              <a:lnSpc>
                <a:spcPct val="130000"/>
              </a:lnSpc>
            </a:pPr>
            <a:r>
              <a:rPr lang="en-US" sz="1600" dirty="0">
                <a:solidFill>
                  <a:srgbClr val="F8F6F2"/>
                </a:solidFill>
                <a:latin typeface="MiSans" pitchFamily="34" charset="-122"/>
                <a:ea typeface="MiSans" pitchFamily="34" charset="-122"/>
                <a:cs typeface="MiSans" pitchFamily="34" charset="-120"/>
              </a:rPr>
              <a:t>应当有两个以上见证人在场见证。遗嘱人和见证人应当在录音录像中记录其姓名或者肖像，以及年、月、日</a:t>
            </a:r>
            <a:endParaRPr lang="en-US" sz="1600" dirty="0"/>
          </a:p>
        </p:txBody>
      </p:sp>
      <p:sp>
        <p:nvSpPr>
          <p:cNvPr id="33" name="Shape 31"/>
          <p:cNvSpPr/>
          <p:nvPr/>
        </p:nvSpPr>
        <p:spPr>
          <a:xfrm>
            <a:off x="7771765" y="7388225"/>
            <a:ext cx="4889500" cy="1425575"/>
          </a:xfrm>
          <a:custGeom>
            <a:avLst/>
            <a:gdLst/>
            <a:ahLst/>
            <a:cxnLst/>
            <a:rect l="l" t="t" r="r" b="b"/>
            <a:pathLst>
              <a:path w="4889500" h="1422400">
                <a:moveTo>
                  <a:pt x="50800" y="0"/>
                </a:moveTo>
                <a:lnTo>
                  <a:pt x="4787898" y="0"/>
                </a:lnTo>
                <a:cubicBezTo>
                  <a:pt x="4844011" y="0"/>
                  <a:pt x="4889500" y="45489"/>
                  <a:pt x="4889500" y="101602"/>
                </a:cubicBezTo>
                <a:lnTo>
                  <a:pt x="4889500" y="1320798"/>
                </a:lnTo>
                <a:cubicBezTo>
                  <a:pt x="4889500" y="1376911"/>
                  <a:pt x="4844011" y="1422400"/>
                  <a:pt x="4787898" y="1422400"/>
                </a:cubicBezTo>
                <a:lnTo>
                  <a:pt x="50800" y="1422400"/>
                </a:lnTo>
                <a:cubicBezTo>
                  <a:pt x="22744" y="1422400"/>
                  <a:pt x="0" y="1399656"/>
                  <a:pt x="0" y="1371600"/>
                </a:cubicBezTo>
                <a:lnTo>
                  <a:pt x="0" y="50800"/>
                </a:lnTo>
                <a:cubicBezTo>
                  <a:pt x="0" y="22763"/>
                  <a:pt x="22763" y="0"/>
                  <a:pt x="50800" y="0"/>
                </a:cubicBezTo>
                <a:close/>
              </a:path>
            </a:pathLst>
          </a:custGeom>
          <a:solidFill>
            <a:srgbClr val="F8F6F2"/>
          </a:solidFill>
        </p:spPr>
      </p:sp>
      <p:sp>
        <p:nvSpPr>
          <p:cNvPr id="34" name="Shape 32"/>
          <p:cNvSpPr/>
          <p:nvPr/>
        </p:nvSpPr>
        <p:spPr>
          <a:xfrm>
            <a:off x="7771844" y="7391400"/>
            <a:ext cx="50800" cy="1422400"/>
          </a:xfrm>
          <a:custGeom>
            <a:avLst/>
            <a:gdLst/>
            <a:ahLst/>
            <a:cxnLst/>
            <a:rect l="l" t="t" r="r" b="b"/>
            <a:pathLst>
              <a:path w="50800" h="1422400">
                <a:moveTo>
                  <a:pt x="50800" y="0"/>
                </a:moveTo>
                <a:lnTo>
                  <a:pt x="50800" y="0"/>
                </a:lnTo>
                <a:lnTo>
                  <a:pt x="50800" y="1422400"/>
                </a:lnTo>
                <a:lnTo>
                  <a:pt x="50800" y="1422400"/>
                </a:lnTo>
                <a:cubicBezTo>
                  <a:pt x="22763" y="1422400"/>
                  <a:pt x="0" y="1399637"/>
                  <a:pt x="0" y="1371600"/>
                </a:cubicBezTo>
                <a:lnTo>
                  <a:pt x="0" y="50800"/>
                </a:lnTo>
                <a:cubicBezTo>
                  <a:pt x="0" y="22763"/>
                  <a:pt x="22763" y="0"/>
                  <a:pt x="50800" y="0"/>
                </a:cubicBezTo>
                <a:close/>
              </a:path>
            </a:pathLst>
          </a:custGeom>
          <a:solidFill>
            <a:srgbClr val="8A9A87"/>
          </a:solidFill>
        </p:spPr>
      </p:sp>
      <p:sp>
        <p:nvSpPr>
          <p:cNvPr id="35" name="Shape 33"/>
          <p:cNvSpPr/>
          <p:nvPr/>
        </p:nvSpPr>
        <p:spPr>
          <a:xfrm>
            <a:off x="8025844" y="7645400"/>
            <a:ext cx="203200" cy="203200"/>
          </a:xfrm>
          <a:custGeom>
            <a:avLst/>
            <a:gdLst/>
            <a:ahLst/>
            <a:cxnLst/>
            <a:rect l="l" t="t" r="r" b="b"/>
            <a:pathLst>
              <a:path w="203200" h="203200">
                <a:moveTo>
                  <a:pt x="101600" y="203200"/>
                </a:moveTo>
                <a:cubicBezTo>
                  <a:pt x="157675" y="203200"/>
                  <a:pt x="203200" y="157675"/>
                  <a:pt x="203200" y="101600"/>
                </a:cubicBezTo>
                <a:cubicBezTo>
                  <a:pt x="203200" y="45525"/>
                  <a:pt x="157675" y="0"/>
                  <a:pt x="101600" y="0"/>
                </a:cubicBezTo>
                <a:cubicBezTo>
                  <a:pt x="45525" y="0"/>
                  <a:pt x="0" y="45525"/>
                  <a:pt x="0" y="101600"/>
                </a:cubicBezTo>
                <a:cubicBezTo>
                  <a:pt x="0" y="157675"/>
                  <a:pt x="45525" y="203200"/>
                  <a:pt x="101600" y="203200"/>
                </a:cubicBezTo>
                <a:close/>
                <a:moveTo>
                  <a:pt x="135096" y="84415"/>
                </a:moveTo>
                <a:lnTo>
                  <a:pt x="103346" y="135215"/>
                </a:lnTo>
                <a:cubicBezTo>
                  <a:pt x="101679" y="137874"/>
                  <a:pt x="98822" y="139541"/>
                  <a:pt x="95687" y="139700"/>
                </a:cubicBezTo>
                <a:cubicBezTo>
                  <a:pt x="92551" y="139859"/>
                  <a:pt x="89535" y="138430"/>
                  <a:pt x="87670" y="135890"/>
                </a:cubicBezTo>
                <a:lnTo>
                  <a:pt x="68620" y="110490"/>
                </a:lnTo>
                <a:cubicBezTo>
                  <a:pt x="65445" y="106283"/>
                  <a:pt x="66318" y="100330"/>
                  <a:pt x="70525" y="97155"/>
                </a:cubicBezTo>
                <a:cubicBezTo>
                  <a:pt x="74732" y="93980"/>
                  <a:pt x="80685" y="94853"/>
                  <a:pt x="83860" y="99060"/>
                </a:cubicBezTo>
                <a:lnTo>
                  <a:pt x="94575" y="113348"/>
                </a:lnTo>
                <a:lnTo>
                  <a:pt x="118943" y="74335"/>
                </a:lnTo>
                <a:cubicBezTo>
                  <a:pt x="121722" y="69890"/>
                  <a:pt x="127595" y="68501"/>
                  <a:pt x="132080" y="71318"/>
                </a:cubicBezTo>
                <a:cubicBezTo>
                  <a:pt x="136565" y="74136"/>
                  <a:pt x="137914" y="79970"/>
                  <a:pt x="135096" y="84455"/>
                </a:cubicBezTo>
                <a:close/>
              </a:path>
            </a:pathLst>
          </a:custGeom>
          <a:solidFill>
            <a:srgbClr val="8A9A87"/>
          </a:solidFill>
        </p:spPr>
      </p:sp>
      <p:sp>
        <p:nvSpPr>
          <p:cNvPr id="36" name="Text 34"/>
          <p:cNvSpPr/>
          <p:nvPr/>
        </p:nvSpPr>
        <p:spPr>
          <a:xfrm>
            <a:off x="8254444" y="7594600"/>
            <a:ext cx="43053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录音录像遗嘱特点</a:t>
            </a:r>
            <a:endParaRPr lang="en-US" sz="1600" dirty="0"/>
          </a:p>
        </p:txBody>
      </p:sp>
      <p:sp>
        <p:nvSpPr>
          <p:cNvPr id="37" name="Text 35"/>
          <p:cNvSpPr/>
          <p:nvPr/>
        </p:nvSpPr>
        <p:spPr>
          <a:xfrm>
            <a:off x="8000444" y="8001000"/>
            <a:ext cx="45593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直观记录意愿，适合文化程度较低的老年人</a:t>
            </a:r>
            <a:endParaRPr lang="en-US" sz="16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8134349" y="3963182"/>
            <a:ext cx="7860665" cy="2677365"/>
            <a:chOff x="6095999" y="2119660"/>
            <a:chExt cx="7860665" cy="2677365"/>
          </a:xfrm>
        </p:grpSpPr>
        <p:sp>
          <p:nvSpPr>
            <p:cNvPr id="10" name="文本框 14"/>
            <p:cNvSpPr txBox="1"/>
            <p:nvPr>
              <p:custDataLst>
                <p:tags r:id="rId1"/>
              </p:custDataLst>
            </p:nvPr>
          </p:nvSpPr>
          <p:spPr bwMode="auto">
            <a:xfrm>
              <a:off x="6095999" y="2119660"/>
              <a:ext cx="7860665" cy="1360805"/>
            </a:xfrm>
            <a:prstGeom prst="rect">
              <a:avLst/>
            </a:prstGeom>
            <a:noFill/>
          </p:spPr>
          <p:txBody>
            <a:bodyPr wrap="square" lIns="91440" tIns="45720" rIns="91440" bIns="45720" rtlCol="0">
              <a:normAutofit fontScale="9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buClrTx/>
                <a:buSzTx/>
                <a:buFontTx/>
              </a:pPr>
              <a:r>
                <a:rPr lang="zh-CN" altLang="en-US" sz="4400" dirty="0">
                  <a:solidFill>
                    <a:srgbClr val="417F54"/>
                  </a:solidFill>
                  <a:effectLst/>
                  <a:uFillTx/>
                  <a:latin typeface="思源宋体 CN Heavy" panose="02020900000000000000" pitchFamily="18" charset="-122"/>
                  <a:ea typeface="思源宋体 CN Heavy" panose="02020900000000000000" pitchFamily="18" charset="-122"/>
                  <a:cs typeface="MiSans Normal" panose="00000500000000000000" pitchFamily="2" charset="-122"/>
                  <a:sym typeface="+mn-ea"/>
                </a:rPr>
                <a:t>老年人财产安全受损的主要情形</a:t>
              </a:r>
              <a:endParaRPr lang="zh-CN" altLang="en-US" sz="4400" dirty="0">
                <a:solidFill>
                  <a:srgbClr val="417F54"/>
                </a:solidFill>
                <a:effectLst/>
                <a:uFillTx/>
                <a:latin typeface="思源宋体 CN Heavy" panose="02020900000000000000" pitchFamily="18" charset="-122"/>
                <a:ea typeface="思源宋体 CN Heavy" panose="02020900000000000000" pitchFamily="18" charset="-122"/>
                <a:cs typeface="MiSans Normal" panose="00000500000000000000" pitchFamily="2" charset="-122"/>
                <a:sym typeface="+mn-ea"/>
              </a:endParaRPr>
            </a:p>
          </p:txBody>
        </p:sp>
        <p:grpSp>
          <p:nvGrpSpPr>
            <p:cNvPr id="11" name="组合 10"/>
            <p:cNvGrpSpPr/>
            <p:nvPr/>
          </p:nvGrpSpPr>
          <p:grpSpPr>
            <a:xfrm>
              <a:off x="6095999" y="4246169"/>
              <a:ext cx="1741124" cy="550856"/>
              <a:chOff x="1988130" y="4105193"/>
              <a:chExt cx="1741124" cy="550856"/>
            </a:xfrm>
          </p:grpSpPr>
          <p:sp>
            <p:nvSpPr>
              <p:cNvPr id="12" name="图形 203"/>
              <p:cNvSpPr/>
              <p:nvPr>
                <p:custDataLst>
                  <p:tags r:id="rId2"/>
                </p:custDataLst>
              </p:nvPr>
            </p:nvSpPr>
            <p:spPr>
              <a:xfrm>
                <a:off x="1988130" y="4105193"/>
                <a:ext cx="1741124" cy="550856"/>
              </a:xfrm>
              <a:prstGeom prst="roundRect">
                <a:avLst>
                  <a:gd name="adj" fmla="val 50000"/>
                </a:avLst>
              </a:prstGeom>
              <a:solidFill>
                <a:srgbClr val="9E3537"/>
              </a:solidFill>
              <a:ln w="9525" cap="flat">
                <a:noFill/>
                <a:prstDash val="solid"/>
                <a:miter/>
              </a:ln>
              <a:effectLst>
                <a:outerShdw blurRad="127000" dist="127000" dir="5400000" algn="ctr" rotWithShape="0">
                  <a:srgbClr val="9E3537">
                    <a:alpha val="15000"/>
                  </a:srgbClr>
                </a:outerShdw>
              </a:effectLst>
            </p:spPr>
            <p:txBody>
              <a:bodyPr rtlCol="0" anchor="ctr"/>
              <a:lstStyle/>
              <a:p>
                <a:endParaRPr lang="zh-CN" altLang="en-US">
                  <a:solidFill>
                    <a:srgbClr val="D77061"/>
                  </a:solidFill>
                  <a:latin typeface="思源宋体 CN Heavy" panose="02020900000000000000" pitchFamily="18" charset="-122"/>
                  <a:ea typeface="思源宋体 CN Heavy" panose="02020900000000000000" pitchFamily="18" charset="-122"/>
                </a:endParaRPr>
              </a:p>
            </p:txBody>
          </p:sp>
          <p:sp>
            <p:nvSpPr>
              <p:cNvPr id="13" name="文本框 12"/>
              <p:cNvSpPr txBox="1"/>
              <p:nvPr>
                <p:custDataLst>
                  <p:tags r:id="rId3"/>
                </p:custDataLst>
              </p:nvPr>
            </p:nvSpPr>
            <p:spPr>
              <a:xfrm>
                <a:off x="1988130" y="4195955"/>
                <a:ext cx="1741124" cy="36830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dirty="0">
                    <a:solidFill>
                      <a:schemeClr val="bg1"/>
                    </a:solidFill>
                    <a:latin typeface="思源宋体 CN Heavy" panose="02020900000000000000" pitchFamily="18" charset="-122"/>
                    <a:ea typeface="思源宋体 CN Heavy" panose="02020900000000000000" pitchFamily="18" charset="-122"/>
                  </a:rPr>
                  <a:t>第一部分</a:t>
                </a:r>
                <a:endParaRPr lang="zh-CN" altLang="en-US" dirty="0">
                  <a:solidFill>
                    <a:schemeClr val="bg1"/>
                  </a:solidFill>
                  <a:latin typeface="思源宋体 CN Heavy" panose="02020900000000000000" pitchFamily="18" charset="-122"/>
                  <a:ea typeface="思源宋体 CN Heavy" panose="02020900000000000000" pitchFamily="18" charset="-122"/>
                </a:endParaRPr>
              </a:p>
            </p:txBody>
          </p:sp>
        </p:grpSp>
      </p:grpSp>
      <p:sp>
        <p:nvSpPr>
          <p:cNvPr id="17" name="文本框 16"/>
          <p:cNvSpPr txBox="1"/>
          <p:nvPr>
            <p:custDataLst>
              <p:tags r:id="rId4"/>
            </p:custDataLst>
          </p:nvPr>
        </p:nvSpPr>
        <p:spPr>
          <a:xfrm>
            <a:off x="8134349" y="2841472"/>
            <a:ext cx="944880" cy="1014730"/>
          </a:xfrm>
          <a:prstGeom prst="rect">
            <a:avLst/>
          </a:prstGeom>
          <a:noFill/>
          <a:ln>
            <a:noFill/>
          </a:ln>
        </p:spPr>
        <p:txBody>
          <a:bodyPr wrap="none" rtlCol="0">
            <a:spAutoFit/>
          </a:bodyPr>
          <a:lstStyle/>
          <a:p>
            <a:r>
              <a:rPr lang="en-US" altLang="zh-CN" sz="6000" dirty="0">
                <a:ln>
                  <a:solidFill>
                    <a:srgbClr val="417F54"/>
                  </a:solidFill>
                </a:ln>
                <a:noFill/>
                <a:latin typeface="思源宋体 CN Heavy" panose="02020900000000000000" pitchFamily="18" charset="-122"/>
                <a:ea typeface="思源宋体 CN Heavy" panose="02020900000000000000" pitchFamily="18" charset="-122"/>
              </a:rPr>
              <a:t>01</a:t>
            </a:r>
            <a:endParaRPr lang="en-US" altLang="zh-CN" sz="6000" dirty="0">
              <a:ln>
                <a:solidFill>
                  <a:srgbClr val="417F54"/>
                </a:solidFill>
              </a:ln>
              <a:noFill/>
              <a:latin typeface="思源宋体 CN Heavy" panose="02020900000000000000" pitchFamily="18" charset="-122"/>
              <a:ea typeface="思源宋体 CN Heavy" panose="02020900000000000000" pitchFamily="18" charset="-122"/>
            </a:endParaRPr>
          </a:p>
        </p:txBody>
      </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Text 1"/>
          <p:cNvSpPr/>
          <p:nvPr/>
        </p:nvSpPr>
        <p:spPr>
          <a:xfrm>
            <a:off x="508000" y="914400"/>
            <a:ext cx="15468600" cy="508000"/>
          </a:xfrm>
          <a:prstGeom prst="rect">
            <a:avLst/>
          </a:prstGeom>
          <a:noFill/>
        </p:spPr>
        <p:txBody>
          <a:bodyPr wrap="square" lIns="0" tIns="0" rIns="0" bIns="0" rtlCol="0" anchor="ctr"/>
          <a:p>
            <a:pPr>
              <a:lnSpc>
                <a:spcPct val="90000"/>
              </a:lnSpc>
            </a:pPr>
            <a:r>
              <a:rPr lang="en-US" sz="3600" b="1" dirty="0">
                <a:solidFill>
                  <a:srgbClr val="4A4A4A"/>
                </a:solidFill>
                <a:latin typeface="MiSans" pitchFamily="34" charset="-122"/>
                <a:ea typeface="MiSans" pitchFamily="34" charset="-122"/>
                <a:cs typeface="MiSans" pitchFamily="34" charset="-120"/>
              </a:rPr>
              <a:t>遗嘱的法定形式</a:t>
            </a:r>
            <a:endParaRPr lang="en-US" sz="1600" dirty="0"/>
          </a:p>
        </p:txBody>
      </p:sp>
      <p:sp>
        <p:nvSpPr>
          <p:cNvPr id="6" name="Shape 3"/>
          <p:cNvSpPr/>
          <p:nvPr/>
        </p:nvSpPr>
        <p:spPr>
          <a:xfrm>
            <a:off x="533400" y="1828800"/>
            <a:ext cx="50800" cy="1168400"/>
          </a:xfrm>
          <a:custGeom>
            <a:avLst/>
            <a:gdLst/>
            <a:ahLst/>
            <a:cxnLst/>
            <a:rect l="l" t="t" r="r" b="b"/>
            <a:pathLst>
              <a:path w="50800" h="1168400">
                <a:moveTo>
                  <a:pt x="50800" y="0"/>
                </a:moveTo>
                <a:lnTo>
                  <a:pt x="50800" y="0"/>
                </a:lnTo>
                <a:lnTo>
                  <a:pt x="50800" y="1168400"/>
                </a:lnTo>
                <a:lnTo>
                  <a:pt x="50800" y="1168400"/>
                </a:lnTo>
                <a:cubicBezTo>
                  <a:pt x="22763" y="1168400"/>
                  <a:pt x="0" y="1145637"/>
                  <a:pt x="0" y="1117600"/>
                </a:cubicBezTo>
                <a:lnTo>
                  <a:pt x="0" y="50800"/>
                </a:lnTo>
                <a:cubicBezTo>
                  <a:pt x="0" y="22763"/>
                  <a:pt x="22763" y="0"/>
                  <a:pt x="50800" y="0"/>
                </a:cubicBezTo>
                <a:close/>
              </a:path>
            </a:pathLst>
          </a:custGeom>
          <a:solidFill>
            <a:srgbClr val="A99985"/>
          </a:solidFill>
        </p:spPr>
      </p:sp>
      <p:sp>
        <p:nvSpPr>
          <p:cNvPr id="7" name="Text 4"/>
          <p:cNvSpPr/>
          <p:nvPr/>
        </p:nvSpPr>
        <p:spPr>
          <a:xfrm>
            <a:off x="812800" y="2082800"/>
            <a:ext cx="14782800" cy="660400"/>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按照《中华人民共和国民法典》的规定，遗嘱可以采用公证遗嘱、自书遗嘱、代书遗嘱、打印遗嘱、录音录像遗嘱和口头遗嘱六种形式，</a:t>
            </a:r>
            <a:r>
              <a:rPr lang="en-US" sz="1600" b="1" dirty="0">
                <a:solidFill>
                  <a:schemeClr val="accent1"/>
                </a:solidFill>
                <a:latin typeface="MiSans" pitchFamily="34" charset="-122"/>
                <a:ea typeface="MiSans" pitchFamily="34" charset="-122"/>
                <a:cs typeface="MiSans" pitchFamily="34" charset="-120"/>
              </a:rPr>
              <a:t>每一种遗嘱都有严格的形式要求</a:t>
            </a:r>
            <a:r>
              <a:rPr lang="en-US" sz="1600" dirty="0">
                <a:solidFill>
                  <a:schemeClr val="accent1"/>
                </a:solidFill>
                <a:latin typeface="MiSans" pitchFamily="34" charset="-122"/>
                <a:ea typeface="MiSans" pitchFamily="34" charset="-122"/>
                <a:cs typeface="MiSans" pitchFamily="34" charset="-120"/>
              </a:rPr>
              <a:t>。</a:t>
            </a:r>
            <a:endParaRPr lang="en-US" sz="1600" dirty="0">
              <a:solidFill>
                <a:schemeClr val="accent1"/>
              </a:solidFill>
              <a:latin typeface="MiSans" pitchFamily="34" charset="-122"/>
              <a:ea typeface="MiSans" pitchFamily="34" charset="-122"/>
              <a:cs typeface="MiSans" pitchFamily="34" charset="-120"/>
            </a:endParaRPr>
          </a:p>
        </p:txBody>
      </p:sp>
      <p:sp>
        <p:nvSpPr>
          <p:cNvPr id="8" name="Shape 18"/>
          <p:cNvSpPr/>
          <p:nvPr/>
        </p:nvSpPr>
        <p:spPr>
          <a:xfrm>
            <a:off x="7746087" y="2978785"/>
            <a:ext cx="4914900" cy="4114800"/>
          </a:xfrm>
          <a:custGeom>
            <a:avLst/>
            <a:gdLst/>
            <a:ahLst/>
            <a:cxnLst/>
            <a:rect l="l" t="t" r="r" b="b"/>
            <a:pathLst>
              <a:path w="4914900" h="4114800">
                <a:moveTo>
                  <a:pt x="50800" y="0"/>
                </a:moveTo>
                <a:lnTo>
                  <a:pt x="4864100" y="0"/>
                </a:lnTo>
                <a:cubicBezTo>
                  <a:pt x="4892137" y="0"/>
                  <a:pt x="4914900" y="22763"/>
                  <a:pt x="4914900" y="50800"/>
                </a:cubicBezTo>
                <a:lnTo>
                  <a:pt x="4914900" y="4013206"/>
                </a:lnTo>
                <a:cubicBezTo>
                  <a:pt x="4914900" y="4069315"/>
                  <a:pt x="4869415" y="4114800"/>
                  <a:pt x="4813306" y="4114800"/>
                </a:cubicBezTo>
                <a:lnTo>
                  <a:pt x="101594" y="4114800"/>
                </a:lnTo>
                <a:cubicBezTo>
                  <a:pt x="45485" y="4114800"/>
                  <a:pt x="0" y="4069315"/>
                  <a:pt x="0" y="4013206"/>
                </a:cubicBezTo>
                <a:lnTo>
                  <a:pt x="0" y="50800"/>
                </a:lnTo>
                <a:cubicBezTo>
                  <a:pt x="0" y="22763"/>
                  <a:pt x="22763" y="0"/>
                  <a:pt x="50800" y="0"/>
                </a:cubicBezTo>
                <a:close/>
              </a:path>
            </a:pathLst>
          </a:custGeom>
          <a:solidFill>
            <a:srgbClr val="F8F6F2"/>
          </a:solidFill>
        </p:spPr>
      </p:sp>
      <p:sp>
        <p:nvSpPr>
          <p:cNvPr id="21" name="Shape 19"/>
          <p:cNvSpPr/>
          <p:nvPr/>
        </p:nvSpPr>
        <p:spPr>
          <a:xfrm>
            <a:off x="7746087" y="2978785"/>
            <a:ext cx="4914900" cy="50800"/>
          </a:xfrm>
          <a:custGeom>
            <a:avLst/>
            <a:gdLst/>
            <a:ahLst/>
            <a:cxnLst/>
            <a:rect l="l" t="t" r="r" b="b"/>
            <a:pathLst>
              <a:path w="4914900" h="50800">
                <a:moveTo>
                  <a:pt x="50800" y="0"/>
                </a:moveTo>
                <a:lnTo>
                  <a:pt x="4864100" y="0"/>
                </a:lnTo>
                <a:cubicBezTo>
                  <a:pt x="4892137" y="0"/>
                  <a:pt x="4914900" y="22763"/>
                  <a:pt x="4914900" y="50800"/>
                </a:cubicBezTo>
                <a:lnTo>
                  <a:pt x="4914900" y="50800"/>
                </a:lnTo>
                <a:lnTo>
                  <a:pt x="0" y="50800"/>
                </a:lnTo>
                <a:lnTo>
                  <a:pt x="0" y="50800"/>
                </a:lnTo>
                <a:cubicBezTo>
                  <a:pt x="0" y="22763"/>
                  <a:pt x="22763" y="0"/>
                  <a:pt x="50800" y="0"/>
                </a:cubicBezTo>
                <a:close/>
              </a:path>
            </a:pathLst>
          </a:custGeom>
          <a:solidFill>
            <a:srgbClr val="D1A367"/>
          </a:solidFill>
        </p:spPr>
      </p:sp>
      <p:sp>
        <p:nvSpPr>
          <p:cNvPr id="22" name="Shape 20"/>
          <p:cNvSpPr/>
          <p:nvPr/>
        </p:nvSpPr>
        <p:spPr>
          <a:xfrm>
            <a:off x="9845754" y="3308985"/>
            <a:ext cx="711200" cy="711200"/>
          </a:xfrm>
          <a:custGeom>
            <a:avLst/>
            <a:gdLst/>
            <a:ahLst/>
            <a:cxnLst/>
            <a:rect l="l" t="t" r="r" b="b"/>
            <a:pathLst>
              <a:path w="711200" h="711200">
                <a:moveTo>
                  <a:pt x="355600" y="0"/>
                </a:moveTo>
                <a:lnTo>
                  <a:pt x="355600" y="0"/>
                </a:lnTo>
                <a:cubicBezTo>
                  <a:pt x="551861" y="0"/>
                  <a:pt x="711200" y="159339"/>
                  <a:pt x="711200" y="355600"/>
                </a:cubicBezTo>
                <a:lnTo>
                  <a:pt x="711200" y="355600"/>
                </a:lnTo>
                <a:cubicBezTo>
                  <a:pt x="711200" y="551861"/>
                  <a:pt x="551861" y="711200"/>
                  <a:pt x="355600" y="711200"/>
                </a:cubicBezTo>
                <a:lnTo>
                  <a:pt x="355600" y="711200"/>
                </a:lnTo>
                <a:cubicBezTo>
                  <a:pt x="159339" y="711200"/>
                  <a:pt x="0" y="551861"/>
                  <a:pt x="0" y="355600"/>
                </a:cubicBezTo>
                <a:lnTo>
                  <a:pt x="0" y="355600"/>
                </a:lnTo>
                <a:cubicBezTo>
                  <a:pt x="0" y="159339"/>
                  <a:pt x="159339" y="0"/>
                  <a:pt x="355600" y="0"/>
                </a:cubicBezTo>
                <a:close/>
              </a:path>
            </a:pathLst>
          </a:custGeom>
          <a:solidFill>
            <a:srgbClr val="D1A367"/>
          </a:solidFill>
        </p:spPr>
      </p:sp>
      <p:sp>
        <p:nvSpPr>
          <p:cNvPr id="23" name="Shape 21"/>
          <p:cNvSpPr/>
          <p:nvPr/>
        </p:nvSpPr>
        <p:spPr>
          <a:xfrm>
            <a:off x="10029904" y="3512185"/>
            <a:ext cx="342900" cy="304800"/>
          </a:xfrm>
          <a:custGeom>
            <a:avLst/>
            <a:gdLst/>
            <a:ahLst/>
            <a:cxnLst/>
            <a:rect l="l" t="t" r="r" b="b"/>
            <a:pathLst>
              <a:path w="342900" h="304800">
                <a:moveTo>
                  <a:pt x="228600" y="85725"/>
                </a:moveTo>
                <a:cubicBezTo>
                  <a:pt x="228600" y="143589"/>
                  <a:pt x="177403" y="190500"/>
                  <a:pt x="114300" y="190500"/>
                </a:cubicBezTo>
                <a:cubicBezTo>
                  <a:pt x="98405" y="190500"/>
                  <a:pt x="83284" y="187523"/>
                  <a:pt x="69533" y="182166"/>
                </a:cubicBezTo>
                <a:lnTo>
                  <a:pt x="20955" y="207883"/>
                </a:lnTo>
                <a:cubicBezTo>
                  <a:pt x="15419" y="210800"/>
                  <a:pt x="8632" y="209788"/>
                  <a:pt x="4167" y="205383"/>
                </a:cubicBezTo>
                <a:cubicBezTo>
                  <a:pt x="-298" y="200978"/>
                  <a:pt x="-1310" y="194131"/>
                  <a:pt x="1667" y="188595"/>
                </a:cubicBezTo>
                <a:lnTo>
                  <a:pt x="22860" y="148590"/>
                </a:lnTo>
                <a:cubicBezTo>
                  <a:pt x="8513" y="131088"/>
                  <a:pt x="0" y="109299"/>
                  <a:pt x="0" y="85725"/>
                </a:cubicBezTo>
                <a:cubicBezTo>
                  <a:pt x="0" y="27861"/>
                  <a:pt x="51197" y="-19050"/>
                  <a:pt x="114300" y="-19050"/>
                </a:cubicBezTo>
                <a:cubicBezTo>
                  <a:pt x="177403" y="-19050"/>
                  <a:pt x="228600" y="27861"/>
                  <a:pt x="228600" y="85725"/>
                </a:cubicBezTo>
                <a:close/>
                <a:moveTo>
                  <a:pt x="228600" y="304800"/>
                </a:moveTo>
                <a:cubicBezTo>
                  <a:pt x="172581" y="304800"/>
                  <a:pt x="125968" y="267831"/>
                  <a:pt x="116205" y="219075"/>
                </a:cubicBezTo>
                <a:cubicBezTo>
                  <a:pt x="187643" y="218182"/>
                  <a:pt x="249734" y="167342"/>
                  <a:pt x="256580" y="98405"/>
                </a:cubicBezTo>
                <a:cubicBezTo>
                  <a:pt x="306169" y="109835"/>
                  <a:pt x="342900" y="150971"/>
                  <a:pt x="342900" y="200025"/>
                </a:cubicBezTo>
                <a:cubicBezTo>
                  <a:pt x="342900" y="223599"/>
                  <a:pt x="334387" y="245388"/>
                  <a:pt x="320040" y="262890"/>
                </a:cubicBezTo>
                <a:lnTo>
                  <a:pt x="341233" y="302895"/>
                </a:lnTo>
                <a:cubicBezTo>
                  <a:pt x="344150" y="308431"/>
                  <a:pt x="343138" y="315218"/>
                  <a:pt x="338733" y="319683"/>
                </a:cubicBezTo>
                <a:cubicBezTo>
                  <a:pt x="334328" y="324148"/>
                  <a:pt x="327481" y="325160"/>
                  <a:pt x="321945" y="322183"/>
                </a:cubicBezTo>
                <a:lnTo>
                  <a:pt x="273368" y="296466"/>
                </a:lnTo>
                <a:cubicBezTo>
                  <a:pt x="259616" y="301823"/>
                  <a:pt x="244495" y="304800"/>
                  <a:pt x="228600" y="304800"/>
                </a:cubicBezTo>
                <a:close/>
              </a:path>
            </a:pathLst>
          </a:custGeom>
          <a:solidFill>
            <a:srgbClr val="F8F6F2"/>
          </a:solidFill>
        </p:spPr>
      </p:sp>
      <p:sp>
        <p:nvSpPr>
          <p:cNvPr id="24" name="Text 22"/>
          <p:cNvSpPr/>
          <p:nvPr/>
        </p:nvSpPr>
        <p:spPr>
          <a:xfrm>
            <a:off x="7987387" y="4223385"/>
            <a:ext cx="4432300" cy="355600"/>
          </a:xfrm>
          <a:prstGeom prst="rect">
            <a:avLst/>
          </a:prstGeom>
          <a:noFill/>
        </p:spPr>
        <p:txBody>
          <a:bodyPr wrap="square" lIns="0" tIns="0" rIns="0" bIns="0" rtlCol="0" anchor="ctr"/>
          <a:p>
            <a:pPr algn="ctr">
              <a:lnSpc>
                <a:spcPct val="120000"/>
              </a:lnSpc>
            </a:pPr>
            <a:r>
              <a:rPr lang="en-US" sz="2000" b="1" dirty="0">
                <a:solidFill>
                  <a:srgbClr val="4A4A4A"/>
                </a:solidFill>
                <a:latin typeface="MiSans" pitchFamily="34" charset="-122"/>
                <a:ea typeface="MiSans" pitchFamily="34" charset="-122"/>
                <a:cs typeface="MiSans" pitchFamily="34" charset="-120"/>
              </a:rPr>
              <a:t>口头遗嘱</a:t>
            </a:r>
            <a:endParaRPr lang="en-US" sz="1600" dirty="0"/>
          </a:p>
        </p:txBody>
      </p:sp>
      <p:sp>
        <p:nvSpPr>
          <p:cNvPr id="25" name="Text 23"/>
          <p:cNvSpPr/>
          <p:nvPr/>
        </p:nvSpPr>
        <p:spPr>
          <a:xfrm>
            <a:off x="9002009" y="4756785"/>
            <a:ext cx="2398889" cy="279400"/>
          </a:xfrm>
          <a:prstGeom prst="rect">
            <a:avLst/>
          </a:prstGeom>
          <a:noFill/>
        </p:spPr>
        <p:txBody>
          <a:bodyPr wrap="square" lIns="0" tIns="0" rIns="0" bIns="0" rtlCol="0" anchor="ctr"/>
          <a:p>
            <a:pPr algn="ctr">
              <a:lnSpc>
                <a:spcPct val="140000"/>
              </a:lnSpc>
            </a:pPr>
            <a:r>
              <a:rPr lang="en-US" sz="1600" b="1" dirty="0">
                <a:solidFill>
                  <a:srgbClr val="D1A367"/>
                </a:solidFill>
                <a:latin typeface="MiSans" pitchFamily="34" charset="-122"/>
                <a:ea typeface="MiSans" pitchFamily="34" charset="-122"/>
                <a:cs typeface="MiSans" pitchFamily="34" charset="-120"/>
              </a:rPr>
              <a:t>危急情况下，两个见证人</a:t>
            </a:r>
            <a:endParaRPr lang="en-US" sz="1600" dirty="0"/>
          </a:p>
        </p:txBody>
      </p:sp>
      <p:sp>
        <p:nvSpPr>
          <p:cNvPr id="26" name="Shape 24"/>
          <p:cNvSpPr/>
          <p:nvPr/>
        </p:nvSpPr>
        <p:spPr>
          <a:xfrm>
            <a:off x="8050887" y="5264785"/>
            <a:ext cx="4305300" cy="1524000"/>
          </a:xfrm>
          <a:custGeom>
            <a:avLst/>
            <a:gdLst/>
            <a:ahLst/>
            <a:cxnLst/>
            <a:rect l="l" t="t" r="r" b="b"/>
            <a:pathLst>
              <a:path w="4305300" h="1524000">
                <a:moveTo>
                  <a:pt x="101605" y="0"/>
                </a:moveTo>
                <a:lnTo>
                  <a:pt x="4203695" y="0"/>
                </a:lnTo>
                <a:cubicBezTo>
                  <a:pt x="4259810" y="0"/>
                  <a:pt x="4305300" y="45490"/>
                  <a:pt x="4305300" y="101605"/>
                </a:cubicBezTo>
                <a:lnTo>
                  <a:pt x="4305300" y="1422395"/>
                </a:lnTo>
                <a:cubicBezTo>
                  <a:pt x="4305300" y="1478510"/>
                  <a:pt x="4259810" y="1524000"/>
                  <a:pt x="4203695" y="1524000"/>
                </a:cubicBezTo>
                <a:lnTo>
                  <a:pt x="101605" y="1524000"/>
                </a:lnTo>
                <a:cubicBezTo>
                  <a:pt x="45490" y="1524000"/>
                  <a:pt x="0" y="1478510"/>
                  <a:pt x="0" y="1422395"/>
                </a:cubicBezTo>
                <a:lnTo>
                  <a:pt x="0" y="101605"/>
                </a:lnTo>
                <a:cubicBezTo>
                  <a:pt x="0" y="45528"/>
                  <a:pt x="45528" y="0"/>
                  <a:pt x="101605" y="0"/>
                </a:cubicBezTo>
                <a:close/>
              </a:path>
            </a:pathLst>
          </a:custGeom>
          <a:solidFill>
            <a:srgbClr val="D1A367"/>
          </a:solidFill>
        </p:spPr>
      </p:sp>
      <p:sp>
        <p:nvSpPr>
          <p:cNvPr id="27" name="Text 25"/>
          <p:cNvSpPr/>
          <p:nvPr/>
        </p:nvSpPr>
        <p:spPr>
          <a:xfrm>
            <a:off x="8203287" y="5417185"/>
            <a:ext cx="4102100" cy="1219200"/>
          </a:xfrm>
          <a:prstGeom prst="rect">
            <a:avLst/>
          </a:prstGeom>
          <a:noFill/>
        </p:spPr>
        <p:txBody>
          <a:bodyPr wrap="square" lIns="0" tIns="0" rIns="0" bIns="0" rtlCol="0" anchor="ctr"/>
          <a:p>
            <a:pPr>
              <a:lnSpc>
                <a:spcPct val="130000"/>
              </a:lnSpc>
            </a:pPr>
            <a:r>
              <a:rPr lang="en-US" sz="1600" dirty="0">
                <a:solidFill>
                  <a:srgbClr val="F8F6F2"/>
                </a:solidFill>
                <a:latin typeface="MiSans" pitchFamily="34" charset="-122"/>
                <a:ea typeface="MiSans" pitchFamily="34" charset="-122"/>
                <a:cs typeface="MiSans" pitchFamily="34" charset="-120"/>
              </a:rPr>
              <a:t>遗嘱人在危急情况下，可以立口头遗嘱。口头遗嘱应当有两个以上见证人在场见证。危急情况消除后，遗嘱人能够以书面或者录音录像形式立遗嘱的，所立的口头遗嘱无效</a:t>
            </a:r>
            <a:endParaRPr lang="en-US" sz="1600" dirty="0"/>
          </a:p>
        </p:txBody>
      </p:sp>
      <p:sp>
        <p:nvSpPr>
          <p:cNvPr id="38" name="Shape 36"/>
          <p:cNvSpPr/>
          <p:nvPr/>
        </p:nvSpPr>
        <p:spPr>
          <a:xfrm>
            <a:off x="7771487" y="7347585"/>
            <a:ext cx="4889500" cy="1422400"/>
          </a:xfrm>
          <a:custGeom>
            <a:avLst/>
            <a:gdLst/>
            <a:ahLst/>
            <a:cxnLst/>
            <a:rect l="l" t="t" r="r" b="b"/>
            <a:pathLst>
              <a:path w="4889500" h="1422400">
                <a:moveTo>
                  <a:pt x="50800" y="0"/>
                </a:moveTo>
                <a:lnTo>
                  <a:pt x="4787898" y="0"/>
                </a:lnTo>
                <a:cubicBezTo>
                  <a:pt x="4844011" y="0"/>
                  <a:pt x="4889500" y="45489"/>
                  <a:pt x="4889500" y="101602"/>
                </a:cubicBezTo>
                <a:lnTo>
                  <a:pt x="4889500" y="1320798"/>
                </a:lnTo>
                <a:cubicBezTo>
                  <a:pt x="4889500" y="1376911"/>
                  <a:pt x="4844011" y="1422400"/>
                  <a:pt x="4787898" y="1422400"/>
                </a:cubicBezTo>
                <a:lnTo>
                  <a:pt x="50800" y="1422400"/>
                </a:lnTo>
                <a:cubicBezTo>
                  <a:pt x="22744" y="1422400"/>
                  <a:pt x="0" y="1399656"/>
                  <a:pt x="0" y="1371600"/>
                </a:cubicBezTo>
                <a:lnTo>
                  <a:pt x="0" y="50800"/>
                </a:lnTo>
                <a:cubicBezTo>
                  <a:pt x="0" y="22763"/>
                  <a:pt x="22763" y="0"/>
                  <a:pt x="50800" y="0"/>
                </a:cubicBezTo>
                <a:close/>
              </a:path>
            </a:pathLst>
          </a:custGeom>
          <a:solidFill>
            <a:srgbClr val="F8F6F2"/>
          </a:solidFill>
        </p:spPr>
      </p:sp>
      <p:sp>
        <p:nvSpPr>
          <p:cNvPr id="39" name="Shape 37"/>
          <p:cNvSpPr/>
          <p:nvPr/>
        </p:nvSpPr>
        <p:spPr>
          <a:xfrm>
            <a:off x="7771487" y="7347585"/>
            <a:ext cx="50800" cy="1422400"/>
          </a:xfrm>
          <a:custGeom>
            <a:avLst/>
            <a:gdLst/>
            <a:ahLst/>
            <a:cxnLst/>
            <a:rect l="l" t="t" r="r" b="b"/>
            <a:pathLst>
              <a:path w="50800" h="1422400">
                <a:moveTo>
                  <a:pt x="50800" y="0"/>
                </a:moveTo>
                <a:lnTo>
                  <a:pt x="50800" y="0"/>
                </a:lnTo>
                <a:lnTo>
                  <a:pt x="50800" y="1422400"/>
                </a:lnTo>
                <a:lnTo>
                  <a:pt x="50800" y="1422400"/>
                </a:lnTo>
                <a:cubicBezTo>
                  <a:pt x="22763" y="1422400"/>
                  <a:pt x="0" y="1399637"/>
                  <a:pt x="0" y="1371600"/>
                </a:cubicBezTo>
                <a:lnTo>
                  <a:pt x="0" y="50800"/>
                </a:lnTo>
                <a:cubicBezTo>
                  <a:pt x="0" y="22763"/>
                  <a:pt x="22763" y="0"/>
                  <a:pt x="50800" y="0"/>
                </a:cubicBezTo>
                <a:close/>
              </a:path>
            </a:pathLst>
          </a:custGeom>
          <a:solidFill>
            <a:srgbClr val="D1A367"/>
          </a:solidFill>
        </p:spPr>
      </p:sp>
      <p:sp>
        <p:nvSpPr>
          <p:cNvPr id="40" name="Shape 38"/>
          <p:cNvSpPr/>
          <p:nvPr/>
        </p:nvSpPr>
        <p:spPr>
          <a:xfrm>
            <a:off x="8025487" y="7601585"/>
            <a:ext cx="203200" cy="203200"/>
          </a:xfrm>
          <a:custGeom>
            <a:avLst/>
            <a:gdLst/>
            <a:ahLst/>
            <a:cxnLst/>
            <a:rect l="l" t="t" r="r" b="b"/>
            <a:pathLst>
              <a:path w="203200" h="203200">
                <a:moveTo>
                  <a:pt x="101600" y="0"/>
                </a:moveTo>
                <a:cubicBezTo>
                  <a:pt x="107434" y="0"/>
                  <a:pt x="112792" y="3215"/>
                  <a:pt x="115570" y="8334"/>
                </a:cubicBezTo>
                <a:lnTo>
                  <a:pt x="201295" y="167084"/>
                </a:lnTo>
                <a:cubicBezTo>
                  <a:pt x="203954" y="172006"/>
                  <a:pt x="203835" y="177959"/>
                  <a:pt x="200978" y="182761"/>
                </a:cubicBezTo>
                <a:cubicBezTo>
                  <a:pt x="198120" y="187563"/>
                  <a:pt x="192921" y="190500"/>
                  <a:pt x="187325" y="190500"/>
                </a:cubicBezTo>
                <a:lnTo>
                  <a:pt x="15875" y="190500"/>
                </a:lnTo>
                <a:cubicBezTo>
                  <a:pt x="10279" y="190500"/>
                  <a:pt x="5120" y="187563"/>
                  <a:pt x="2223" y="182761"/>
                </a:cubicBezTo>
                <a:cubicBezTo>
                  <a:pt x="-675" y="177959"/>
                  <a:pt x="-754" y="172006"/>
                  <a:pt x="1905" y="167084"/>
                </a:cubicBezTo>
                <a:lnTo>
                  <a:pt x="87630" y="8334"/>
                </a:lnTo>
                <a:cubicBezTo>
                  <a:pt x="90408" y="3215"/>
                  <a:pt x="95766" y="0"/>
                  <a:pt x="101600" y="0"/>
                </a:cubicBezTo>
                <a:close/>
                <a:moveTo>
                  <a:pt x="101600" y="66675"/>
                </a:moveTo>
                <a:cubicBezTo>
                  <a:pt x="96322" y="66675"/>
                  <a:pt x="92075" y="70922"/>
                  <a:pt x="92075" y="76200"/>
                </a:cubicBezTo>
                <a:lnTo>
                  <a:pt x="92075" y="120650"/>
                </a:lnTo>
                <a:cubicBezTo>
                  <a:pt x="92075" y="125928"/>
                  <a:pt x="96322" y="130175"/>
                  <a:pt x="101600" y="130175"/>
                </a:cubicBezTo>
                <a:cubicBezTo>
                  <a:pt x="106878" y="130175"/>
                  <a:pt x="111125" y="125928"/>
                  <a:pt x="111125" y="120650"/>
                </a:cubicBezTo>
                <a:lnTo>
                  <a:pt x="111125" y="76200"/>
                </a:lnTo>
                <a:cubicBezTo>
                  <a:pt x="111125" y="70922"/>
                  <a:pt x="106878" y="66675"/>
                  <a:pt x="101600" y="66675"/>
                </a:cubicBezTo>
                <a:close/>
                <a:moveTo>
                  <a:pt x="112197" y="152400"/>
                </a:moveTo>
                <a:cubicBezTo>
                  <a:pt x="112438" y="148467"/>
                  <a:pt x="110476" y="144724"/>
                  <a:pt x="107104" y="142685"/>
                </a:cubicBezTo>
                <a:cubicBezTo>
                  <a:pt x="103732" y="140645"/>
                  <a:pt x="99507" y="140645"/>
                  <a:pt x="96135" y="142685"/>
                </a:cubicBezTo>
                <a:cubicBezTo>
                  <a:pt x="92764" y="144724"/>
                  <a:pt x="90802" y="148467"/>
                  <a:pt x="91043" y="152400"/>
                </a:cubicBezTo>
                <a:cubicBezTo>
                  <a:pt x="90802" y="156333"/>
                  <a:pt x="92764" y="160076"/>
                  <a:pt x="96135" y="162115"/>
                </a:cubicBezTo>
                <a:cubicBezTo>
                  <a:pt x="99507" y="164155"/>
                  <a:pt x="103732" y="164155"/>
                  <a:pt x="107104" y="162115"/>
                </a:cubicBezTo>
                <a:cubicBezTo>
                  <a:pt x="110476" y="160076"/>
                  <a:pt x="112438" y="156333"/>
                  <a:pt x="112197" y="152400"/>
                </a:cubicBezTo>
                <a:close/>
              </a:path>
            </a:pathLst>
          </a:custGeom>
          <a:solidFill>
            <a:srgbClr val="D1A367"/>
          </a:solidFill>
        </p:spPr>
      </p:sp>
      <p:sp>
        <p:nvSpPr>
          <p:cNvPr id="41" name="Text 39"/>
          <p:cNvSpPr/>
          <p:nvPr/>
        </p:nvSpPr>
        <p:spPr>
          <a:xfrm>
            <a:off x="8254087" y="7550785"/>
            <a:ext cx="43053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口头遗嘱注意</a:t>
            </a:r>
            <a:endParaRPr lang="en-US" sz="1600" dirty="0"/>
          </a:p>
        </p:txBody>
      </p:sp>
      <p:sp>
        <p:nvSpPr>
          <p:cNvPr id="42" name="Text 40"/>
          <p:cNvSpPr/>
          <p:nvPr/>
        </p:nvSpPr>
        <p:spPr>
          <a:xfrm>
            <a:off x="8000087" y="7957185"/>
            <a:ext cx="4559300" cy="6096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仅限于危急情况，危急情况消除后需及时转为其他形式</a:t>
            </a:r>
            <a:endParaRPr lang="en-US" sz="1600"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流程图: 资料带 2"/>
          <p:cNvSpPr/>
          <p:nvPr/>
        </p:nvSpPr>
        <p:spPr>
          <a:xfrm>
            <a:off x="5243830" y="908685"/>
            <a:ext cx="8838565" cy="5466715"/>
          </a:xfrm>
          <a:prstGeom prst="flowChartPunchedTape">
            <a:avLst/>
          </a:prstGeom>
          <a:solidFill>
            <a:schemeClr val="accent1">
              <a:lumMod val="60000"/>
              <a:lumOff val="4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 name="文本框 1"/>
          <p:cNvSpPr txBox="1"/>
          <p:nvPr/>
        </p:nvSpPr>
        <p:spPr>
          <a:xfrm>
            <a:off x="343535" y="603250"/>
            <a:ext cx="8128000" cy="536575"/>
          </a:xfrm>
          <a:prstGeom prst="rect">
            <a:avLst/>
          </a:prstGeom>
          <a:noFill/>
        </p:spPr>
        <p:txBody>
          <a:bodyPr wrap="square" rtlCol="0" anchor="t">
            <a:spAutoFit/>
          </a:bodyPr>
          <a:p>
            <a:pPr>
              <a:lnSpc>
                <a:spcPct val="90000"/>
              </a:lnSpc>
            </a:pPr>
            <a:r>
              <a:rPr lang="en-US" sz="3215" b="1" dirty="0">
                <a:solidFill>
                  <a:srgbClr val="4A4A4A"/>
                </a:solidFill>
                <a:latin typeface="MiSans" pitchFamily="34" charset="-122"/>
                <a:ea typeface="MiSans" pitchFamily="34" charset="-122"/>
                <a:cs typeface="MiSans" pitchFamily="34" charset="-120"/>
                <a:sym typeface="+mn-ea"/>
              </a:rPr>
              <a:t>遗嘱效力的认定</a:t>
            </a:r>
            <a:endParaRPr lang="en-US" altLang="en-US" sz="3215" b="1" dirty="0">
              <a:solidFill>
                <a:srgbClr val="4A4A4A"/>
              </a:solidFill>
              <a:latin typeface="MiSans" pitchFamily="34" charset="-122"/>
              <a:ea typeface="MiSans" pitchFamily="34" charset="-122"/>
              <a:cs typeface="MiSans" pitchFamily="34" charset="-120"/>
              <a:sym typeface="+mn-ea"/>
            </a:endParaRPr>
          </a:p>
        </p:txBody>
      </p:sp>
      <p:pic>
        <p:nvPicPr>
          <p:cNvPr id="8" name="图片 7" descr="笔"/>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13623290" y="4267200"/>
            <a:ext cx="1343660" cy="1343660"/>
          </a:xfrm>
          <a:prstGeom prst="rect">
            <a:avLst/>
          </a:prstGeom>
        </p:spPr>
      </p:pic>
      <p:sp>
        <p:nvSpPr>
          <p:cNvPr id="4" name="Text 3"/>
          <p:cNvSpPr/>
          <p:nvPr/>
        </p:nvSpPr>
        <p:spPr>
          <a:xfrm>
            <a:off x="5762809" y="2385472"/>
            <a:ext cx="6835181" cy="383057"/>
          </a:xfrm>
          <a:prstGeom prst="rect">
            <a:avLst/>
          </a:prstGeom>
          <a:noFill/>
        </p:spPr>
        <p:txBody>
          <a:bodyPr wrap="square" lIns="0" tIns="0" rIns="0" bIns="0" rtlCol="0" anchor="ctr"/>
          <a:p>
            <a:pPr>
              <a:lnSpc>
                <a:spcPct val="110000"/>
              </a:lnSpc>
            </a:pPr>
            <a:r>
              <a:rPr lang="en-US" sz="2800" b="1" dirty="0">
                <a:solidFill>
                  <a:schemeClr val="tx1"/>
                </a:solidFill>
                <a:latin typeface="MiSans" pitchFamily="34" charset="-122"/>
                <a:ea typeface="MiSans" pitchFamily="34" charset="-122"/>
                <a:cs typeface="MiSans" pitchFamily="34" charset="-120"/>
              </a:rPr>
              <a:t>有效遗嘱的条件</a:t>
            </a:r>
            <a:endParaRPr lang="en-US" sz="2800" b="1" dirty="0">
              <a:solidFill>
                <a:schemeClr val="tx1"/>
              </a:solidFill>
              <a:latin typeface="MiSans" pitchFamily="34" charset="-122"/>
              <a:ea typeface="MiSans" pitchFamily="34" charset="-122"/>
              <a:cs typeface="MiSans" pitchFamily="34" charset="-120"/>
            </a:endParaRPr>
          </a:p>
        </p:txBody>
      </p:sp>
      <p:sp>
        <p:nvSpPr>
          <p:cNvPr id="9" name="Text 4"/>
          <p:cNvSpPr/>
          <p:nvPr/>
        </p:nvSpPr>
        <p:spPr>
          <a:xfrm>
            <a:off x="5762625" y="3055620"/>
            <a:ext cx="7134860" cy="694055"/>
          </a:xfrm>
          <a:prstGeom prst="rect">
            <a:avLst/>
          </a:prstGeom>
          <a:noFill/>
        </p:spPr>
        <p:txBody>
          <a:bodyPr wrap="square" lIns="0" tIns="0" rIns="0" bIns="0" rtlCol="0" anchor="ctr"/>
          <a:p>
            <a:pPr>
              <a:lnSpc>
                <a:spcPct val="140000"/>
              </a:lnSpc>
            </a:pPr>
            <a:r>
              <a:rPr lang="en-US" sz="2000" b="1" dirty="0">
                <a:solidFill>
                  <a:schemeClr val="bg1"/>
                </a:solidFill>
                <a:latin typeface="MiSans" pitchFamily="34" charset="-122"/>
                <a:ea typeface="MiSans" pitchFamily="34" charset="-122"/>
                <a:cs typeface="MiSans" pitchFamily="34" charset="-120"/>
              </a:rPr>
              <a:t>符合法律规定的条件，遗嘱能够发生法律效力。不符合法律规定的条件，遗嘱可能被认定为无效或部分无效。</a:t>
            </a:r>
            <a:endParaRPr lang="en-US" sz="2000" b="1" dirty="0">
              <a:solidFill>
                <a:schemeClr val="bg1"/>
              </a:solidFill>
              <a:latin typeface="MiSans" pitchFamily="34" charset="-122"/>
              <a:ea typeface="MiSans" pitchFamily="34" charset="-122"/>
              <a:cs typeface="MiSans" pitchFamily="34" charset="-120"/>
            </a:endParaRPr>
          </a:p>
        </p:txBody>
      </p:sp>
      <p:sp>
        <p:nvSpPr>
          <p:cNvPr id="10" name="Text 6"/>
          <p:cNvSpPr/>
          <p:nvPr/>
        </p:nvSpPr>
        <p:spPr>
          <a:xfrm>
            <a:off x="5762625" y="4324985"/>
            <a:ext cx="7135495" cy="694055"/>
          </a:xfrm>
          <a:prstGeom prst="rect">
            <a:avLst/>
          </a:prstGeom>
          <a:noFill/>
        </p:spPr>
        <p:txBody>
          <a:bodyPr wrap="square" lIns="0" tIns="0" rIns="0" bIns="0" rtlCol="0" anchor="ctr"/>
          <a:p>
            <a:pPr>
              <a:lnSpc>
                <a:spcPct val="140000"/>
              </a:lnSpc>
            </a:pPr>
            <a:r>
              <a:rPr lang="en-US" sz="2000" b="1" dirty="0">
                <a:solidFill>
                  <a:schemeClr val="bg1"/>
                </a:solidFill>
                <a:latin typeface="MiSans" pitchFamily="34" charset="-122"/>
                <a:ea typeface="MiSans" pitchFamily="34" charset="-122"/>
                <a:cs typeface="MiSans" pitchFamily="34" charset="-120"/>
              </a:rPr>
              <a:t>形式要求的重要性：遗嘱的形式是否符合法律规定，以遗嘱设立时的情形确定。形式不合法是导致遗嘱无效的主要原因。</a:t>
            </a:r>
            <a:endParaRPr lang="en-US" sz="2000" b="1" dirty="0">
              <a:solidFill>
                <a:schemeClr val="bg1"/>
              </a:solidFill>
              <a:latin typeface="MiSans" pitchFamily="34" charset="-122"/>
              <a:ea typeface="MiSans" pitchFamily="34" charset="-122"/>
              <a:cs typeface="MiSans" pitchFamily="34" charset="-12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43535" y="603250"/>
            <a:ext cx="8128000" cy="536575"/>
          </a:xfrm>
          <a:prstGeom prst="rect">
            <a:avLst/>
          </a:prstGeom>
          <a:noFill/>
        </p:spPr>
        <p:txBody>
          <a:bodyPr wrap="square" rtlCol="0" anchor="t">
            <a:spAutoFit/>
          </a:bodyPr>
          <a:p>
            <a:pPr>
              <a:lnSpc>
                <a:spcPct val="90000"/>
              </a:lnSpc>
            </a:pPr>
            <a:r>
              <a:rPr lang="en-US" sz="3215" b="1" dirty="0">
                <a:solidFill>
                  <a:srgbClr val="4A4A4A"/>
                </a:solidFill>
                <a:latin typeface="MiSans" pitchFamily="34" charset="-122"/>
                <a:ea typeface="MiSans" pitchFamily="34" charset="-122"/>
                <a:cs typeface="MiSans" pitchFamily="34" charset="-120"/>
                <a:sym typeface="+mn-ea"/>
              </a:rPr>
              <a:t>遗嘱效力的认定</a:t>
            </a:r>
            <a:endParaRPr lang="en-US" altLang="en-US" sz="3215" b="1" dirty="0">
              <a:solidFill>
                <a:srgbClr val="4A4A4A"/>
              </a:solidFill>
              <a:latin typeface="MiSans" pitchFamily="34" charset="-122"/>
              <a:ea typeface="MiSans" pitchFamily="34" charset="-122"/>
              <a:cs typeface="MiSans" pitchFamily="34" charset="-120"/>
              <a:sym typeface="+mn-ea"/>
            </a:endParaRPr>
          </a:p>
        </p:txBody>
      </p:sp>
      <p:sp>
        <p:nvSpPr>
          <p:cNvPr id="9" name="Shape 7"/>
          <p:cNvSpPr/>
          <p:nvPr/>
        </p:nvSpPr>
        <p:spPr>
          <a:xfrm>
            <a:off x="5837353" y="1090475"/>
            <a:ext cx="7457649" cy="2561697"/>
          </a:xfrm>
          <a:custGeom>
            <a:avLst/>
            <a:gdLst/>
            <a:ahLst/>
            <a:cxnLst/>
            <a:rect l="l" t="t" r="r" b="b"/>
            <a:pathLst>
              <a:path w="7457649" h="2561697">
                <a:moveTo>
                  <a:pt x="47882" y="0"/>
                </a:moveTo>
                <a:lnTo>
                  <a:pt x="7409767" y="0"/>
                </a:lnTo>
                <a:cubicBezTo>
                  <a:pt x="7436212" y="0"/>
                  <a:pt x="7457649" y="21438"/>
                  <a:pt x="7457649" y="47882"/>
                </a:cubicBezTo>
                <a:lnTo>
                  <a:pt x="7457649" y="2465940"/>
                </a:lnTo>
                <a:cubicBezTo>
                  <a:pt x="7457649" y="2518825"/>
                  <a:pt x="7414778" y="2561697"/>
                  <a:pt x="7361893" y="2561697"/>
                </a:cubicBezTo>
                <a:lnTo>
                  <a:pt x="95756" y="2561697"/>
                </a:lnTo>
                <a:cubicBezTo>
                  <a:pt x="42872" y="2561697"/>
                  <a:pt x="0" y="2518825"/>
                  <a:pt x="0" y="2465940"/>
                </a:cubicBezTo>
                <a:lnTo>
                  <a:pt x="0" y="47882"/>
                </a:lnTo>
                <a:cubicBezTo>
                  <a:pt x="0" y="21455"/>
                  <a:pt x="21455" y="0"/>
                  <a:pt x="47882" y="0"/>
                </a:cubicBezTo>
                <a:close/>
              </a:path>
            </a:pathLst>
          </a:custGeom>
          <a:solidFill>
            <a:srgbClr val="658A85">
              <a:alpha val="15000"/>
            </a:srgbClr>
          </a:solidFill>
        </p:spPr>
      </p:sp>
      <p:sp>
        <p:nvSpPr>
          <p:cNvPr id="10" name="Shape 8"/>
          <p:cNvSpPr/>
          <p:nvPr/>
        </p:nvSpPr>
        <p:spPr>
          <a:xfrm>
            <a:off x="5837353" y="1090475"/>
            <a:ext cx="7457649" cy="47882"/>
          </a:xfrm>
          <a:custGeom>
            <a:avLst/>
            <a:gdLst/>
            <a:ahLst/>
            <a:cxnLst/>
            <a:rect l="l" t="t" r="r" b="b"/>
            <a:pathLst>
              <a:path w="7457649" h="47882">
                <a:moveTo>
                  <a:pt x="47882" y="0"/>
                </a:moveTo>
                <a:lnTo>
                  <a:pt x="7409767" y="0"/>
                </a:lnTo>
                <a:cubicBezTo>
                  <a:pt x="7436212" y="0"/>
                  <a:pt x="7457649" y="21438"/>
                  <a:pt x="7457649" y="47882"/>
                </a:cubicBezTo>
                <a:lnTo>
                  <a:pt x="7457649" y="47882"/>
                </a:lnTo>
                <a:lnTo>
                  <a:pt x="0" y="47882"/>
                </a:lnTo>
                <a:lnTo>
                  <a:pt x="0" y="47882"/>
                </a:lnTo>
                <a:cubicBezTo>
                  <a:pt x="0" y="21455"/>
                  <a:pt x="21455" y="0"/>
                  <a:pt x="47882" y="0"/>
                </a:cubicBezTo>
                <a:close/>
              </a:path>
            </a:pathLst>
          </a:custGeom>
          <a:solidFill>
            <a:srgbClr val="A99985"/>
          </a:solidFill>
        </p:spPr>
      </p:sp>
      <p:sp>
        <p:nvSpPr>
          <p:cNvPr id="11" name="Shape 9"/>
          <p:cNvSpPr/>
          <p:nvPr/>
        </p:nvSpPr>
        <p:spPr>
          <a:xfrm>
            <a:off x="6154572" y="1449591"/>
            <a:ext cx="239411" cy="239411"/>
          </a:xfrm>
          <a:custGeom>
            <a:avLst/>
            <a:gdLst/>
            <a:ahLst/>
            <a:cxnLst/>
            <a:rect l="l" t="t" r="r" b="b"/>
            <a:pathLst>
              <a:path w="239411" h="239411">
                <a:moveTo>
                  <a:pt x="119705" y="239411"/>
                </a:moveTo>
                <a:cubicBezTo>
                  <a:pt x="185773" y="239411"/>
                  <a:pt x="239411" y="185773"/>
                  <a:pt x="239411" y="119705"/>
                </a:cubicBezTo>
                <a:cubicBezTo>
                  <a:pt x="239411" y="53638"/>
                  <a:pt x="185773" y="0"/>
                  <a:pt x="119705" y="0"/>
                </a:cubicBezTo>
                <a:cubicBezTo>
                  <a:pt x="53638" y="0"/>
                  <a:pt x="0" y="53638"/>
                  <a:pt x="0" y="119705"/>
                </a:cubicBezTo>
                <a:cubicBezTo>
                  <a:pt x="0" y="185773"/>
                  <a:pt x="53638" y="239411"/>
                  <a:pt x="119705" y="239411"/>
                </a:cubicBezTo>
                <a:close/>
                <a:moveTo>
                  <a:pt x="159171" y="99458"/>
                </a:moveTo>
                <a:lnTo>
                  <a:pt x="121763" y="159311"/>
                </a:lnTo>
                <a:cubicBezTo>
                  <a:pt x="119799" y="162444"/>
                  <a:pt x="116432" y="164408"/>
                  <a:pt x="112738" y="164595"/>
                </a:cubicBezTo>
                <a:cubicBezTo>
                  <a:pt x="109044" y="164782"/>
                  <a:pt x="105490" y="163099"/>
                  <a:pt x="103293" y="160106"/>
                </a:cubicBezTo>
                <a:lnTo>
                  <a:pt x="80848" y="130180"/>
                </a:lnTo>
                <a:cubicBezTo>
                  <a:pt x="77107" y="125223"/>
                  <a:pt x="78136" y="118209"/>
                  <a:pt x="83092" y="114468"/>
                </a:cubicBezTo>
                <a:cubicBezTo>
                  <a:pt x="88049" y="110728"/>
                  <a:pt x="95063" y="111756"/>
                  <a:pt x="98804" y="116713"/>
                </a:cubicBezTo>
                <a:lnTo>
                  <a:pt x="111429" y="133546"/>
                </a:lnTo>
                <a:lnTo>
                  <a:pt x="140140" y="87581"/>
                </a:lnTo>
                <a:cubicBezTo>
                  <a:pt x="143413" y="82344"/>
                  <a:pt x="150333" y="80708"/>
                  <a:pt x="155617" y="84028"/>
                </a:cubicBezTo>
                <a:cubicBezTo>
                  <a:pt x="160901" y="87348"/>
                  <a:pt x="162491" y="94221"/>
                  <a:pt x="159171" y="99505"/>
                </a:cubicBezTo>
                <a:close/>
              </a:path>
            </a:pathLst>
          </a:custGeom>
          <a:solidFill>
            <a:srgbClr val="A99985"/>
          </a:solidFill>
        </p:spPr>
      </p:sp>
      <p:sp>
        <p:nvSpPr>
          <p:cNvPr id="12" name="Text 10"/>
          <p:cNvSpPr/>
          <p:nvPr/>
        </p:nvSpPr>
        <p:spPr>
          <a:xfrm>
            <a:off x="6423910" y="1401709"/>
            <a:ext cx="6703505" cy="335175"/>
          </a:xfrm>
          <a:prstGeom prst="rect">
            <a:avLst/>
          </a:prstGeom>
          <a:noFill/>
        </p:spPr>
        <p:txBody>
          <a:bodyPr wrap="square" lIns="0" tIns="0" rIns="0" bIns="0" rtlCol="0" anchor="ctr"/>
          <a:p>
            <a:pPr>
              <a:lnSpc>
                <a:spcPct val="120000"/>
              </a:lnSpc>
            </a:pPr>
            <a:r>
              <a:rPr lang="en-US" sz="1885" b="1" dirty="0">
                <a:solidFill>
                  <a:srgbClr val="4A4A4A"/>
                </a:solidFill>
                <a:latin typeface="MiSans" pitchFamily="34" charset="-122"/>
                <a:ea typeface="MiSans" pitchFamily="34" charset="-122"/>
                <a:cs typeface="MiSans" pitchFamily="34" charset="-120"/>
              </a:rPr>
              <a:t>有效遗嘱</a:t>
            </a:r>
            <a:endParaRPr lang="en-US" sz="1600" dirty="0"/>
          </a:p>
        </p:txBody>
      </p:sp>
      <p:sp>
        <p:nvSpPr>
          <p:cNvPr id="13" name="Text 11"/>
          <p:cNvSpPr/>
          <p:nvPr/>
        </p:nvSpPr>
        <p:spPr>
          <a:xfrm>
            <a:off x="6124646" y="1928413"/>
            <a:ext cx="287293" cy="287293"/>
          </a:xfrm>
          <a:prstGeom prst="rect">
            <a:avLst/>
          </a:prstGeom>
          <a:noFill/>
        </p:spPr>
        <p:txBody>
          <a:bodyPr wrap="square" lIns="0" tIns="0" rIns="0" bIns="0" rtlCol="0" anchor="ctr"/>
          <a:p>
            <a:pPr>
              <a:lnSpc>
                <a:spcPct val="130000"/>
              </a:lnSpc>
            </a:pPr>
            <a:r>
              <a:rPr lang="en-US" sz="1510" dirty="0">
                <a:solidFill>
                  <a:srgbClr val="A99985"/>
                </a:solidFill>
                <a:latin typeface="MiSans" pitchFamily="34" charset="-122"/>
                <a:ea typeface="MiSans" pitchFamily="34" charset="-122"/>
                <a:cs typeface="MiSans" pitchFamily="34" charset="-120"/>
              </a:rPr>
              <a:t>•</a:t>
            </a:r>
            <a:endParaRPr lang="en-US" sz="1600" dirty="0"/>
          </a:p>
        </p:txBody>
      </p:sp>
      <p:sp>
        <p:nvSpPr>
          <p:cNvPr id="14" name="Text 12"/>
          <p:cNvSpPr/>
          <p:nvPr/>
        </p:nvSpPr>
        <p:spPr>
          <a:xfrm>
            <a:off x="6411939" y="1928413"/>
            <a:ext cx="2585638" cy="287293"/>
          </a:xfrm>
          <a:prstGeom prst="rect">
            <a:avLst/>
          </a:prstGeom>
          <a:noFill/>
        </p:spPr>
        <p:txBody>
          <a:bodyPr wrap="square" lIns="0" tIns="0" rIns="0" bIns="0" rtlCol="0" anchor="ctr"/>
          <a:p>
            <a:pPr>
              <a:lnSpc>
                <a:spcPct val="130000"/>
              </a:lnSpc>
            </a:pPr>
            <a:r>
              <a:rPr lang="en-US" sz="1510" dirty="0">
                <a:solidFill>
                  <a:srgbClr val="4A4A4A"/>
                </a:solidFill>
                <a:latin typeface="MiSans" pitchFamily="34" charset="-122"/>
                <a:ea typeface="MiSans" pitchFamily="34" charset="-122"/>
                <a:cs typeface="MiSans" pitchFamily="34" charset="-120"/>
              </a:rPr>
              <a:t>遗嘱人具有完全民事行为能力</a:t>
            </a:r>
            <a:endParaRPr lang="en-US" sz="1600" dirty="0"/>
          </a:p>
        </p:txBody>
      </p:sp>
      <p:sp>
        <p:nvSpPr>
          <p:cNvPr id="15" name="Text 13"/>
          <p:cNvSpPr/>
          <p:nvPr/>
        </p:nvSpPr>
        <p:spPr>
          <a:xfrm>
            <a:off x="6124646" y="2311470"/>
            <a:ext cx="287293" cy="287293"/>
          </a:xfrm>
          <a:prstGeom prst="rect">
            <a:avLst/>
          </a:prstGeom>
          <a:noFill/>
        </p:spPr>
        <p:txBody>
          <a:bodyPr wrap="square" lIns="0" tIns="0" rIns="0" bIns="0" rtlCol="0" anchor="ctr"/>
          <a:p>
            <a:pPr>
              <a:lnSpc>
                <a:spcPct val="130000"/>
              </a:lnSpc>
            </a:pPr>
            <a:r>
              <a:rPr lang="en-US" sz="1510" dirty="0">
                <a:solidFill>
                  <a:srgbClr val="A99985"/>
                </a:solidFill>
                <a:latin typeface="MiSans" pitchFamily="34" charset="-122"/>
                <a:ea typeface="MiSans" pitchFamily="34" charset="-122"/>
                <a:cs typeface="MiSans" pitchFamily="34" charset="-120"/>
              </a:rPr>
              <a:t>•</a:t>
            </a:r>
            <a:endParaRPr lang="en-US" sz="1600" dirty="0"/>
          </a:p>
        </p:txBody>
      </p:sp>
      <p:sp>
        <p:nvSpPr>
          <p:cNvPr id="16" name="Text 14"/>
          <p:cNvSpPr/>
          <p:nvPr/>
        </p:nvSpPr>
        <p:spPr>
          <a:xfrm>
            <a:off x="6411939" y="2311470"/>
            <a:ext cx="2202580" cy="287293"/>
          </a:xfrm>
          <a:prstGeom prst="rect">
            <a:avLst/>
          </a:prstGeom>
          <a:noFill/>
        </p:spPr>
        <p:txBody>
          <a:bodyPr wrap="square" lIns="0" tIns="0" rIns="0" bIns="0" rtlCol="0" anchor="ctr"/>
          <a:p>
            <a:pPr>
              <a:lnSpc>
                <a:spcPct val="130000"/>
              </a:lnSpc>
            </a:pPr>
            <a:r>
              <a:rPr lang="en-US" sz="1510" dirty="0">
                <a:solidFill>
                  <a:srgbClr val="4A4A4A"/>
                </a:solidFill>
                <a:latin typeface="MiSans" pitchFamily="34" charset="-122"/>
                <a:ea typeface="MiSans" pitchFamily="34" charset="-122"/>
                <a:cs typeface="MiSans" pitchFamily="34" charset="-120"/>
              </a:rPr>
              <a:t>遗嘱内容是真实意思表示</a:t>
            </a:r>
            <a:endParaRPr lang="en-US" sz="1600" dirty="0"/>
          </a:p>
        </p:txBody>
      </p:sp>
      <p:sp>
        <p:nvSpPr>
          <p:cNvPr id="17" name="Text 15"/>
          <p:cNvSpPr/>
          <p:nvPr/>
        </p:nvSpPr>
        <p:spPr>
          <a:xfrm>
            <a:off x="6124646" y="2694528"/>
            <a:ext cx="287293" cy="287293"/>
          </a:xfrm>
          <a:prstGeom prst="rect">
            <a:avLst/>
          </a:prstGeom>
          <a:noFill/>
        </p:spPr>
        <p:txBody>
          <a:bodyPr wrap="square" lIns="0" tIns="0" rIns="0" bIns="0" rtlCol="0" anchor="ctr"/>
          <a:p>
            <a:pPr>
              <a:lnSpc>
                <a:spcPct val="130000"/>
              </a:lnSpc>
            </a:pPr>
            <a:r>
              <a:rPr lang="en-US" sz="1510" dirty="0">
                <a:solidFill>
                  <a:srgbClr val="A99985"/>
                </a:solidFill>
                <a:latin typeface="MiSans" pitchFamily="34" charset="-122"/>
                <a:ea typeface="MiSans" pitchFamily="34" charset="-122"/>
                <a:cs typeface="MiSans" pitchFamily="34" charset="-120"/>
              </a:rPr>
              <a:t>•</a:t>
            </a:r>
            <a:endParaRPr lang="en-US" sz="1600" dirty="0"/>
          </a:p>
        </p:txBody>
      </p:sp>
      <p:sp>
        <p:nvSpPr>
          <p:cNvPr id="18" name="Text 16"/>
          <p:cNvSpPr/>
          <p:nvPr/>
        </p:nvSpPr>
        <p:spPr>
          <a:xfrm>
            <a:off x="6411939" y="2694528"/>
            <a:ext cx="2202580" cy="287293"/>
          </a:xfrm>
          <a:prstGeom prst="rect">
            <a:avLst/>
          </a:prstGeom>
          <a:noFill/>
        </p:spPr>
        <p:txBody>
          <a:bodyPr wrap="square" lIns="0" tIns="0" rIns="0" bIns="0" rtlCol="0" anchor="ctr"/>
          <a:p>
            <a:pPr>
              <a:lnSpc>
                <a:spcPct val="130000"/>
              </a:lnSpc>
            </a:pPr>
            <a:r>
              <a:rPr lang="en-US" sz="1510" dirty="0">
                <a:solidFill>
                  <a:srgbClr val="4A4A4A"/>
                </a:solidFill>
                <a:latin typeface="MiSans" pitchFamily="34" charset="-122"/>
                <a:ea typeface="MiSans" pitchFamily="34" charset="-122"/>
                <a:cs typeface="MiSans" pitchFamily="34" charset="-120"/>
              </a:rPr>
              <a:t>遗嘱内容不违反法律规定</a:t>
            </a:r>
            <a:endParaRPr lang="en-US" sz="1600" dirty="0"/>
          </a:p>
        </p:txBody>
      </p:sp>
      <p:sp>
        <p:nvSpPr>
          <p:cNvPr id="19" name="Text 17"/>
          <p:cNvSpPr/>
          <p:nvPr/>
        </p:nvSpPr>
        <p:spPr>
          <a:xfrm>
            <a:off x="6124646" y="3077585"/>
            <a:ext cx="287293" cy="287293"/>
          </a:xfrm>
          <a:prstGeom prst="rect">
            <a:avLst/>
          </a:prstGeom>
          <a:noFill/>
        </p:spPr>
        <p:txBody>
          <a:bodyPr wrap="square" lIns="0" tIns="0" rIns="0" bIns="0" rtlCol="0" anchor="ctr"/>
          <a:p>
            <a:pPr>
              <a:lnSpc>
                <a:spcPct val="130000"/>
              </a:lnSpc>
            </a:pPr>
            <a:r>
              <a:rPr lang="en-US" sz="1510" dirty="0">
                <a:solidFill>
                  <a:srgbClr val="A99985"/>
                </a:solidFill>
                <a:latin typeface="MiSans" pitchFamily="34" charset="-122"/>
                <a:ea typeface="MiSans" pitchFamily="34" charset="-122"/>
                <a:cs typeface="MiSans" pitchFamily="34" charset="-120"/>
              </a:rPr>
              <a:t>•</a:t>
            </a:r>
            <a:endParaRPr lang="en-US" sz="1600" dirty="0"/>
          </a:p>
        </p:txBody>
      </p:sp>
      <p:sp>
        <p:nvSpPr>
          <p:cNvPr id="20" name="Text 18"/>
          <p:cNvSpPr/>
          <p:nvPr/>
        </p:nvSpPr>
        <p:spPr>
          <a:xfrm>
            <a:off x="6411939" y="3077585"/>
            <a:ext cx="2011052" cy="287293"/>
          </a:xfrm>
          <a:prstGeom prst="rect">
            <a:avLst/>
          </a:prstGeom>
          <a:noFill/>
        </p:spPr>
        <p:txBody>
          <a:bodyPr wrap="square" lIns="0" tIns="0" rIns="0" bIns="0" rtlCol="0" anchor="ctr"/>
          <a:p>
            <a:pPr>
              <a:lnSpc>
                <a:spcPct val="130000"/>
              </a:lnSpc>
            </a:pPr>
            <a:r>
              <a:rPr lang="en-US" sz="1510" dirty="0">
                <a:solidFill>
                  <a:srgbClr val="4A4A4A"/>
                </a:solidFill>
                <a:latin typeface="MiSans" pitchFamily="34" charset="-122"/>
                <a:ea typeface="MiSans" pitchFamily="34" charset="-122"/>
                <a:cs typeface="MiSans" pitchFamily="34" charset="-120"/>
              </a:rPr>
              <a:t>遗嘱符合法定形式要求</a:t>
            </a:r>
            <a:endParaRPr lang="en-US" sz="1600" dirty="0"/>
          </a:p>
        </p:txBody>
      </p:sp>
      <p:sp>
        <p:nvSpPr>
          <p:cNvPr id="21" name="Shape 19"/>
          <p:cNvSpPr/>
          <p:nvPr/>
        </p:nvSpPr>
        <p:spPr>
          <a:xfrm>
            <a:off x="5837353" y="3915523"/>
            <a:ext cx="7457649" cy="2561697"/>
          </a:xfrm>
          <a:custGeom>
            <a:avLst/>
            <a:gdLst/>
            <a:ahLst/>
            <a:cxnLst/>
            <a:rect l="l" t="t" r="r" b="b"/>
            <a:pathLst>
              <a:path w="7457649" h="2561697">
                <a:moveTo>
                  <a:pt x="47882" y="0"/>
                </a:moveTo>
                <a:lnTo>
                  <a:pt x="7409767" y="0"/>
                </a:lnTo>
                <a:cubicBezTo>
                  <a:pt x="7436212" y="0"/>
                  <a:pt x="7457649" y="21438"/>
                  <a:pt x="7457649" y="47882"/>
                </a:cubicBezTo>
                <a:lnTo>
                  <a:pt x="7457649" y="2465940"/>
                </a:lnTo>
                <a:cubicBezTo>
                  <a:pt x="7457649" y="2518825"/>
                  <a:pt x="7414778" y="2561697"/>
                  <a:pt x="7361893" y="2561697"/>
                </a:cubicBezTo>
                <a:lnTo>
                  <a:pt x="95756" y="2561697"/>
                </a:lnTo>
                <a:cubicBezTo>
                  <a:pt x="42872" y="2561697"/>
                  <a:pt x="0" y="2518825"/>
                  <a:pt x="0" y="2465940"/>
                </a:cubicBezTo>
                <a:lnTo>
                  <a:pt x="0" y="47882"/>
                </a:lnTo>
                <a:cubicBezTo>
                  <a:pt x="0" y="21455"/>
                  <a:pt x="21455" y="0"/>
                  <a:pt x="47882" y="0"/>
                </a:cubicBezTo>
                <a:close/>
              </a:path>
            </a:pathLst>
          </a:custGeom>
          <a:solidFill>
            <a:srgbClr val="EFC354"/>
          </a:solidFill>
        </p:spPr>
      </p:sp>
      <p:sp>
        <p:nvSpPr>
          <p:cNvPr id="22" name="Shape 20"/>
          <p:cNvSpPr/>
          <p:nvPr/>
        </p:nvSpPr>
        <p:spPr>
          <a:xfrm>
            <a:off x="5837353" y="3915523"/>
            <a:ext cx="7457649" cy="47882"/>
          </a:xfrm>
          <a:custGeom>
            <a:avLst/>
            <a:gdLst/>
            <a:ahLst/>
            <a:cxnLst/>
            <a:rect l="l" t="t" r="r" b="b"/>
            <a:pathLst>
              <a:path w="7457649" h="47882">
                <a:moveTo>
                  <a:pt x="47882" y="0"/>
                </a:moveTo>
                <a:lnTo>
                  <a:pt x="7409767" y="0"/>
                </a:lnTo>
                <a:cubicBezTo>
                  <a:pt x="7436212" y="0"/>
                  <a:pt x="7457649" y="21438"/>
                  <a:pt x="7457649" y="47882"/>
                </a:cubicBezTo>
                <a:lnTo>
                  <a:pt x="7457649" y="47882"/>
                </a:lnTo>
                <a:lnTo>
                  <a:pt x="0" y="47882"/>
                </a:lnTo>
                <a:lnTo>
                  <a:pt x="0" y="47882"/>
                </a:lnTo>
                <a:cubicBezTo>
                  <a:pt x="0" y="21455"/>
                  <a:pt x="21455" y="0"/>
                  <a:pt x="47882" y="0"/>
                </a:cubicBezTo>
                <a:close/>
              </a:path>
            </a:pathLst>
          </a:custGeom>
          <a:solidFill>
            <a:srgbClr val="D1A367"/>
          </a:solidFill>
        </p:spPr>
      </p:sp>
      <p:sp>
        <p:nvSpPr>
          <p:cNvPr id="23" name="Shape 21"/>
          <p:cNvSpPr/>
          <p:nvPr/>
        </p:nvSpPr>
        <p:spPr>
          <a:xfrm>
            <a:off x="6154572" y="4274640"/>
            <a:ext cx="239411" cy="239411"/>
          </a:xfrm>
          <a:custGeom>
            <a:avLst/>
            <a:gdLst/>
            <a:ahLst/>
            <a:cxnLst/>
            <a:rect l="l" t="t" r="r" b="b"/>
            <a:pathLst>
              <a:path w="239411" h="239411">
                <a:moveTo>
                  <a:pt x="119705" y="239411"/>
                </a:moveTo>
                <a:cubicBezTo>
                  <a:pt x="185773" y="239411"/>
                  <a:pt x="239411" y="185773"/>
                  <a:pt x="239411" y="119705"/>
                </a:cubicBezTo>
                <a:cubicBezTo>
                  <a:pt x="239411" y="53638"/>
                  <a:pt x="185773" y="0"/>
                  <a:pt x="119705" y="0"/>
                </a:cubicBezTo>
                <a:cubicBezTo>
                  <a:pt x="53638" y="0"/>
                  <a:pt x="0" y="53638"/>
                  <a:pt x="0" y="119705"/>
                </a:cubicBezTo>
                <a:cubicBezTo>
                  <a:pt x="0" y="185773"/>
                  <a:pt x="53638" y="239411"/>
                  <a:pt x="119705" y="239411"/>
                </a:cubicBezTo>
                <a:close/>
                <a:moveTo>
                  <a:pt x="78089" y="78089"/>
                </a:moveTo>
                <a:cubicBezTo>
                  <a:pt x="82485" y="73694"/>
                  <a:pt x="89592" y="73694"/>
                  <a:pt x="93941" y="78089"/>
                </a:cubicBezTo>
                <a:lnTo>
                  <a:pt x="119659" y="103807"/>
                </a:lnTo>
                <a:lnTo>
                  <a:pt x="145377" y="78089"/>
                </a:lnTo>
                <a:cubicBezTo>
                  <a:pt x="149772" y="73694"/>
                  <a:pt x="156880" y="73694"/>
                  <a:pt x="161228" y="78089"/>
                </a:cubicBezTo>
                <a:cubicBezTo>
                  <a:pt x="165577" y="82485"/>
                  <a:pt x="165624" y="89592"/>
                  <a:pt x="161228" y="93941"/>
                </a:cubicBezTo>
                <a:lnTo>
                  <a:pt x="135510" y="119659"/>
                </a:lnTo>
                <a:lnTo>
                  <a:pt x="161228" y="145377"/>
                </a:lnTo>
                <a:cubicBezTo>
                  <a:pt x="165624" y="149772"/>
                  <a:pt x="165624" y="156880"/>
                  <a:pt x="161228" y="161228"/>
                </a:cubicBezTo>
                <a:cubicBezTo>
                  <a:pt x="156833" y="165577"/>
                  <a:pt x="149725" y="165624"/>
                  <a:pt x="145377" y="161228"/>
                </a:cubicBezTo>
                <a:lnTo>
                  <a:pt x="119659" y="135510"/>
                </a:lnTo>
                <a:lnTo>
                  <a:pt x="93941" y="161228"/>
                </a:lnTo>
                <a:cubicBezTo>
                  <a:pt x="89545" y="165624"/>
                  <a:pt x="82438" y="165624"/>
                  <a:pt x="78089" y="161228"/>
                </a:cubicBezTo>
                <a:cubicBezTo>
                  <a:pt x="73740" y="156833"/>
                  <a:pt x="73694" y="149725"/>
                  <a:pt x="78089" y="145377"/>
                </a:cubicBezTo>
                <a:lnTo>
                  <a:pt x="103807" y="119659"/>
                </a:lnTo>
                <a:lnTo>
                  <a:pt x="78089" y="93941"/>
                </a:lnTo>
                <a:cubicBezTo>
                  <a:pt x="73694" y="89545"/>
                  <a:pt x="73694" y="82438"/>
                  <a:pt x="78089" y="78089"/>
                </a:cubicBezTo>
                <a:close/>
              </a:path>
            </a:pathLst>
          </a:custGeom>
          <a:solidFill>
            <a:srgbClr val="D1A367"/>
          </a:solidFill>
        </p:spPr>
      </p:sp>
      <p:sp>
        <p:nvSpPr>
          <p:cNvPr id="24" name="Text 22"/>
          <p:cNvSpPr/>
          <p:nvPr/>
        </p:nvSpPr>
        <p:spPr>
          <a:xfrm>
            <a:off x="6423910" y="4226757"/>
            <a:ext cx="6703505" cy="335175"/>
          </a:xfrm>
          <a:prstGeom prst="rect">
            <a:avLst/>
          </a:prstGeom>
          <a:noFill/>
        </p:spPr>
        <p:txBody>
          <a:bodyPr wrap="square" lIns="0" tIns="0" rIns="0" bIns="0" rtlCol="0" anchor="ctr"/>
          <a:p>
            <a:pPr>
              <a:lnSpc>
                <a:spcPct val="120000"/>
              </a:lnSpc>
            </a:pPr>
            <a:r>
              <a:rPr lang="en-US" sz="1885" b="1" dirty="0">
                <a:solidFill>
                  <a:srgbClr val="4A4A4A"/>
                </a:solidFill>
                <a:latin typeface="MiSans" pitchFamily="34" charset="-122"/>
                <a:ea typeface="MiSans" pitchFamily="34" charset="-122"/>
                <a:cs typeface="MiSans" pitchFamily="34" charset="-120"/>
              </a:rPr>
              <a:t>无效遗嘱</a:t>
            </a:r>
            <a:endParaRPr lang="en-US" sz="1600" dirty="0"/>
          </a:p>
        </p:txBody>
      </p:sp>
      <p:sp>
        <p:nvSpPr>
          <p:cNvPr id="4" name="Text 23"/>
          <p:cNvSpPr/>
          <p:nvPr/>
        </p:nvSpPr>
        <p:spPr>
          <a:xfrm>
            <a:off x="6124646" y="4753461"/>
            <a:ext cx="287293" cy="287293"/>
          </a:xfrm>
          <a:prstGeom prst="rect">
            <a:avLst/>
          </a:prstGeom>
          <a:noFill/>
        </p:spPr>
        <p:txBody>
          <a:bodyPr wrap="square" lIns="0" tIns="0" rIns="0" bIns="0" rtlCol="0" anchor="ctr"/>
          <a:p>
            <a:pPr>
              <a:lnSpc>
                <a:spcPct val="130000"/>
              </a:lnSpc>
            </a:pPr>
            <a:r>
              <a:rPr lang="en-US" sz="1510" dirty="0">
                <a:solidFill>
                  <a:srgbClr val="D1A367"/>
                </a:solidFill>
                <a:latin typeface="MiSans" pitchFamily="34" charset="-122"/>
                <a:ea typeface="MiSans" pitchFamily="34" charset="-122"/>
                <a:cs typeface="MiSans" pitchFamily="34" charset="-120"/>
              </a:rPr>
              <a:t>•</a:t>
            </a:r>
            <a:endParaRPr lang="en-US" sz="1600" dirty="0"/>
          </a:p>
        </p:txBody>
      </p:sp>
      <p:sp>
        <p:nvSpPr>
          <p:cNvPr id="27" name="Text 24"/>
          <p:cNvSpPr/>
          <p:nvPr/>
        </p:nvSpPr>
        <p:spPr>
          <a:xfrm>
            <a:off x="6411939" y="4753461"/>
            <a:ext cx="4500925" cy="287293"/>
          </a:xfrm>
          <a:prstGeom prst="rect">
            <a:avLst/>
          </a:prstGeom>
          <a:noFill/>
        </p:spPr>
        <p:txBody>
          <a:bodyPr wrap="square" lIns="0" tIns="0" rIns="0" bIns="0" rtlCol="0" anchor="ctr"/>
          <a:p>
            <a:pPr>
              <a:lnSpc>
                <a:spcPct val="130000"/>
              </a:lnSpc>
            </a:pPr>
            <a:r>
              <a:rPr lang="en-US" sz="1510" dirty="0">
                <a:solidFill>
                  <a:srgbClr val="4A4A4A"/>
                </a:solidFill>
                <a:latin typeface="MiSans" pitchFamily="34" charset="-122"/>
                <a:ea typeface="MiSans" pitchFamily="34" charset="-122"/>
                <a:cs typeface="MiSans" pitchFamily="34" charset="-120"/>
              </a:rPr>
              <a:t>无民事行为能力人或限制民事行为能力人所立的遗嘱</a:t>
            </a:r>
            <a:endParaRPr lang="en-US" sz="1600" dirty="0"/>
          </a:p>
        </p:txBody>
      </p:sp>
      <p:sp>
        <p:nvSpPr>
          <p:cNvPr id="28" name="Text 25"/>
          <p:cNvSpPr/>
          <p:nvPr/>
        </p:nvSpPr>
        <p:spPr>
          <a:xfrm>
            <a:off x="6124646" y="5136519"/>
            <a:ext cx="287293" cy="287293"/>
          </a:xfrm>
          <a:prstGeom prst="rect">
            <a:avLst/>
          </a:prstGeom>
          <a:noFill/>
        </p:spPr>
        <p:txBody>
          <a:bodyPr wrap="square" lIns="0" tIns="0" rIns="0" bIns="0" rtlCol="0" anchor="ctr"/>
          <a:p>
            <a:pPr>
              <a:lnSpc>
                <a:spcPct val="130000"/>
              </a:lnSpc>
            </a:pPr>
            <a:r>
              <a:rPr lang="en-US" sz="1510" dirty="0">
                <a:solidFill>
                  <a:srgbClr val="D1A367"/>
                </a:solidFill>
                <a:latin typeface="MiSans" pitchFamily="34" charset="-122"/>
                <a:ea typeface="MiSans" pitchFamily="34" charset="-122"/>
                <a:cs typeface="MiSans" pitchFamily="34" charset="-120"/>
              </a:rPr>
              <a:t>•</a:t>
            </a:r>
            <a:endParaRPr lang="en-US" sz="1600" dirty="0"/>
          </a:p>
        </p:txBody>
      </p:sp>
      <p:sp>
        <p:nvSpPr>
          <p:cNvPr id="29" name="Text 26"/>
          <p:cNvSpPr/>
          <p:nvPr/>
        </p:nvSpPr>
        <p:spPr>
          <a:xfrm>
            <a:off x="6411939" y="5136519"/>
            <a:ext cx="2202580" cy="287293"/>
          </a:xfrm>
          <a:prstGeom prst="rect">
            <a:avLst/>
          </a:prstGeom>
          <a:noFill/>
        </p:spPr>
        <p:txBody>
          <a:bodyPr wrap="square" lIns="0" tIns="0" rIns="0" bIns="0" rtlCol="0" anchor="ctr"/>
          <a:p>
            <a:pPr>
              <a:lnSpc>
                <a:spcPct val="130000"/>
              </a:lnSpc>
            </a:pPr>
            <a:r>
              <a:rPr lang="en-US" sz="1510" dirty="0">
                <a:solidFill>
                  <a:srgbClr val="4A4A4A"/>
                </a:solidFill>
                <a:latin typeface="MiSans" pitchFamily="34" charset="-122"/>
                <a:ea typeface="MiSans" pitchFamily="34" charset="-122"/>
                <a:cs typeface="MiSans" pitchFamily="34" charset="-120"/>
              </a:rPr>
              <a:t>受欺诈、胁迫所立的遗嘱</a:t>
            </a:r>
            <a:endParaRPr lang="en-US" sz="1600" dirty="0"/>
          </a:p>
        </p:txBody>
      </p:sp>
      <p:sp>
        <p:nvSpPr>
          <p:cNvPr id="30" name="Text 27"/>
          <p:cNvSpPr/>
          <p:nvPr/>
        </p:nvSpPr>
        <p:spPr>
          <a:xfrm>
            <a:off x="6124646" y="5519576"/>
            <a:ext cx="287293" cy="287293"/>
          </a:xfrm>
          <a:prstGeom prst="rect">
            <a:avLst/>
          </a:prstGeom>
          <a:noFill/>
        </p:spPr>
        <p:txBody>
          <a:bodyPr wrap="square" lIns="0" tIns="0" rIns="0" bIns="0" rtlCol="0" anchor="ctr"/>
          <a:p>
            <a:pPr>
              <a:lnSpc>
                <a:spcPct val="130000"/>
              </a:lnSpc>
            </a:pPr>
            <a:r>
              <a:rPr lang="en-US" sz="1510" dirty="0">
                <a:solidFill>
                  <a:srgbClr val="D1A367"/>
                </a:solidFill>
                <a:latin typeface="MiSans" pitchFamily="34" charset="-122"/>
                <a:ea typeface="MiSans" pitchFamily="34" charset="-122"/>
                <a:cs typeface="MiSans" pitchFamily="34" charset="-120"/>
              </a:rPr>
              <a:t>•</a:t>
            </a:r>
            <a:endParaRPr lang="en-US" sz="1600" dirty="0"/>
          </a:p>
        </p:txBody>
      </p:sp>
      <p:sp>
        <p:nvSpPr>
          <p:cNvPr id="31" name="Text 28"/>
          <p:cNvSpPr/>
          <p:nvPr/>
        </p:nvSpPr>
        <p:spPr>
          <a:xfrm>
            <a:off x="6411939" y="5519576"/>
            <a:ext cx="1053408" cy="287293"/>
          </a:xfrm>
          <a:prstGeom prst="rect">
            <a:avLst/>
          </a:prstGeom>
          <a:noFill/>
        </p:spPr>
        <p:txBody>
          <a:bodyPr wrap="square" lIns="0" tIns="0" rIns="0" bIns="0" rtlCol="0" anchor="ctr"/>
          <a:p>
            <a:pPr>
              <a:lnSpc>
                <a:spcPct val="130000"/>
              </a:lnSpc>
            </a:pPr>
            <a:r>
              <a:rPr lang="en-US" sz="1510" dirty="0">
                <a:solidFill>
                  <a:srgbClr val="4A4A4A"/>
                </a:solidFill>
                <a:latin typeface="MiSans" pitchFamily="34" charset="-122"/>
                <a:ea typeface="MiSans" pitchFamily="34" charset="-122"/>
                <a:cs typeface="MiSans" pitchFamily="34" charset="-120"/>
              </a:rPr>
              <a:t>伪造的遗嘱</a:t>
            </a:r>
            <a:endParaRPr lang="en-US" sz="1600" dirty="0"/>
          </a:p>
        </p:txBody>
      </p:sp>
      <p:sp>
        <p:nvSpPr>
          <p:cNvPr id="39" name="Text 29"/>
          <p:cNvSpPr/>
          <p:nvPr/>
        </p:nvSpPr>
        <p:spPr>
          <a:xfrm>
            <a:off x="6124646" y="5902634"/>
            <a:ext cx="287293" cy="287293"/>
          </a:xfrm>
          <a:prstGeom prst="rect">
            <a:avLst/>
          </a:prstGeom>
          <a:noFill/>
        </p:spPr>
        <p:txBody>
          <a:bodyPr wrap="square" lIns="0" tIns="0" rIns="0" bIns="0" rtlCol="0" anchor="ctr"/>
          <a:p>
            <a:pPr>
              <a:lnSpc>
                <a:spcPct val="130000"/>
              </a:lnSpc>
            </a:pPr>
            <a:r>
              <a:rPr lang="en-US" sz="1510" dirty="0">
                <a:solidFill>
                  <a:srgbClr val="D1A367"/>
                </a:solidFill>
                <a:latin typeface="MiSans" pitchFamily="34" charset="-122"/>
                <a:ea typeface="MiSans" pitchFamily="34" charset="-122"/>
                <a:cs typeface="MiSans" pitchFamily="34" charset="-120"/>
              </a:rPr>
              <a:t>•</a:t>
            </a:r>
            <a:endParaRPr lang="en-US" sz="1600" dirty="0"/>
          </a:p>
        </p:txBody>
      </p:sp>
      <p:sp>
        <p:nvSpPr>
          <p:cNvPr id="40" name="Text 30"/>
          <p:cNvSpPr/>
          <p:nvPr/>
        </p:nvSpPr>
        <p:spPr>
          <a:xfrm>
            <a:off x="6411939" y="5902634"/>
            <a:ext cx="2777166" cy="287293"/>
          </a:xfrm>
          <a:prstGeom prst="rect">
            <a:avLst/>
          </a:prstGeom>
          <a:noFill/>
        </p:spPr>
        <p:txBody>
          <a:bodyPr wrap="square" lIns="0" tIns="0" rIns="0" bIns="0" rtlCol="0" anchor="ctr"/>
          <a:p>
            <a:pPr>
              <a:lnSpc>
                <a:spcPct val="130000"/>
              </a:lnSpc>
            </a:pPr>
            <a:r>
              <a:rPr lang="en-US" sz="1510" dirty="0">
                <a:solidFill>
                  <a:srgbClr val="4A4A4A"/>
                </a:solidFill>
                <a:latin typeface="MiSans" pitchFamily="34" charset="-122"/>
                <a:ea typeface="MiSans" pitchFamily="34" charset="-122"/>
                <a:cs typeface="MiSans" pitchFamily="34" charset="-120"/>
              </a:rPr>
              <a:t>被篡改的遗嘱，篡改的内容无效</a:t>
            </a:r>
            <a:endParaRPr lang="en-US" sz="1600" dirty="0"/>
          </a:p>
        </p:txBody>
      </p:sp>
      <p:sp>
        <p:nvSpPr>
          <p:cNvPr id="41" name="Shape 31"/>
          <p:cNvSpPr/>
          <p:nvPr/>
        </p:nvSpPr>
        <p:spPr>
          <a:xfrm>
            <a:off x="5837353" y="6740572"/>
            <a:ext cx="7457649" cy="1747700"/>
          </a:xfrm>
          <a:custGeom>
            <a:avLst/>
            <a:gdLst/>
            <a:ahLst/>
            <a:cxnLst/>
            <a:rect l="l" t="t" r="r" b="b"/>
            <a:pathLst>
              <a:path w="7457649" h="1747700">
                <a:moveTo>
                  <a:pt x="47882" y="0"/>
                </a:moveTo>
                <a:lnTo>
                  <a:pt x="7409767" y="0"/>
                </a:lnTo>
                <a:cubicBezTo>
                  <a:pt x="7436212" y="0"/>
                  <a:pt x="7457649" y="21438"/>
                  <a:pt x="7457649" y="47882"/>
                </a:cubicBezTo>
                <a:lnTo>
                  <a:pt x="7457649" y="1651943"/>
                </a:lnTo>
                <a:cubicBezTo>
                  <a:pt x="7457649" y="1704828"/>
                  <a:pt x="7414778" y="1747700"/>
                  <a:pt x="7361893" y="1747700"/>
                </a:cubicBezTo>
                <a:lnTo>
                  <a:pt x="95756" y="1747700"/>
                </a:lnTo>
                <a:cubicBezTo>
                  <a:pt x="42872" y="1747700"/>
                  <a:pt x="0" y="1704828"/>
                  <a:pt x="0" y="1651943"/>
                </a:cubicBezTo>
                <a:lnTo>
                  <a:pt x="0" y="47882"/>
                </a:lnTo>
                <a:cubicBezTo>
                  <a:pt x="0" y="21455"/>
                  <a:pt x="21455" y="0"/>
                  <a:pt x="47882" y="0"/>
                </a:cubicBezTo>
                <a:close/>
              </a:path>
            </a:pathLst>
          </a:custGeom>
          <a:solidFill>
            <a:srgbClr val="F8F6F2"/>
          </a:solidFill>
        </p:spPr>
      </p:sp>
      <p:sp>
        <p:nvSpPr>
          <p:cNvPr id="42" name="Shape 32"/>
          <p:cNvSpPr/>
          <p:nvPr/>
        </p:nvSpPr>
        <p:spPr>
          <a:xfrm>
            <a:off x="5837353" y="6740572"/>
            <a:ext cx="7457649" cy="47882"/>
          </a:xfrm>
          <a:custGeom>
            <a:avLst/>
            <a:gdLst/>
            <a:ahLst/>
            <a:cxnLst/>
            <a:rect l="l" t="t" r="r" b="b"/>
            <a:pathLst>
              <a:path w="7457649" h="47882">
                <a:moveTo>
                  <a:pt x="47882" y="0"/>
                </a:moveTo>
                <a:lnTo>
                  <a:pt x="7409767" y="0"/>
                </a:lnTo>
                <a:cubicBezTo>
                  <a:pt x="7436212" y="0"/>
                  <a:pt x="7457649" y="21438"/>
                  <a:pt x="7457649" y="47882"/>
                </a:cubicBezTo>
                <a:lnTo>
                  <a:pt x="7457649" y="47882"/>
                </a:lnTo>
                <a:lnTo>
                  <a:pt x="0" y="47882"/>
                </a:lnTo>
                <a:lnTo>
                  <a:pt x="0" y="47882"/>
                </a:lnTo>
                <a:cubicBezTo>
                  <a:pt x="0" y="21455"/>
                  <a:pt x="21455" y="0"/>
                  <a:pt x="47882" y="0"/>
                </a:cubicBezTo>
                <a:close/>
              </a:path>
            </a:pathLst>
          </a:custGeom>
          <a:solidFill>
            <a:srgbClr val="8A9A87"/>
          </a:solidFill>
        </p:spPr>
      </p:sp>
      <p:sp>
        <p:nvSpPr>
          <p:cNvPr id="43" name="Shape 33"/>
          <p:cNvSpPr/>
          <p:nvPr/>
        </p:nvSpPr>
        <p:spPr>
          <a:xfrm>
            <a:off x="6154572" y="7099688"/>
            <a:ext cx="239411" cy="239411"/>
          </a:xfrm>
          <a:custGeom>
            <a:avLst/>
            <a:gdLst/>
            <a:ahLst/>
            <a:cxnLst/>
            <a:rect l="l" t="t" r="r" b="b"/>
            <a:pathLst>
              <a:path w="239411" h="239411">
                <a:moveTo>
                  <a:pt x="119705" y="0"/>
                </a:moveTo>
                <a:cubicBezTo>
                  <a:pt x="126579" y="0"/>
                  <a:pt x="132892" y="3788"/>
                  <a:pt x="136165" y="9820"/>
                </a:cubicBezTo>
                <a:lnTo>
                  <a:pt x="237166" y="196859"/>
                </a:lnTo>
                <a:cubicBezTo>
                  <a:pt x="240299" y="202658"/>
                  <a:pt x="240159" y="209672"/>
                  <a:pt x="236792" y="215330"/>
                </a:cubicBezTo>
                <a:cubicBezTo>
                  <a:pt x="233426" y="220987"/>
                  <a:pt x="227300" y="224448"/>
                  <a:pt x="220707" y="224448"/>
                </a:cubicBezTo>
                <a:lnTo>
                  <a:pt x="18704" y="224448"/>
                </a:lnTo>
                <a:cubicBezTo>
                  <a:pt x="12111" y="224448"/>
                  <a:pt x="6032" y="220987"/>
                  <a:pt x="2619" y="215330"/>
                </a:cubicBezTo>
                <a:cubicBezTo>
                  <a:pt x="-795" y="209672"/>
                  <a:pt x="-888" y="202658"/>
                  <a:pt x="2244" y="196859"/>
                </a:cubicBezTo>
                <a:lnTo>
                  <a:pt x="103246" y="9820"/>
                </a:lnTo>
                <a:cubicBezTo>
                  <a:pt x="106519" y="3788"/>
                  <a:pt x="112832" y="0"/>
                  <a:pt x="119705" y="0"/>
                </a:cubicBezTo>
                <a:close/>
                <a:moveTo>
                  <a:pt x="119705" y="78557"/>
                </a:moveTo>
                <a:cubicBezTo>
                  <a:pt x="113486" y="78557"/>
                  <a:pt x="108483" y="83560"/>
                  <a:pt x="108483" y="89779"/>
                </a:cubicBezTo>
                <a:lnTo>
                  <a:pt x="108483" y="142150"/>
                </a:lnTo>
                <a:cubicBezTo>
                  <a:pt x="108483" y="148369"/>
                  <a:pt x="113486" y="153373"/>
                  <a:pt x="119705" y="153373"/>
                </a:cubicBezTo>
                <a:cubicBezTo>
                  <a:pt x="125925" y="153373"/>
                  <a:pt x="130928" y="148369"/>
                  <a:pt x="130928" y="142150"/>
                </a:cubicBezTo>
                <a:lnTo>
                  <a:pt x="130928" y="89779"/>
                </a:lnTo>
                <a:cubicBezTo>
                  <a:pt x="130928" y="83560"/>
                  <a:pt x="125925" y="78557"/>
                  <a:pt x="119705" y="78557"/>
                </a:cubicBezTo>
                <a:close/>
                <a:moveTo>
                  <a:pt x="132190" y="179558"/>
                </a:moveTo>
                <a:cubicBezTo>
                  <a:pt x="132474" y="174924"/>
                  <a:pt x="130163" y="170515"/>
                  <a:pt x="126191" y="168112"/>
                </a:cubicBezTo>
                <a:cubicBezTo>
                  <a:pt x="122218" y="165709"/>
                  <a:pt x="117240" y="165709"/>
                  <a:pt x="113267" y="168112"/>
                </a:cubicBezTo>
                <a:cubicBezTo>
                  <a:pt x="109294" y="170515"/>
                  <a:pt x="106983" y="174924"/>
                  <a:pt x="107267" y="179558"/>
                </a:cubicBezTo>
                <a:cubicBezTo>
                  <a:pt x="106983" y="184192"/>
                  <a:pt x="109294" y="188601"/>
                  <a:pt x="113267" y="191005"/>
                </a:cubicBezTo>
                <a:cubicBezTo>
                  <a:pt x="117240" y="193408"/>
                  <a:pt x="122218" y="193408"/>
                  <a:pt x="126191" y="191005"/>
                </a:cubicBezTo>
                <a:cubicBezTo>
                  <a:pt x="130163" y="188601"/>
                  <a:pt x="132474" y="184192"/>
                  <a:pt x="132190" y="179558"/>
                </a:cubicBezTo>
                <a:close/>
              </a:path>
            </a:pathLst>
          </a:custGeom>
          <a:solidFill>
            <a:srgbClr val="8A9A87"/>
          </a:solidFill>
        </p:spPr>
      </p:sp>
      <p:sp>
        <p:nvSpPr>
          <p:cNvPr id="44" name="Text 34"/>
          <p:cNvSpPr/>
          <p:nvPr/>
        </p:nvSpPr>
        <p:spPr>
          <a:xfrm>
            <a:off x="6423910" y="7051806"/>
            <a:ext cx="6703505" cy="335175"/>
          </a:xfrm>
          <a:prstGeom prst="rect">
            <a:avLst/>
          </a:prstGeom>
          <a:noFill/>
        </p:spPr>
        <p:txBody>
          <a:bodyPr wrap="square" lIns="0" tIns="0" rIns="0" bIns="0" rtlCol="0" anchor="ctr"/>
          <a:p>
            <a:pPr>
              <a:lnSpc>
                <a:spcPct val="120000"/>
              </a:lnSpc>
            </a:pPr>
            <a:r>
              <a:rPr lang="en-US" sz="1885" b="1" dirty="0">
                <a:solidFill>
                  <a:srgbClr val="4A4A4A"/>
                </a:solidFill>
                <a:latin typeface="MiSans" pitchFamily="34" charset="-122"/>
                <a:ea typeface="MiSans" pitchFamily="34" charset="-122"/>
                <a:cs typeface="MiSans" pitchFamily="34" charset="-120"/>
              </a:rPr>
              <a:t>部分无效</a:t>
            </a:r>
            <a:endParaRPr lang="en-US" sz="1600" dirty="0"/>
          </a:p>
        </p:txBody>
      </p:sp>
      <p:sp>
        <p:nvSpPr>
          <p:cNvPr id="45" name="Text 35"/>
          <p:cNvSpPr/>
          <p:nvPr/>
        </p:nvSpPr>
        <p:spPr>
          <a:xfrm>
            <a:off x="6124646" y="7578510"/>
            <a:ext cx="6978828" cy="622468"/>
          </a:xfrm>
          <a:prstGeom prst="rect">
            <a:avLst/>
          </a:prstGeom>
          <a:noFill/>
        </p:spPr>
        <p:txBody>
          <a:bodyPr wrap="square" lIns="0" tIns="0" rIns="0" bIns="0" rtlCol="0" anchor="ctr"/>
          <a:p>
            <a:pPr>
              <a:lnSpc>
                <a:spcPct val="140000"/>
              </a:lnSpc>
            </a:pPr>
            <a:r>
              <a:rPr lang="en-US" sz="1510" dirty="0">
                <a:solidFill>
                  <a:srgbClr val="4A4A4A"/>
                </a:solidFill>
                <a:latin typeface="MiSans" pitchFamily="34" charset="-122"/>
                <a:ea typeface="MiSans" pitchFamily="34" charset="-122"/>
                <a:cs typeface="MiSans" pitchFamily="34" charset="-120"/>
              </a:rPr>
              <a:t>遗嘱人处分了不属于自己的财产（如夫妻共同财产中属于配偶的部分），该部分遗嘱内容无效，但不影响其他部分的效力</a:t>
            </a:r>
            <a:endParaRPr lang="en-US" sz="1600" dirty="0"/>
          </a:p>
        </p:txBody>
      </p:sp>
    </p:spTree>
    <p:custDataLst>
      <p:tags r:id="rId1"/>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流程图: 资料带 2"/>
          <p:cNvSpPr/>
          <p:nvPr/>
        </p:nvSpPr>
        <p:spPr>
          <a:xfrm>
            <a:off x="4846320" y="908685"/>
            <a:ext cx="8838565" cy="5466715"/>
          </a:xfrm>
          <a:prstGeom prst="flowChartPunchedTape">
            <a:avLst/>
          </a:prstGeom>
          <a:solidFill>
            <a:schemeClr val="accent1">
              <a:lumMod val="60000"/>
              <a:lumOff val="4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 name="文本框 1"/>
          <p:cNvSpPr txBox="1"/>
          <p:nvPr/>
        </p:nvSpPr>
        <p:spPr>
          <a:xfrm>
            <a:off x="343535" y="603250"/>
            <a:ext cx="8128000" cy="536575"/>
          </a:xfrm>
          <a:prstGeom prst="rect">
            <a:avLst/>
          </a:prstGeom>
          <a:noFill/>
        </p:spPr>
        <p:txBody>
          <a:bodyPr wrap="square" rtlCol="0" anchor="t">
            <a:spAutoFit/>
          </a:bodyPr>
          <a:p>
            <a:pPr>
              <a:lnSpc>
                <a:spcPct val="90000"/>
              </a:lnSpc>
            </a:pPr>
            <a:r>
              <a:rPr lang="en-US" sz="3215" b="1" dirty="0">
                <a:solidFill>
                  <a:srgbClr val="4A4A4A"/>
                </a:solidFill>
                <a:latin typeface="MiSans" pitchFamily="34" charset="-122"/>
                <a:ea typeface="MiSans" pitchFamily="34" charset="-122"/>
                <a:cs typeface="MiSans" pitchFamily="34" charset="-120"/>
                <a:sym typeface="+mn-ea"/>
              </a:rPr>
              <a:t>共同遗嘱</a:t>
            </a:r>
            <a:endParaRPr lang="en-US" altLang="en-US" sz="3215" b="1" dirty="0">
              <a:solidFill>
                <a:srgbClr val="4A4A4A"/>
              </a:solidFill>
              <a:latin typeface="MiSans" pitchFamily="34" charset="-122"/>
              <a:ea typeface="MiSans" pitchFamily="34" charset="-122"/>
              <a:cs typeface="MiSans" pitchFamily="34" charset="-120"/>
              <a:sym typeface="+mn-ea"/>
            </a:endParaRPr>
          </a:p>
        </p:txBody>
      </p:sp>
      <p:pic>
        <p:nvPicPr>
          <p:cNvPr id="8" name="图片 7" descr="笔"/>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13547090" y="4495800"/>
            <a:ext cx="1343660" cy="1343660"/>
          </a:xfrm>
          <a:prstGeom prst="rect">
            <a:avLst/>
          </a:prstGeom>
        </p:spPr>
      </p:pic>
      <p:sp>
        <p:nvSpPr>
          <p:cNvPr id="5" name="Text 3"/>
          <p:cNvSpPr/>
          <p:nvPr/>
        </p:nvSpPr>
        <p:spPr>
          <a:xfrm>
            <a:off x="5609590" y="2172970"/>
            <a:ext cx="5270500" cy="406400"/>
          </a:xfrm>
          <a:prstGeom prst="rect">
            <a:avLst/>
          </a:prstGeom>
          <a:noFill/>
        </p:spPr>
        <p:txBody>
          <a:bodyPr wrap="square" lIns="0" tIns="0" rIns="0" bIns="0" rtlCol="0" anchor="ctr"/>
          <a:p>
            <a:pPr>
              <a:lnSpc>
                <a:spcPct val="110000"/>
              </a:lnSpc>
            </a:pPr>
            <a:r>
              <a:rPr lang="en-US" sz="2800" b="1" dirty="0">
                <a:solidFill>
                  <a:schemeClr val="tx1"/>
                </a:solidFill>
                <a:latin typeface="MiSans" pitchFamily="34" charset="-122"/>
                <a:ea typeface="MiSans" pitchFamily="34" charset="-122"/>
                <a:cs typeface="MiSans" pitchFamily="34" charset="-120"/>
              </a:rPr>
              <a:t>共同遗嘱的定义</a:t>
            </a:r>
            <a:endParaRPr lang="en-US" sz="2800" b="1" dirty="0">
              <a:solidFill>
                <a:schemeClr val="tx1"/>
              </a:solidFill>
              <a:latin typeface="MiSans" pitchFamily="34" charset="-122"/>
              <a:ea typeface="MiSans" pitchFamily="34" charset="-122"/>
              <a:cs typeface="MiSans" pitchFamily="34" charset="-120"/>
            </a:endParaRPr>
          </a:p>
        </p:txBody>
      </p:sp>
      <p:sp>
        <p:nvSpPr>
          <p:cNvPr id="6" name="Text 4"/>
          <p:cNvSpPr/>
          <p:nvPr/>
        </p:nvSpPr>
        <p:spPr>
          <a:xfrm>
            <a:off x="5609590" y="2833370"/>
            <a:ext cx="6985000" cy="1104900"/>
          </a:xfrm>
          <a:prstGeom prst="rect">
            <a:avLst/>
          </a:prstGeom>
          <a:noFill/>
        </p:spPr>
        <p:txBody>
          <a:bodyPr wrap="square" lIns="0" tIns="0" rIns="0" bIns="0" rtlCol="0" anchor="ctr"/>
          <a:p>
            <a:pPr>
              <a:lnSpc>
                <a:spcPct val="140000"/>
              </a:lnSpc>
            </a:pPr>
            <a:r>
              <a:rPr lang="en-US" sz="2000" dirty="0">
                <a:solidFill>
                  <a:schemeClr val="bg1"/>
                </a:solidFill>
                <a:latin typeface="MiSans" pitchFamily="34" charset="-122"/>
                <a:ea typeface="MiSans" pitchFamily="34" charset="-122"/>
                <a:cs typeface="MiSans" pitchFamily="34" charset="-120"/>
              </a:rPr>
              <a:t>所谓共同遗嘱，是指</a:t>
            </a:r>
            <a:r>
              <a:rPr lang="en-US" sz="2000" b="1" dirty="0">
                <a:solidFill>
                  <a:schemeClr val="bg1"/>
                </a:solidFill>
                <a:latin typeface="MiSans" pitchFamily="34" charset="-122"/>
                <a:ea typeface="MiSans" pitchFamily="34" charset="-122"/>
                <a:cs typeface="MiSans" pitchFamily="34" charset="-120"/>
              </a:rPr>
              <a:t>两个以上的遗嘱人共同设立的一份遗嘱</a:t>
            </a:r>
            <a:r>
              <a:rPr lang="en-US" sz="2000" dirty="0">
                <a:solidFill>
                  <a:schemeClr val="bg1"/>
                </a:solidFill>
                <a:latin typeface="MiSans" pitchFamily="34" charset="-122"/>
                <a:ea typeface="MiSans" pitchFamily="34" charset="-122"/>
                <a:cs typeface="MiSans" pitchFamily="34" charset="-120"/>
              </a:rPr>
              <a:t>，在遗嘱中共同处分共同遗嘱人各自的财产或共同的财产。</a:t>
            </a:r>
            <a:endParaRPr lang="en-US" sz="2000" dirty="0">
              <a:solidFill>
                <a:schemeClr val="bg1"/>
              </a:solidFill>
              <a:latin typeface="MiSans" pitchFamily="34" charset="-122"/>
              <a:ea typeface="MiSans" pitchFamily="34" charset="-122"/>
              <a:cs typeface="MiSans" pitchFamily="34" charset="-120"/>
            </a:endParaRPr>
          </a:p>
        </p:txBody>
      </p:sp>
      <p:sp>
        <p:nvSpPr>
          <p:cNvPr id="11" name="Text 6"/>
          <p:cNvSpPr/>
          <p:nvPr/>
        </p:nvSpPr>
        <p:spPr>
          <a:xfrm>
            <a:off x="5609590" y="4123055"/>
            <a:ext cx="4711700" cy="304800"/>
          </a:xfrm>
          <a:prstGeom prst="rect">
            <a:avLst/>
          </a:prstGeom>
          <a:noFill/>
        </p:spPr>
        <p:txBody>
          <a:bodyPr wrap="square" lIns="0" tIns="0" rIns="0" bIns="0" rtlCol="0" anchor="ctr"/>
          <a:p>
            <a:pPr>
              <a:lnSpc>
                <a:spcPct val="130000"/>
              </a:lnSpc>
            </a:pPr>
            <a:r>
              <a:rPr lang="en-US" b="1" dirty="0">
                <a:solidFill>
                  <a:schemeClr val="tx1"/>
                </a:solidFill>
                <a:latin typeface="MiSans" pitchFamily="34" charset="-122"/>
                <a:ea typeface="MiSans" pitchFamily="34" charset="-122"/>
                <a:cs typeface="MiSans" pitchFamily="34" charset="-120"/>
              </a:rPr>
              <a:t>常见形式</a:t>
            </a:r>
            <a:endParaRPr lang="en-US" b="1" dirty="0">
              <a:solidFill>
                <a:schemeClr val="tx1"/>
              </a:solidFill>
              <a:latin typeface="MiSans" pitchFamily="34" charset="-122"/>
              <a:ea typeface="MiSans" pitchFamily="34" charset="-122"/>
              <a:cs typeface="MiSans" pitchFamily="34" charset="-120"/>
            </a:endParaRPr>
          </a:p>
        </p:txBody>
      </p:sp>
      <p:sp>
        <p:nvSpPr>
          <p:cNvPr id="12" name="Text 7"/>
          <p:cNvSpPr/>
          <p:nvPr/>
        </p:nvSpPr>
        <p:spPr>
          <a:xfrm>
            <a:off x="5609590" y="4555490"/>
            <a:ext cx="6048375" cy="304800"/>
          </a:xfrm>
          <a:prstGeom prst="rect">
            <a:avLst/>
          </a:prstGeom>
          <a:noFill/>
        </p:spPr>
        <p:txBody>
          <a:bodyPr wrap="square" lIns="0" tIns="0" rIns="0" bIns="0" rtlCol="0" anchor="ctr"/>
          <a:p>
            <a:pPr>
              <a:lnSpc>
                <a:spcPct val="130000"/>
              </a:lnSpc>
            </a:pPr>
            <a:r>
              <a:rPr lang="en-US" sz="2000" dirty="0">
                <a:solidFill>
                  <a:schemeClr val="bg1"/>
                </a:solidFill>
                <a:latin typeface="MiSans" pitchFamily="34" charset="-122"/>
                <a:ea typeface="MiSans" pitchFamily="34" charset="-122"/>
                <a:cs typeface="MiSans" pitchFamily="34" charset="-120"/>
              </a:rPr>
              <a:t>生活中，常见的共同遗嘱有夫妻双方合立的遗嘱。</a:t>
            </a:r>
            <a:endParaRPr lang="en-US" sz="2000" dirty="0">
              <a:solidFill>
                <a:schemeClr val="bg1"/>
              </a:solidFill>
              <a:latin typeface="MiSans" pitchFamily="34" charset="-122"/>
              <a:ea typeface="MiSans" pitchFamily="34" charset="-122"/>
              <a:cs typeface="MiSans" pitchFamily="34" charset="-12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43535" y="603250"/>
            <a:ext cx="8128000" cy="536575"/>
          </a:xfrm>
          <a:prstGeom prst="rect">
            <a:avLst/>
          </a:prstGeom>
          <a:noFill/>
        </p:spPr>
        <p:txBody>
          <a:bodyPr wrap="square" rtlCol="0" anchor="t">
            <a:spAutoFit/>
          </a:bodyPr>
          <a:p>
            <a:pPr>
              <a:lnSpc>
                <a:spcPct val="90000"/>
              </a:lnSpc>
            </a:pPr>
            <a:r>
              <a:rPr lang="en-US" sz="3215" b="1" dirty="0">
                <a:solidFill>
                  <a:srgbClr val="4A4A4A"/>
                </a:solidFill>
                <a:latin typeface="MiSans" pitchFamily="34" charset="-122"/>
                <a:ea typeface="MiSans" pitchFamily="34" charset="-122"/>
                <a:cs typeface="MiSans" pitchFamily="34" charset="-120"/>
                <a:sym typeface="+mn-ea"/>
              </a:rPr>
              <a:t>共同遗嘱</a:t>
            </a:r>
            <a:endParaRPr lang="en-US" altLang="en-US" sz="3215" b="1" dirty="0">
              <a:solidFill>
                <a:srgbClr val="4A4A4A"/>
              </a:solidFill>
              <a:latin typeface="MiSans" pitchFamily="34" charset="-122"/>
              <a:ea typeface="MiSans" pitchFamily="34" charset="-122"/>
              <a:cs typeface="MiSans" pitchFamily="34" charset="-120"/>
              <a:sym typeface="+mn-ea"/>
            </a:endParaRPr>
          </a:p>
        </p:txBody>
      </p:sp>
      <p:sp>
        <p:nvSpPr>
          <p:cNvPr id="4" name="Shape 9"/>
          <p:cNvSpPr/>
          <p:nvPr/>
        </p:nvSpPr>
        <p:spPr>
          <a:xfrm>
            <a:off x="5513745" y="1901190"/>
            <a:ext cx="50800" cy="2692400"/>
          </a:xfrm>
          <a:custGeom>
            <a:avLst/>
            <a:gdLst/>
            <a:ahLst/>
            <a:cxnLst/>
            <a:rect l="l" t="t" r="r" b="b"/>
            <a:pathLst>
              <a:path w="50800" h="2692400">
                <a:moveTo>
                  <a:pt x="50800" y="0"/>
                </a:moveTo>
                <a:lnTo>
                  <a:pt x="50800" y="0"/>
                </a:lnTo>
                <a:lnTo>
                  <a:pt x="50800" y="2692400"/>
                </a:lnTo>
                <a:lnTo>
                  <a:pt x="50800" y="2692400"/>
                </a:lnTo>
                <a:cubicBezTo>
                  <a:pt x="22763" y="2692400"/>
                  <a:pt x="0" y="2669637"/>
                  <a:pt x="0" y="2641600"/>
                </a:cubicBezTo>
                <a:lnTo>
                  <a:pt x="0" y="50800"/>
                </a:lnTo>
                <a:cubicBezTo>
                  <a:pt x="0" y="22763"/>
                  <a:pt x="22763" y="0"/>
                  <a:pt x="50800" y="0"/>
                </a:cubicBezTo>
                <a:close/>
              </a:path>
            </a:pathLst>
          </a:custGeom>
          <a:solidFill>
            <a:srgbClr val="A99985"/>
          </a:solidFill>
        </p:spPr>
      </p:sp>
      <p:sp>
        <p:nvSpPr>
          <p:cNvPr id="7" name="Shape 10"/>
          <p:cNvSpPr/>
          <p:nvPr/>
        </p:nvSpPr>
        <p:spPr>
          <a:xfrm>
            <a:off x="5875695" y="2256790"/>
            <a:ext cx="254000" cy="254000"/>
          </a:xfrm>
          <a:custGeom>
            <a:avLst/>
            <a:gdLst/>
            <a:ahLst/>
            <a:cxnLst/>
            <a:rect l="l" t="t" r="r" b="b"/>
            <a:pathLst>
              <a:path w="254000" h="254000">
                <a:moveTo>
                  <a:pt x="119559" y="43210"/>
                </a:moveTo>
                <a:lnTo>
                  <a:pt x="127000" y="53479"/>
                </a:lnTo>
                <a:lnTo>
                  <a:pt x="134441" y="43210"/>
                </a:lnTo>
                <a:cubicBezTo>
                  <a:pt x="146844" y="26045"/>
                  <a:pt x="166787" y="15875"/>
                  <a:pt x="187970" y="15875"/>
                </a:cubicBezTo>
                <a:cubicBezTo>
                  <a:pt x="224433" y="15875"/>
                  <a:pt x="254000" y="45442"/>
                  <a:pt x="254000" y="81905"/>
                </a:cubicBezTo>
                <a:lnTo>
                  <a:pt x="254000" y="83195"/>
                </a:lnTo>
                <a:cubicBezTo>
                  <a:pt x="254000" y="138857"/>
                  <a:pt x="184596" y="203498"/>
                  <a:pt x="148382" y="231130"/>
                </a:cubicBezTo>
                <a:cubicBezTo>
                  <a:pt x="142230" y="235793"/>
                  <a:pt x="134689" y="238125"/>
                  <a:pt x="127000" y="238125"/>
                </a:cubicBezTo>
                <a:cubicBezTo>
                  <a:pt x="119311" y="238125"/>
                  <a:pt x="111720" y="235843"/>
                  <a:pt x="105618" y="231130"/>
                </a:cubicBezTo>
                <a:cubicBezTo>
                  <a:pt x="69404" y="203498"/>
                  <a:pt x="0" y="138857"/>
                  <a:pt x="0" y="83195"/>
                </a:cubicBezTo>
                <a:lnTo>
                  <a:pt x="0" y="81905"/>
                </a:lnTo>
                <a:cubicBezTo>
                  <a:pt x="0" y="45442"/>
                  <a:pt x="29567" y="15875"/>
                  <a:pt x="66030" y="15875"/>
                </a:cubicBezTo>
                <a:cubicBezTo>
                  <a:pt x="87213" y="15875"/>
                  <a:pt x="107156" y="26045"/>
                  <a:pt x="119559" y="43210"/>
                </a:cubicBezTo>
                <a:close/>
              </a:path>
            </a:pathLst>
          </a:custGeom>
          <a:solidFill>
            <a:srgbClr val="A99985"/>
          </a:solidFill>
        </p:spPr>
      </p:sp>
      <p:sp>
        <p:nvSpPr>
          <p:cNvPr id="13" name="Text 11"/>
          <p:cNvSpPr/>
          <p:nvPr/>
        </p:nvSpPr>
        <p:spPr>
          <a:xfrm>
            <a:off x="6161445" y="2205990"/>
            <a:ext cx="80518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夫妻共同遗嘱的特点</a:t>
            </a:r>
            <a:endParaRPr lang="en-US" sz="1600" dirty="0"/>
          </a:p>
        </p:txBody>
      </p:sp>
      <p:sp>
        <p:nvSpPr>
          <p:cNvPr id="14" name="Text 12"/>
          <p:cNvSpPr/>
          <p:nvPr/>
        </p:nvSpPr>
        <p:spPr>
          <a:xfrm>
            <a:off x="5843945" y="276479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5" name="Text 13"/>
          <p:cNvSpPr/>
          <p:nvPr/>
        </p:nvSpPr>
        <p:spPr>
          <a:xfrm>
            <a:off x="6148745" y="2764790"/>
            <a:ext cx="29464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夫妻双方共同设立一份遗嘱文件</a:t>
            </a:r>
            <a:endParaRPr lang="en-US" sz="1600" dirty="0"/>
          </a:p>
        </p:txBody>
      </p:sp>
      <p:sp>
        <p:nvSpPr>
          <p:cNvPr id="16" name="Text 14"/>
          <p:cNvSpPr/>
          <p:nvPr/>
        </p:nvSpPr>
        <p:spPr>
          <a:xfrm>
            <a:off x="5843945" y="317119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7" name="Text 15"/>
          <p:cNvSpPr/>
          <p:nvPr/>
        </p:nvSpPr>
        <p:spPr>
          <a:xfrm>
            <a:off x="6148745" y="3171190"/>
            <a:ext cx="2743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处分夫妻共同财产或各自财产</a:t>
            </a:r>
            <a:endParaRPr lang="en-US" sz="1600" dirty="0"/>
          </a:p>
        </p:txBody>
      </p:sp>
      <p:sp>
        <p:nvSpPr>
          <p:cNvPr id="18" name="Text 16"/>
          <p:cNvSpPr/>
          <p:nvPr/>
        </p:nvSpPr>
        <p:spPr>
          <a:xfrm>
            <a:off x="5843945" y="357759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9" name="Text 17"/>
          <p:cNvSpPr/>
          <p:nvPr/>
        </p:nvSpPr>
        <p:spPr>
          <a:xfrm>
            <a:off x="6148745" y="3577590"/>
            <a:ext cx="39624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通常约定后死亡一方继承先死亡一方的财产</a:t>
            </a:r>
            <a:endParaRPr lang="en-US" sz="1600" dirty="0"/>
          </a:p>
        </p:txBody>
      </p:sp>
      <p:sp>
        <p:nvSpPr>
          <p:cNvPr id="20" name="Text 18"/>
          <p:cNvSpPr/>
          <p:nvPr/>
        </p:nvSpPr>
        <p:spPr>
          <a:xfrm>
            <a:off x="5843945" y="398399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21" name="Text 19"/>
          <p:cNvSpPr/>
          <p:nvPr/>
        </p:nvSpPr>
        <p:spPr>
          <a:xfrm>
            <a:off x="6148745" y="3983990"/>
            <a:ext cx="31496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最终遗产由共同指定的继承人继承</a:t>
            </a:r>
            <a:endParaRPr lang="en-US" sz="1600" dirty="0"/>
          </a:p>
        </p:txBody>
      </p:sp>
      <p:sp>
        <p:nvSpPr>
          <p:cNvPr id="23" name="Shape 21"/>
          <p:cNvSpPr/>
          <p:nvPr/>
        </p:nvSpPr>
        <p:spPr>
          <a:xfrm>
            <a:off x="5513745" y="4847590"/>
            <a:ext cx="50800" cy="2286000"/>
          </a:xfrm>
          <a:custGeom>
            <a:avLst/>
            <a:gdLst/>
            <a:ahLst/>
            <a:cxnLst/>
            <a:rect l="l" t="t" r="r" b="b"/>
            <a:pathLst>
              <a:path w="50800" h="2286000">
                <a:moveTo>
                  <a:pt x="50800" y="0"/>
                </a:moveTo>
                <a:lnTo>
                  <a:pt x="50800" y="0"/>
                </a:lnTo>
                <a:lnTo>
                  <a:pt x="50800" y="2286000"/>
                </a:lnTo>
                <a:lnTo>
                  <a:pt x="50800" y="2286000"/>
                </a:lnTo>
                <a:cubicBezTo>
                  <a:pt x="22763" y="2286000"/>
                  <a:pt x="0" y="2263237"/>
                  <a:pt x="0" y="2235200"/>
                </a:cubicBezTo>
                <a:lnTo>
                  <a:pt x="0" y="50800"/>
                </a:lnTo>
                <a:cubicBezTo>
                  <a:pt x="0" y="22763"/>
                  <a:pt x="22763" y="0"/>
                  <a:pt x="50800" y="0"/>
                </a:cubicBezTo>
                <a:close/>
              </a:path>
            </a:pathLst>
          </a:custGeom>
          <a:solidFill>
            <a:srgbClr val="8A9A87"/>
          </a:solidFill>
        </p:spPr>
      </p:sp>
      <p:sp>
        <p:nvSpPr>
          <p:cNvPr id="24" name="Shape 22"/>
          <p:cNvSpPr/>
          <p:nvPr/>
        </p:nvSpPr>
        <p:spPr>
          <a:xfrm>
            <a:off x="5843945" y="5203190"/>
            <a:ext cx="317500" cy="254000"/>
          </a:xfrm>
          <a:custGeom>
            <a:avLst/>
            <a:gdLst/>
            <a:ahLst/>
            <a:cxnLst/>
            <a:rect l="l" t="t" r="r" b="b"/>
            <a:pathLst>
              <a:path w="317500" h="254000">
                <a:moveTo>
                  <a:pt x="190500" y="15875"/>
                </a:moveTo>
                <a:lnTo>
                  <a:pt x="254000" y="15875"/>
                </a:lnTo>
                <a:cubicBezTo>
                  <a:pt x="262781" y="15875"/>
                  <a:pt x="269875" y="22969"/>
                  <a:pt x="269875" y="31750"/>
                </a:cubicBezTo>
                <a:cubicBezTo>
                  <a:pt x="269875" y="40531"/>
                  <a:pt x="262781" y="47625"/>
                  <a:pt x="254000" y="47625"/>
                </a:cubicBezTo>
                <a:lnTo>
                  <a:pt x="197644" y="47625"/>
                </a:lnTo>
                <a:cubicBezTo>
                  <a:pt x="195064" y="60424"/>
                  <a:pt x="186283" y="70991"/>
                  <a:pt x="174625" y="76051"/>
                </a:cubicBezTo>
                <a:lnTo>
                  <a:pt x="174625" y="222250"/>
                </a:lnTo>
                <a:lnTo>
                  <a:pt x="254000" y="222250"/>
                </a:lnTo>
                <a:cubicBezTo>
                  <a:pt x="262781" y="222250"/>
                  <a:pt x="269875" y="229344"/>
                  <a:pt x="269875" y="238125"/>
                </a:cubicBezTo>
                <a:cubicBezTo>
                  <a:pt x="269875" y="246906"/>
                  <a:pt x="262781" y="254000"/>
                  <a:pt x="254000" y="254000"/>
                </a:cubicBezTo>
                <a:lnTo>
                  <a:pt x="63500" y="254000"/>
                </a:lnTo>
                <a:cubicBezTo>
                  <a:pt x="54719" y="254000"/>
                  <a:pt x="47625" y="246906"/>
                  <a:pt x="47625" y="238125"/>
                </a:cubicBezTo>
                <a:cubicBezTo>
                  <a:pt x="47625" y="229344"/>
                  <a:pt x="54719" y="222250"/>
                  <a:pt x="63500" y="222250"/>
                </a:cubicBezTo>
                <a:lnTo>
                  <a:pt x="142875" y="222250"/>
                </a:lnTo>
                <a:lnTo>
                  <a:pt x="142875" y="76051"/>
                </a:lnTo>
                <a:cubicBezTo>
                  <a:pt x="131217" y="70941"/>
                  <a:pt x="122436" y="60375"/>
                  <a:pt x="119856" y="47625"/>
                </a:cubicBezTo>
                <a:lnTo>
                  <a:pt x="63500" y="47625"/>
                </a:lnTo>
                <a:cubicBezTo>
                  <a:pt x="54719" y="47625"/>
                  <a:pt x="47625" y="40531"/>
                  <a:pt x="47625" y="31750"/>
                </a:cubicBezTo>
                <a:cubicBezTo>
                  <a:pt x="47625" y="22969"/>
                  <a:pt x="54719" y="15875"/>
                  <a:pt x="63500" y="15875"/>
                </a:cubicBezTo>
                <a:lnTo>
                  <a:pt x="127000" y="15875"/>
                </a:lnTo>
                <a:cubicBezTo>
                  <a:pt x="134243" y="6251"/>
                  <a:pt x="145752" y="0"/>
                  <a:pt x="158750" y="0"/>
                </a:cubicBezTo>
                <a:cubicBezTo>
                  <a:pt x="171748" y="0"/>
                  <a:pt x="183257" y="6251"/>
                  <a:pt x="190500" y="15875"/>
                </a:cubicBezTo>
                <a:close/>
                <a:moveTo>
                  <a:pt x="218083" y="158750"/>
                </a:moveTo>
                <a:lnTo>
                  <a:pt x="289917" y="158750"/>
                </a:lnTo>
                <a:lnTo>
                  <a:pt x="254000" y="97135"/>
                </a:lnTo>
                <a:lnTo>
                  <a:pt x="218083" y="158750"/>
                </a:lnTo>
                <a:close/>
                <a:moveTo>
                  <a:pt x="254000" y="206375"/>
                </a:moveTo>
                <a:cubicBezTo>
                  <a:pt x="222796" y="206375"/>
                  <a:pt x="196850" y="189508"/>
                  <a:pt x="191492" y="167233"/>
                </a:cubicBezTo>
                <a:cubicBezTo>
                  <a:pt x="190202" y="161776"/>
                  <a:pt x="191988" y="156170"/>
                  <a:pt x="194816" y="151309"/>
                </a:cubicBezTo>
                <a:lnTo>
                  <a:pt x="242044" y="70346"/>
                </a:lnTo>
                <a:cubicBezTo>
                  <a:pt x="244525" y="66080"/>
                  <a:pt x="249089" y="63500"/>
                  <a:pt x="254000" y="63500"/>
                </a:cubicBezTo>
                <a:cubicBezTo>
                  <a:pt x="258911" y="63500"/>
                  <a:pt x="263475" y="66129"/>
                  <a:pt x="265956" y="70346"/>
                </a:cubicBezTo>
                <a:lnTo>
                  <a:pt x="313184" y="151309"/>
                </a:lnTo>
                <a:cubicBezTo>
                  <a:pt x="316012" y="156170"/>
                  <a:pt x="317798" y="161776"/>
                  <a:pt x="316508" y="167233"/>
                </a:cubicBezTo>
                <a:cubicBezTo>
                  <a:pt x="311150" y="189458"/>
                  <a:pt x="285204" y="206375"/>
                  <a:pt x="254000" y="206375"/>
                </a:cubicBezTo>
                <a:close/>
                <a:moveTo>
                  <a:pt x="62905" y="97135"/>
                </a:moveTo>
                <a:lnTo>
                  <a:pt x="26988" y="158750"/>
                </a:lnTo>
                <a:lnTo>
                  <a:pt x="98871" y="158750"/>
                </a:lnTo>
                <a:lnTo>
                  <a:pt x="62905" y="97135"/>
                </a:lnTo>
                <a:close/>
                <a:moveTo>
                  <a:pt x="446" y="167233"/>
                </a:moveTo>
                <a:cubicBezTo>
                  <a:pt x="-843" y="161776"/>
                  <a:pt x="943" y="156170"/>
                  <a:pt x="3770" y="151309"/>
                </a:cubicBezTo>
                <a:lnTo>
                  <a:pt x="50998" y="70346"/>
                </a:lnTo>
                <a:cubicBezTo>
                  <a:pt x="53479" y="66080"/>
                  <a:pt x="58043" y="63500"/>
                  <a:pt x="62954" y="63500"/>
                </a:cubicBezTo>
                <a:cubicBezTo>
                  <a:pt x="67866" y="63500"/>
                  <a:pt x="72430" y="66129"/>
                  <a:pt x="74910" y="70346"/>
                </a:cubicBezTo>
                <a:lnTo>
                  <a:pt x="122138" y="151309"/>
                </a:lnTo>
                <a:cubicBezTo>
                  <a:pt x="124966" y="156170"/>
                  <a:pt x="126752" y="161776"/>
                  <a:pt x="125462" y="167233"/>
                </a:cubicBezTo>
                <a:cubicBezTo>
                  <a:pt x="120104" y="189458"/>
                  <a:pt x="94159" y="206375"/>
                  <a:pt x="62954" y="206375"/>
                </a:cubicBezTo>
                <a:cubicBezTo>
                  <a:pt x="31750" y="206375"/>
                  <a:pt x="5804" y="189508"/>
                  <a:pt x="446" y="167233"/>
                </a:cubicBezTo>
                <a:close/>
              </a:path>
            </a:pathLst>
          </a:custGeom>
          <a:solidFill>
            <a:srgbClr val="8A9A87"/>
          </a:solidFill>
        </p:spPr>
      </p:sp>
      <p:sp>
        <p:nvSpPr>
          <p:cNvPr id="25" name="Text 23"/>
          <p:cNvSpPr/>
          <p:nvPr/>
        </p:nvSpPr>
        <p:spPr>
          <a:xfrm>
            <a:off x="6161445" y="5152390"/>
            <a:ext cx="80518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注意事项</a:t>
            </a:r>
            <a:endParaRPr lang="en-US" sz="1600" dirty="0"/>
          </a:p>
        </p:txBody>
      </p:sp>
      <p:sp>
        <p:nvSpPr>
          <p:cNvPr id="26" name="Text 24"/>
          <p:cNvSpPr/>
          <p:nvPr/>
        </p:nvSpPr>
        <p:spPr>
          <a:xfrm>
            <a:off x="5843945" y="571119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27" name="Text 25"/>
          <p:cNvSpPr/>
          <p:nvPr/>
        </p:nvSpPr>
        <p:spPr>
          <a:xfrm>
            <a:off x="6148745" y="5711190"/>
            <a:ext cx="3759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共同遗嘱的变更和撤销需要双方共同同意</a:t>
            </a:r>
            <a:endParaRPr lang="en-US" sz="1600" dirty="0"/>
          </a:p>
        </p:txBody>
      </p:sp>
      <p:sp>
        <p:nvSpPr>
          <p:cNvPr id="28" name="Text 26"/>
          <p:cNvSpPr/>
          <p:nvPr/>
        </p:nvSpPr>
        <p:spPr>
          <a:xfrm>
            <a:off x="5843945" y="611759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29" name="Text 27"/>
          <p:cNvSpPr/>
          <p:nvPr/>
        </p:nvSpPr>
        <p:spPr>
          <a:xfrm>
            <a:off x="6148745" y="6117590"/>
            <a:ext cx="43688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一方死亡后，另一方一般不能单方面变更或撤销</a:t>
            </a:r>
            <a:endParaRPr lang="en-US" sz="1600" dirty="0"/>
          </a:p>
        </p:txBody>
      </p:sp>
      <p:sp>
        <p:nvSpPr>
          <p:cNvPr id="30" name="Text 28"/>
          <p:cNvSpPr/>
          <p:nvPr/>
        </p:nvSpPr>
        <p:spPr>
          <a:xfrm>
            <a:off x="5843945" y="652399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31" name="Text 29"/>
          <p:cNvSpPr/>
          <p:nvPr/>
        </p:nvSpPr>
        <p:spPr>
          <a:xfrm>
            <a:off x="6148745" y="6523990"/>
            <a:ext cx="29464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建议分别立遗嘱，更加灵活方便</a:t>
            </a:r>
            <a:endParaRPr lang="en-US" sz="1600" dirty="0"/>
          </a:p>
        </p:txBody>
      </p:sp>
      <p:sp>
        <p:nvSpPr>
          <p:cNvPr id="33" name="Shape 31"/>
          <p:cNvSpPr/>
          <p:nvPr/>
        </p:nvSpPr>
        <p:spPr>
          <a:xfrm>
            <a:off x="5767745" y="7705090"/>
            <a:ext cx="203200" cy="203200"/>
          </a:xfrm>
          <a:custGeom>
            <a:avLst/>
            <a:gdLst/>
            <a:ahLst/>
            <a:cxnLst/>
            <a:rect l="l" t="t" r="r" b="b"/>
            <a:pathLst>
              <a:path w="203200" h="203200">
                <a:moveTo>
                  <a:pt x="101600" y="203200"/>
                </a:moveTo>
                <a:cubicBezTo>
                  <a:pt x="157675" y="203200"/>
                  <a:pt x="203200" y="157675"/>
                  <a:pt x="203200" y="101600"/>
                </a:cubicBezTo>
                <a:cubicBezTo>
                  <a:pt x="203200" y="45525"/>
                  <a:pt x="157675" y="0"/>
                  <a:pt x="101600" y="0"/>
                </a:cubicBezTo>
                <a:cubicBezTo>
                  <a:pt x="45525" y="0"/>
                  <a:pt x="0" y="45525"/>
                  <a:pt x="0" y="101600"/>
                </a:cubicBezTo>
                <a:cubicBezTo>
                  <a:pt x="0" y="157675"/>
                  <a:pt x="45525" y="203200"/>
                  <a:pt x="101600" y="203200"/>
                </a:cubicBezTo>
                <a:close/>
                <a:moveTo>
                  <a:pt x="88900" y="63500"/>
                </a:moveTo>
                <a:cubicBezTo>
                  <a:pt x="88900" y="56491"/>
                  <a:pt x="94591" y="50800"/>
                  <a:pt x="101600" y="50800"/>
                </a:cubicBezTo>
                <a:cubicBezTo>
                  <a:pt x="108609" y="50800"/>
                  <a:pt x="114300" y="56491"/>
                  <a:pt x="114300" y="63500"/>
                </a:cubicBezTo>
                <a:cubicBezTo>
                  <a:pt x="114300" y="70509"/>
                  <a:pt x="108609" y="76200"/>
                  <a:pt x="101600" y="76200"/>
                </a:cubicBezTo>
                <a:cubicBezTo>
                  <a:pt x="94591" y="76200"/>
                  <a:pt x="88900" y="70509"/>
                  <a:pt x="88900" y="63500"/>
                </a:cubicBezTo>
                <a:close/>
                <a:moveTo>
                  <a:pt x="85725" y="88900"/>
                </a:moveTo>
                <a:lnTo>
                  <a:pt x="104775" y="88900"/>
                </a:lnTo>
                <a:cubicBezTo>
                  <a:pt x="110053" y="88900"/>
                  <a:pt x="114300" y="93147"/>
                  <a:pt x="114300" y="98425"/>
                </a:cubicBezTo>
                <a:lnTo>
                  <a:pt x="114300" y="133350"/>
                </a:lnTo>
                <a:lnTo>
                  <a:pt x="117475" y="133350"/>
                </a:lnTo>
                <a:cubicBezTo>
                  <a:pt x="122753" y="133350"/>
                  <a:pt x="127000" y="137597"/>
                  <a:pt x="127000" y="142875"/>
                </a:cubicBezTo>
                <a:cubicBezTo>
                  <a:pt x="127000" y="148153"/>
                  <a:pt x="122753" y="152400"/>
                  <a:pt x="117475" y="152400"/>
                </a:cubicBezTo>
                <a:lnTo>
                  <a:pt x="85725" y="152400"/>
                </a:lnTo>
                <a:cubicBezTo>
                  <a:pt x="80447" y="152400"/>
                  <a:pt x="76200" y="148153"/>
                  <a:pt x="76200" y="142875"/>
                </a:cubicBezTo>
                <a:cubicBezTo>
                  <a:pt x="76200" y="137597"/>
                  <a:pt x="80447" y="133350"/>
                  <a:pt x="85725" y="133350"/>
                </a:cubicBezTo>
                <a:lnTo>
                  <a:pt x="95250" y="133350"/>
                </a:lnTo>
                <a:lnTo>
                  <a:pt x="95250" y="107950"/>
                </a:lnTo>
                <a:lnTo>
                  <a:pt x="85725" y="107950"/>
                </a:lnTo>
                <a:cubicBezTo>
                  <a:pt x="80447" y="107950"/>
                  <a:pt x="76200" y="103703"/>
                  <a:pt x="76200" y="98425"/>
                </a:cubicBezTo>
                <a:cubicBezTo>
                  <a:pt x="76200" y="93147"/>
                  <a:pt x="80447" y="88900"/>
                  <a:pt x="85725" y="88900"/>
                </a:cubicBezTo>
                <a:close/>
              </a:path>
            </a:pathLst>
          </a:custGeom>
          <a:solidFill>
            <a:srgbClr val="F8F6F2"/>
          </a:solidFill>
        </p:spPr>
      </p:sp>
      <p:sp>
        <p:nvSpPr>
          <p:cNvPr id="34" name="Text 32"/>
          <p:cNvSpPr/>
          <p:nvPr/>
        </p:nvSpPr>
        <p:spPr>
          <a:xfrm>
            <a:off x="6097945" y="7641590"/>
            <a:ext cx="8140700" cy="660400"/>
          </a:xfrm>
          <a:prstGeom prst="rect">
            <a:avLst/>
          </a:prstGeom>
          <a:noFill/>
        </p:spPr>
        <p:txBody>
          <a:bodyPr wrap="square" lIns="0" tIns="0" rIns="0" bIns="0" rtlCol="0" anchor="ctr"/>
          <a:p>
            <a:pPr>
              <a:lnSpc>
                <a:spcPct val="140000"/>
              </a:lnSpc>
            </a:pPr>
            <a:r>
              <a:rPr lang="en-US" sz="1600" b="1" dirty="0">
                <a:solidFill>
                  <a:schemeClr val="tx1"/>
                </a:solidFill>
                <a:latin typeface="MiSans" pitchFamily="34" charset="-122"/>
                <a:ea typeface="MiSans" pitchFamily="34" charset="-122"/>
                <a:cs typeface="MiSans" pitchFamily="34" charset="-120"/>
              </a:rPr>
              <a:t>建议：</a:t>
            </a:r>
            <a:r>
              <a:rPr lang="en-US" sz="1600" dirty="0">
                <a:solidFill>
                  <a:schemeClr val="tx1"/>
                </a:solidFill>
                <a:latin typeface="MiSans" pitchFamily="34" charset="-122"/>
                <a:ea typeface="MiSans" pitchFamily="34" charset="-122"/>
                <a:cs typeface="MiSans" pitchFamily="34" charset="-120"/>
              </a:rPr>
              <a:t>虽然法律允许订立共同遗嘱，但考虑到变更和撤销的限制，建议老年人分别订立遗嘱，以确保各自的财产处分权。</a:t>
            </a:r>
            <a:endParaRPr lang="en-US" sz="1600" dirty="0">
              <a:solidFill>
                <a:schemeClr val="tx1"/>
              </a:solidFill>
              <a:latin typeface="MiSans" pitchFamily="34" charset="-122"/>
              <a:ea typeface="MiSans" pitchFamily="34" charset="-122"/>
              <a:cs typeface="MiSans" pitchFamily="34" charset="-12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1"/>
          <p:cNvSpPr/>
          <p:nvPr/>
        </p:nvSpPr>
        <p:spPr>
          <a:xfrm>
            <a:off x="508000" y="914400"/>
            <a:ext cx="15468600" cy="508000"/>
          </a:xfrm>
          <a:prstGeom prst="rect">
            <a:avLst/>
          </a:prstGeom>
          <a:noFill/>
        </p:spPr>
        <p:txBody>
          <a:bodyPr wrap="square" lIns="0" tIns="0" rIns="0" bIns="0" rtlCol="0" anchor="ctr"/>
          <a:p>
            <a:pPr>
              <a:lnSpc>
                <a:spcPct val="90000"/>
              </a:lnSpc>
            </a:pPr>
            <a:r>
              <a:rPr lang="en-US" sz="3600" b="1" dirty="0">
                <a:solidFill>
                  <a:srgbClr val="4A4A4A"/>
                </a:solidFill>
                <a:latin typeface="MiSans" pitchFamily="34" charset="-122"/>
                <a:ea typeface="MiSans" pitchFamily="34" charset="-122"/>
                <a:cs typeface="MiSans" pitchFamily="34" charset="-120"/>
              </a:rPr>
              <a:t>协助老年人订立遗嘱的注意事项</a:t>
            </a:r>
            <a:endParaRPr lang="en-US" sz="1600" dirty="0"/>
          </a:p>
        </p:txBody>
      </p:sp>
      <p:sp>
        <p:nvSpPr>
          <p:cNvPr id="4" name="Shape 2"/>
          <p:cNvSpPr/>
          <p:nvPr/>
        </p:nvSpPr>
        <p:spPr>
          <a:xfrm>
            <a:off x="508000" y="1828800"/>
            <a:ext cx="15240000" cy="838200"/>
          </a:xfrm>
          <a:custGeom>
            <a:avLst/>
            <a:gdLst/>
            <a:ahLst/>
            <a:cxnLst/>
            <a:rect l="l" t="t" r="r" b="b"/>
            <a:pathLst>
              <a:path w="15240000" h="838200">
                <a:moveTo>
                  <a:pt x="101598" y="0"/>
                </a:moveTo>
                <a:lnTo>
                  <a:pt x="15138402" y="0"/>
                </a:lnTo>
                <a:cubicBezTo>
                  <a:pt x="15194513" y="0"/>
                  <a:pt x="15240000" y="45487"/>
                  <a:pt x="15240000" y="101598"/>
                </a:cubicBezTo>
                <a:lnTo>
                  <a:pt x="15240000" y="736602"/>
                </a:lnTo>
                <a:cubicBezTo>
                  <a:pt x="15240000" y="792713"/>
                  <a:pt x="15194513" y="838200"/>
                  <a:pt x="15138402" y="838200"/>
                </a:cubicBezTo>
                <a:lnTo>
                  <a:pt x="101598" y="838200"/>
                </a:lnTo>
                <a:cubicBezTo>
                  <a:pt x="45487" y="838200"/>
                  <a:pt x="0" y="792713"/>
                  <a:pt x="0" y="736602"/>
                </a:cubicBezTo>
                <a:lnTo>
                  <a:pt x="0" y="101598"/>
                </a:lnTo>
                <a:cubicBezTo>
                  <a:pt x="0" y="45525"/>
                  <a:pt x="45525" y="0"/>
                  <a:pt x="101598" y="0"/>
                </a:cubicBezTo>
                <a:close/>
              </a:path>
            </a:pathLst>
          </a:custGeom>
          <a:solidFill>
            <a:srgbClr val="7FC2B9"/>
          </a:solidFill>
        </p:spPr>
      </p:sp>
      <p:sp>
        <p:nvSpPr>
          <p:cNvPr id="5" name="Text 3"/>
          <p:cNvSpPr/>
          <p:nvPr/>
        </p:nvSpPr>
        <p:spPr>
          <a:xfrm>
            <a:off x="762000" y="2082800"/>
            <a:ext cx="14833600" cy="330200"/>
          </a:xfrm>
          <a:prstGeom prst="rect">
            <a:avLst/>
          </a:prstGeom>
          <a:noFill/>
        </p:spPr>
        <p:txBody>
          <a:bodyPr wrap="square" lIns="0" tIns="0" rIns="0" bIns="0" rtlCol="0" anchor="ctr"/>
          <a:p>
            <a:pPr>
              <a:lnSpc>
                <a:spcPct val="140000"/>
              </a:lnSpc>
            </a:pPr>
            <a:r>
              <a:rPr lang="en-US" sz="1600" dirty="0">
                <a:solidFill>
                  <a:srgbClr val="F8F6F2"/>
                </a:solidFill>
                <a:latin typeface="MiSans" pitchFamily="34" charset="-122"/>
                <a:ea typeface="MiSans" pitchFamily="34" charset="-122"/>
                <a:cs typeface="MiSans" pitchFamily="34" charset="-120"/>
              </a:rPr>
              <a:t>在协助老年人订立合法有效遗嘱的过程中应当注意以下几点，确保遗嘱的合法性和有效性：</a:t>
            </a:r>
            <a:endParaRPr lang="en-US" sz="1600" dirty="0"/>
          </a:p>
        </p:txBody>
      </p:sp>
      <p:sp>
        <p:nvSpPr>
          <p:cNvPr id="6" name="Shape 4"/>
          <p:cNvSpPr/>
          <p:nvPr/>
        </p:nvSpPr>
        <p:spPr>
          <a:xfrm>
            <a:off x="508000" y="2997200"/>
            <a:ext cx="4914900" cy="2616200"/>
          </a:xfrm>
          <a:custGeom>
            <a:avLst/>
            <a:gdLst/>
            <a:ahLst/>
            <a:cxnLst/>
            <a:rect l="l" t="t" r="r" b="b"/>
            <a:pathLst>
              <a:path w="4914900" h="2616200">
                <a:moveTo>
                  <a:pt x="50800" y="0"/>
                </a:moveTo>
                <a:lnTo>
                  <a:pt x="4864100" y="0"/>
                </a:lnTo>
                <a:cubicBezTo>
                  <a:pt x="4892137" y="0"/>
                  <a:pt x="4914900" y="22763"/>
                  <a:pt x="4914900" y="50800"/>
                </a:cubicBezTo>
                <a:lnTo>
                  <a:pt x="4914900" y="2514613"/>
                </a:lnTo>
                <a:cubicBezTo>
                  <a:pt x="4914900" y="2570718"/>
                  <a:pt x="4869418" y="2616200"/>
                  <a:pt x="4813313" y="2616200"/>
                </a:cubicBezTo>
                <a:lnTo>
                  <a:pt x="101587" y="2616200"/>
                </a:lnTo>
                <a:cubicBezTo>
                  <a:pt x="45482" y="2616200"/>
                  <a:pt x="0" y="2570718"/>
                  <a:pt x="0" y="2514613"/>
                </a:cubicBezTo>
                <a:lnTo>
                  <a:pt x="0" y="50800"/>
                </a:lnTo>
                <a:cubicBezTo>
                  <a:pt x="0" y="22763"/>
                  <a:pt x="22763" y="0"/>
                  <a:pt x="50800" y="0"/>
                </a:cubicBezTo>
                <a:close/>
              </a:path>
            </a:pathLst>
          </a:custGeom>
          <a:solidFill>
            <a:srgbClr val="F8F6F2"/>
          </a:solidFill>
        </p:spPr>
      </p:sp>
      <p:sp>
        <p:nvSpPr>
          <p:cNvPr id="7" name="Shape 5"/>
          <p:cNvSpPr/>
          <p:nvPr/>
        </p:nvSpPr>
        <p:spPr>
          <a:xfrm>
            <a:off x="508000" y="2997200"/>
            <a:ext cx="4914900" cy="50800"/>
          </a:xfrm>
          <a:custGeom>
            <a:avLst/>
            <a:gdLst/>
            <a:ahLst/>
            <a:cxnLst/>
            <a:rect l="l" t="t" r="r" b="b"/>
            <a:pathLst>
              <a:path w="4914900" h="50800">
                <a:moveTo>
                  <a:pt x="50800" y="0"/>
                </a:moveTo>
                <a:lnTo>
                  <a:pt x="4864100" y="0"/>
                </a:lnTo>
                <a:cubicBezTo>
                  <a:pt x="4892137" y="0"/>
                  <a:pt x="4914900" y="22763"/>
                  <a:pt x="4914900" y="50800"/>
                </a:cubicBezTo>
                <a:lnTo>
                  <a:pt x="4914900" y="50800"/>
                </a:lnTo>
                <a:lnTo>
                  <a:pt x="0" y="50800"/>
                </a:lnTo>
                <a:lnTo>
                  <a:pt x="0" y="50800"/>
                </a:lnTo>
                <a:cubicBezTo>
                  <a:pt x="0" y="22763"/>
                  <a:pt x="22763" y="0"/>
                  <a:pt x="50800" y="0"/>
                </a:cubicBezTo>
                <a:close/>
              </a:path>
            </a:pathLst>
          </a:custGeom>
          <a:solidFill>
            <a:srgbClr val="A99985"/>
          </a:solidFill>
        </p:spPr>
      </p:sp>
      <p:sp>
        <p:nvSpPr>
          <p:cNvPr id="8" name="Shape 6"/>
          <p:cNvSpPr/>
          <p:nvPr/>
        </p:nvSpPr>
        <p:spPr>
          <a:xfrm>
            <a:off x="2607667" y="3276600"/>
            <a:ext cx="711200" cy="711200"/>
          </a:xfrm>
          <a:custGeom>
            <a:avLst/>
            <a:gdLst/>
            <a:ahLst/>
            <a:cxnLst/>
            <a:rect l="l" t="t" r="r" b="b"/>
            <a:pathLst>
              <a:path w="711200" h="711200">
                <a:moveTo>
                  <a:pt x="355600" y="0"/>
                </a:moveTo>
                <a:lnTo>
                  <a:pt x="355600" y="0"/>
                </a:lnTo>
                <a:cubicBezTo>
                  <a:pt x="551861" y="0"/>
                  <a:pt x="711200" y="159339"/>
                  <a:pt x="711200" y="355600"/>
                </a:cubicBezTo>
                <a:lnTo>
                  <a:pt x="711200" y="355600"/>
                </a:lnTo>
                <a:cubicBezTo>
                  <a:pt x="711200" y="551861"/>
                  <a:pt x="551861" y="711200"/>
                  <a:pt x="355600" y="711200"/>
                </a:cubicBezTo>
                <a:lnTo>
                  <a:pt x="355600" y="711200"/>
                </a:lnTo>
                <a:cubicBezTo>
                  <a:pt x="159339" y="711200"/>
                  <a:pt x="0" y="551861"/>
                  <a:pt x="0" y="355600"/>
                </a:cubicBezTo>
                <a:lnTo>
                  <a:pt x="0" y="355600"/>
                </a:lnTo>
                <a:cubicBezTo>
                  <a:pt x="0" y="159339"/>
                  <a:pt x="159339" y="0"/>
                  <a:pt x="355600" y="0"/>
                </a:cubicBezTo>
                <a:close/>
              </a:path>
            </a:pathLst>
          </a:custGeom>
          <a:solidFill>
            <a:srgbClr val="A99985"/>
          </a:solidFill>
        </p:spPr>
      </p:sp>
      <p:sp>
        <p:nvSpPr>
          <p:cNvPr id="9" name="Text 7"/>
          <p:cNvSpPr/>
          <p:nvPr/>
        </p:nvSpPr>
        <p:spPr>
          <a:xfrm>
            <a:off x="2898973" y="3429000"/>
            <a:ext cx="279400" cy="406400"/>
          </a:xfrm>
          <a:prstGeom prst="rect">
            <a:avLst/>
          </a:prstGeom>
          <a:noFill/>
        </p:spPr>
        <p:txBody>
          <a:bodyPr wrap="square" lIns="0" tIns="0" rIns="0" bIns="0" rtlCol="0" anchor="ctr"/>
          <a:p>
            <a:pPr>
              <a:lnSpc>
                <a:spcPct val="110000"/>
              </a:lnSpc>
            </a:pPr>
            <a:r>
              <a:rPr lang="en-US" sz="2400" b="1" dirty="0">
                <a:solidFill>
                  <a:srgbClr val="F8F6F2"/>
                </a:solidFill>
                <a:latin typeface="MiSans" pitchFamily="34" charset="-122"/>
                <a:ea typeface="MiSans" pitchFamily="34" charset="-122"/>
                <a:cs typeface="MiSans" pitchFamily="34" charset="-120"/>
              </a:rPr>
              <a:t>1</a:t>
            </a:r>
            <a:endParaRPr lang="en-US" sz="1600" dirty="0"/>
          </a:p>
        </p:txBody>
      </p:sp>
      <p:sp>
        <p:nvSpPr>
          <p:cNvPr id="10" name="Text 8"/>
          <p:cNvSpPr/>
          <p:nvPr/>
        </p:nvSpPr>
        <p:spPr>
          <a:xfrm>
            <a:off x="704850" y="4191000"/>
            <a:ext cx="4521200" cy="355600"/>
          </a:xfrm>
          <a:prstGeom prst="rect">
            <a:avLst/>
          </a:prstGeom>
          <a:noFill/>
        </p:spPr>
        <p:txBody>
          <a:bodyPr wrap="square" lIns="0" tIns="0" rIns="0" bIns="0" rtlCol="0" anchor="ctr"/>
          <a:p>
            <a:pPr algn="ctr">
              <a:lnSpc>
                <a:spcPct val="130000"/>
              </a:lnSpc>
            </a:pPr>
            <a:r>
              <a:rPr lang="en-US" sz="1800" b="1" dirty="0">
                <a:solidFill>
                  <a:srgbClr val="4A4A4A"/>
                </a:solidFill>
                <a:latin typeface="MiSans" pitchFamily="34" charset="-122"/>
                <a:ea typeface="MiSans" pitchFamily="34" charset="-122"/>
                <a:cs typeface="MiSans" pitchFamily="34" charset="-120"/>
              </a:rPr>
              <a:t>尊重立遗嘱意愿</a:t>
            </a:r>
            <a:endParaRPr lang="en-US" sz="1600" dirty="0"/>
          </a:p>
        </p:txBody>
      </p:sp>
      <p:sp>
        <p:nvSpPr>
          <p:cNvPr id="11" name="Text 9"/>
          <p:cNvSpPr/>
          <p:nvPr/>
        </p:nvSpPr>
        <p:spPr>
          <a:xfrm>
            <a:off x="711200" y="4699000"/>
            <a:ext cx="4508500" cy="660400"/>
          </a:xfrm>
          <a:prstGeom prst="rect">
            <a:avLst/>
          </a:prstGeom>
          <a:noFill/>
        </p:spPr>
        <p:txBody>
          <a:bodyPr wrap="square" lIns="0" tIns="0" rIns="0" bIns="0" rtlCol="0" anchor="ctr"/>
          <a:p>
            <a:pPr algn="ctr">
              <a:lnSpc>
                <a:spcPct val="140000"/>
              </a:lnSpc>
            </a:pPr>
            <a:r>
              <a:rPr lang="en-US" sz="1600" dirty="0">
                <a:solidFill>
                  <a:srgbClr val="4A4A4A"/>
                </a:solidFill>
                <a:latin typeface="MiSans" pitchFamily="34" charset="-122"/>
                <a:ea typeface="MiSans" pitchFamily="34" charset="-122"/>
                <a:cs typeface="MiSans" pitchFamily="34" charset="-120"/>
              </a:rPr>
              <a:t>尊重老年人是否有订立遗嘱的意愿，不强迫、不诱导</a:t>
            </a:r>
            <a:endParaRPr lang="en-US" sz="1600" dirty="0"/>
          </a:p>
        </p:txBody>
      </p:sp>
      <p:sp>
        <p:nvSpPr>
          <p:cNvPr id="12" name="Shape 10"/>
          <p:cNvSpPr/>
          <p:nvPr/>
        </p:nvSpPr>
        <p:spPr>
          <a:xfrm>
            <a:off x="5672534" y="2997200"/>
            <a:ext cx="4914900" cy="2616200"/>
          </a:xfrm>
          <a:custGeom>
            <a:avLst/>
            <a:gdLst/>
            <a:ahLst/>
            <a:cxnLst/>
            <a:rect l="l" t="t" r="r" b="b"/>
            <a:pathLst>
              <a:path w="4914900" h="2616200">
                <a:moveTo>
                  <a:pt x="50800" y="0"/>
                </a:moveTo>
                <a:lnTo>
                  <a:pt x="4864100" y="0"/>
                </a:lnTo>
                <a:cubicBezTo>
                  <a:pt x="4892137" y="0"/>
                  <a:pt x="4914900" y="22763"/>
                  <a:pt x="4914900" y="50800"/>
                </a:cubicBezTo>
                <a:lnTo>
                  <a:pt x="4914900" y="2514613"/>
                </a:lnTo>
                <a:cubicBezTo>
                  <a:pt x="4914900" y="2570718"/>
                  <a:pt x="4869418" y="2616200"/>
                  <a:pt x="4813313" y="2616200"/>
                </a:cubicBezTo>
                <a:lnTo>
                  <a:pt x="101587" y="2616200"/>
                </a:lnTo>
                <a:cubicBezTo>
                  <a:pt x="45482" y="2616200"/>
                  <a:pt x="0" y="2570718"/>
                  <a:pt x="0" y="2514613"/>
                </a:cubicBezTo>
                <a:lnTo>
                  <a:pt x="0" y="50800"/>
                </a:lnTo>
                <a:cubicBezTo>
                  <a:pt x="0" y="22763"/>
                  <a:pt x="22763" y="0"/>
                  <a:pt x="50800" y="0"/>
                </a:cubicBezTo>
                <a:close/>
              </a:path>
            </a:pathLst>
          </a:custGeom>
          <a:solidFill>
            <a:srgbClr val="F8F6F2"/>
          </a:solidFill>
        </p:spPr>
      </p:sp>
      <p:sp>
        <p:nvSpPr>
          <p:cNvPr id="13" name="Shape 11"/>
          <p:cNvSpPr/>
          <p:nvPr/>
        </p:nvSpPr>
        <p:spPr>
          <a:xfrm>
            <a:off x="5672534" y="2997200"/>
            <a:ext cx="4914900" cy="50800"/>
          </a:xfrm>
          <a:custGeom>
            <a:avLst/>
            <a:gdLst/>
            <a:ahLst/>
            <a:cxnLst/>
            <a:rect l="l" t="t" r="r" b="b"/>
            <a:pathLst>
              <a:path w="4914900" h="50800">
                <a:moveTo>
                  <a:pt x="50800" y="0"/>
                </a:moveTo>
                <a:lnTo>
                  <a:pt x="4864100" y="0"/>
                </a:lnTo>
                <a:cubicBezTo>
                  <a:pt x="4892137" y="0"/>
                  <a:pt x="4914900" y="22763"/>
                  <a:pt x="4914900" y="50800"/>
                </a:cubicBezTo>
                <a:lnTo>
                  <a:pt x="4914900" y="50800"/>
                </a:lnTo>
                <a:lnTo>
                  <a:pt x="0" y="50800"/>
                </a:lnTo>
                <a:lnTo>
                  <a:pt x="0" y="50800"/>
                </a:lnTo>
                <a:cubicBezTo>
                  <a:pt x="0" y="22763"/>
                  <a:pt x="22763" y="0"/>
                  <a:pt x="50800" y="0"/>
                </a:cubicBezTo>
                <a:close/>
              </a:path>
            </a:pathLst>
          </a:custGeom>
          <a:solidFill>
            <a:srgbClr val="8A9A87"/>
          </a:solidFill>
        </p:spPr>
      </p:sp>
      <p:sp>
        <p:nvSpPr>
          <p:cNvPr id="14" name="Shape 12"/>
          <p:cNvSpPr/>
          <p:nvPr/>
        </p:nvSpPr>
        <p:spPr>
          <a:xfrm>
            <a:off x="7772202" y="3276600"/>
            <a:ext cx="711200" cy="711200"/>
          </a:xfrm>
          <a:custGeom>
            <a:avLst/>
            <a:gdLst/>
            <a:ahLst/>
            <a:cxnLst/>
            <a:rect l="l" t="t" r="r" b="b"/>
            <a:pathLst>
              <a:path w="711200" h="711200">
                <a:moveTo>
                  <a:pt x="355600" y="0"/>
                </a:moveTo>
                <a:lnTo>
                  <a:pt x="355600" y="0"/>
                </a:lnTo>
                <a:cubicBezTo>
                  <a:pt x="551861" y="0"/>
                  <a:pt x="711200" y="159339"/>
                  <a:pt x="711200" y="355600"/>
                </a:cubicBezTo>
                <a:lnTo>
                  <a:pt x="711200" y="355600"/>
                </a:lnTo>
                <a:cubicBezTo>
                  <a:pt x="711200" y="551861"/>
                  <a:pt x="551861" y="711200"/>
                  <a:pt x="355600" y="711200"/>
                </a:cubicBezTo>
                <a:lnTo>
                  <a:pt x="355600" y="711200"/>
                </a:lnTo>
                <a:cubicBezTo>
                  <a:pt x="159339" y="711200"/>
                  <a:pt x="0" y="551861"/>
                  <a:pt x="0" y="355600"/>
                </a:cubicBezTo>
                <a:lnTo>
                  <a:pt x="0" y="355600"/>
                </a:lnTo>
                <a:cubicBezTo>
                  <a:pt x="0" y="159339"/>
                  <a:pt x="159339" y="0"/>
                  <a:pt x="355600" y="0"/>
                </a:cubicBezTo>
                <a:close/>
              </a:path>
            </a:pathLst>
          </a:custGeom>
          <a:solidFill>
            <a:srgbClr val="8A9A87"/>
          </a:solidFill>
        </p:spPr>
      </p:sp>
      <p:sp>
        <p:nvSpPr>
          <p:cNvPr id="15" name="Text 13"/>
          <p:cNvSpPr/>
          <p:nvPr/>
        </p:nvSpPr>
        <p:spPr>
          <a:xfrm>
            <a:off x="8037909" y="3429000"/>
            <a:ext cx="330200" cy="406400"/>
          </a:xfrm>
          <a:prstGeom prst="rect">
            <a:avLst/>
          </a:prstGeom>
          <a:noFill/>
        </p:spPr>
        <p:txBody>
          <a:bodyPr wrap="square" lIns="0" tIns="0" rIns="0" bIns="0" rtlCol="0" anchor="ctr"/>
          <a:p>
            <a:pPr>
              <a:lnSpc>
                <a:spcPct val="110000"/>
              </a:lnSpc>
            </a:pPr>
            <a:r>
              <a:rPr lang="en-US" sz="2400" b="1" dirty="0">
                <a:solidFill>
                  <a:srgbClr val="F8F6F2"/>
                </a:solidFill>
                <a:latin typeface="MiSans" pitchFamily="34" charset="-122"/>
                <a:ea typeface="MiSans" pitchFamily="34" charset="-122"/>
                <a:cs typeface="MiSans" pitchFamily="34" charset="-120"/>
              </a:rPr>
              <a:t>2</a:t>
            </a:r>
            <a:endParaRPr lang="en-US" sz="1600" dirty="0"/>
          </a:p>
        </p:txBody>
      </p:sp>
      <p:sp>
        <p:nvSpPr>
          <p:cNvPr id="16" name="Text 14"/>
          <p:cNvSpPr/>
          <p:nvPr/>
        </p:nvSpPr>
        <p:spPr>
          <a:xfrm>
            <a:off x="5869384" y="4191000"/>
            <a:ext cx="4521200" cy="355600"/>
          </a:xfrm>
          <a:prstGeom prst="rect">
            <a:avLst/>
          </a:prstGeom>
          <a:noFill/>
        </p:spPr>
        <p:txBody>
          <a:bodyPr wrap="square" lIns="0" tIns="0" rIns="0" bIns="0" rtlCol="0" anchor="ctr"/>
          <a:p>
            <a:pPr algn="ctr">
              <a:lnSpc>
                <a:spcPct val="130000"/>
              </a:lnSpc>
            </a:pPr>
            <a:r>
              <a:rPr lang="en-US" sz="1800" b="1" dirty="0">
                <a:solidFill>
                  <a:srgbClr val="4A4A4A"/>
                </a:solidFill>
                <a:latin typeface="MiSans" pitchFamily="34" charset="-122"/>
                <a:ea typeface="MiSans" pitchFamily="34" charset="-122"/>
                <a:cs typeface="MiSans" pitchFamily="34" charset="-120"/>
              </a:rPr>
              <a:t>判断行为能力</a:t>
            </a:r>
            <a:endParaRPr lang="en-US" sz="1600" dirty="0"/>
          </a:p>
        </p:txBody>
      </p:sp>
      <p:sp>
        <p:nvSpPr>
          <p:cNvPr id="17" name="Text 15"/>
          <p:cNvSpPr/>
          <p:nvPr/>
        </p:nvSpPr>
        <p:spPr>
          <a:xfrm>
            <a:off x="5875734" y="4699000"/>
            <a:ext cx="4508500" cy="660400"/>
          </a:xfrm>
          <a:prstGeom prst="rect">
            <a:avLst/>
          </a:prstGeom>
          <a:noFill/>
        </p:spPr>
        <p:txBody>
          <a:bodyPr wrap="square" lIns="0" tIns="0" rIns="0" bIns="0" rtlCol="0" anchor="ctr"/>
          <a:p>
            <a:pPr algn="ctr">
              <a:lnSpc>
                <a:spcPct val="140000"/>
              </a:lnSpc>
            </a:pPr>
            <a:r>
              <a:rPr lang="en-US" sz="1600" dirty="0">
                <a:solidFill>
                  <a:srgbClr val="4A4A4A"/>
                </a:solidFill>
                <a:latin typeface="MiSans" pitchFamily="34" charset="-122"/>
                <a:ea typeface="MiSans" pitchFamily="34" charset="-122"/>
                <a:cs typeface="MiSans" pitchFamily="34" charset="-120"/>
              </a:rPr>
              <a:t>客观、谨慎地判断老年人是否具有完全民事行为能力</a:t>
            </a:r>
            <a:endParaRPr lang="en-US" sz="1600" dirty="0"/>
          </a:p>
        </p:txBody>
      </p:sp>
      <p:sp>
        <p:nvSpPr>
          <p:cNvPr id="18" name="Shape 16"/>
          <p:cNvSpPr/>
          <p:nvPr/>
        </p:nvSpPr>
        <p:spPr>
          <a:xfrm>
            <a:off x="10837267" y="2997200"/>
            <a:ext cx="4914900" cy="2616200"/>
          </a:xfrm>
          <a:custGeom>
            <a:avLst/>
            <a:gdLst/>
            <a:ahLst/>
            <a:cxnLst/>
            <a:rect l="l" t="t" r="r" b="b"/>
            <a:pathLst>
              <a:path w="4914900" h="2616200">
                <a:moveTo>
                  <a:pt x="50800" y="0"/>
                </a:moveTo>
                <a:lnTo>
                  <a:pt x="4864100" y="0"/>
                </a:lnTo>
                <a:cubicBezTo>
                  <a:pt x="4892137" y="0"/>
                  <a:pt x="4914900" y="22763"/>
                  <a:pt x="4914900" y="50800"/>
                </a:cubicBezTo>
                <a:lnTo>
                  <a:pt x="4914900" y="2514613"/>
                </a:lnTo>
                <a:cubicBezTo>
                  <a:pt x="4914900" y="2570718"/>
                  <a:pt x="4869418" y="2616200"/>
                  <a:pt x="4813313" y="2616200"/>
                </a:cubicBezTo>
                <a:lnTo>
                  <a:pt x="101587" y="2616200"/>
                </a:lnTo>
                <a:cubicBezTo>
                  <a:pt x="45482" y="2616200"/>
                  <a:pt x="0" y="2570718"/>
                  <a:pt x="0" y="2514613"/>
                </a:cubicBezTo>
                <a:lnTo>
                  <a:pt x="0" y="50800"/>
                </a:lnTo>
                <a:cubicBezTo>
                  <a:pt x="0" y="22763"/>
                  <a:pt x="22763" y="0"/>
                  <a:pt x="50800" y="0"/>
                </a:cubicBezTo>
                <a:close/>
              </a:path>
            </a:pathLst>
          </a:custGeom>
          <a:solidFill>
            <a:srgbClr val="F8F6F2"/>
          </a:solidFill>
        </p:spPr>
      </p:sp>
      <p:sp>
        <p:nvSpPr>
          <p:cNvPr id="19" name="Shape 17"/>
          <p:cNvSpPr/>
          <p:nvPr/>
        </p:nvSpPr>
        <p:spPr>
          <a:xfrm>
            <a:off x="10837267" y="2997200"/>
            <a:ext cx="4914900" cy="50800"/>
          </a:xfrm>
          <a:custGeom>
            <a:avLst/>
            <a:gdLst/>
            <a:ahLst/>
            <a:cxnLst/>
            <a:rect l="l" t="t" r="r" b="b"/>
            <a:pathLst>
              <a:path w="4914900" h="50800">
                <a:moveTo>
                  <a:pt x="50800" y="0"/>
                </a:moveTo>
                <a:lnTo>
                  <a:pt x="4864100" y="0"/>
                </a:lnTo>
                <a:cubicBezTo>
                  <a:pt x="4892137" y="0"/>
                  <a:pt x="4914900" y="22763"/>
                  <a:pt x="4914900" y="50800"/>
                </a:cubicBezTo>
                <a:lnTo>
                  <a:pt x="4914900" y="50800"/>
                </a:lnTo>
                <a:lnTo>
                  <a:pt x="0" y="50800"/>
                </a:lnTo>
                <a:lnTo>
                  <a:pt x="0" y="50800"/>
                </a:lnTo>
                <a:cubicBezTo>
                  <a:pt x="0" y="22763"/>
                  <a:pt x="22763" y="0"/>
                  <a:pt x="50800" y="0"/>
                </a:cubicBezTo>
                <a:close/>
              </a:path>
            </a:pathLst>
          </a:custGeom>
          <a:solidFill>
            <a:srgbClr val="D1A367"/>
          </a:solidFill>
        </p:spPr>
      </p:sp>
      <p:sp>
        <p:nvSpPr>
          <p:cNvPr id="20" name="Shape 18"/>
          <p:cNvSpPr/>
          <p:nvPr/>
        </p:nvSpPr>
        <p:spPr>
          <a:xfrm>
            <a:off x="12936934" y="3276600"/>
            <a:ext cx="711200" cy="711200"/>
          </a:xfrm>
          <a:custGeom>
            <a:avLst/>
            <a:gdLst/>
            <a:ahLst/>
            <a:cxnLst/>
            <a:rect l="l" t="t" r="r" b="b"/>
            <a:pathLst>
              <a:path w="711200" h="711200">
                <a:moveTo>
                  <a:pt x="355600" y="0"/>
                </a:moveTo>
                <a:lnTo>
                  <a:pt x="355600" y="0"/>
                </a:lnTo>
                <a:cubicBezTo>
                  <a:pt x="551861" y="0"/>
                  <a:pt x="711200" y="159339"/>
                  <a:pt x="711200" y="355600"/>
                </a:cubicBezTo>
                <a:lnTo>
                  <a:pt x="711200" y="355600"/>
                </a:lnTo>
                <a:cubicBezTo>
                  <a:pt x="711200" y="551861"/>
                  <a:pt x="551861" y="711200"/>
                  <a:pt x="355600" y="711200"/>
                </a:cubicBezTo>
                <a:lnTo>
                  <a:pt x="355600" y="711200"/>
                </a:lnTo>
                <a:cubicBezTo>
                  <a:pt x="159339" y="711200"/>
                  <a:pt x="0" y="551861"/>
                  <a:pt x="0" y="355600"/>
                </a:cubicBezTo>
                <a:lnTo>
                  <a:pt x="0" y="355600"/>
                </a:lnTo>
                <a:cubicBezTo>
                  <a:pt x="0" y="159339"/>
                  <a:pt x="159339" y="0"/>
                  <a:pt x="355600" y="0"/>
                </a:cubicBezTo>
                <a:close/>
              </a:path>
            </a:pathLst>
          </a:custGeom>
          <a:solidFill>
            <a:srgbClr val="D1A367"/>
          </a:solidFill>
        </p:spPr>
      </p:sp>
      <p:sp>
        <p:nvSpPr>
          <p:cNvPr id="21" name="Text 19"/>
          <p:cNvSpPr/>
          <p:nvPr/>
        </p:nvSpPr>
        <p:spPr>
          <a:xfrm>
            <a:off x="13198673" y="3429000"/>
            <a:ext cx="342900" cy="406400"/>
          </a:xfrm>
          <a:prstGeom prst="rect">
            <a:avLst/>
          </a:prstGeom>
          <a:noFill/>
        </p:spPr>
        <p:txBody>
          <a:bodyPr wrap="square" lIns="0" tIns="0" rIns="0" bIns="0" rtlCol="0" anchor="ctr"/>
          <a:p>
            <a:pPr>
              <a:lnSpc>
                <a:spcPct val="110000"/>
              </a:lnSpc>
            </a:pPr>
            <a:r>
              <a:rPr lang="en-US" sz="2400" b="1" dirty="0">
                <a:solidFill>
                  <a:srgbClr val="F8F6F2"/>
                </a:solidFill>
                <a:latin typeface="MiSans" pitchFamily="34" charset="-122"/>
                <a:ea typeface="MiSans" pitchFamily="34" charset="-122"/>
                <a:cs typeface="MiSans" pitchFamily="34" charset="-120"/>
              </a:rPr>
              <a:t>3</a:t>
            </a:r>
            <a:endParaRPr lang="en-US" sz="1600" dirty="0"/>
          </a:p>
        </p:txBody>
      </p:sp>
      <p:sp>
        <p:nvSpPr>
          <p:cNvPr id="22" name="Text 20"/>
          <p:cNvSpPr/>
          <p:nvPr/>
        </p:nvSpPr>
        <p:spPr>
          <a:xfrm>
            <a:off x="11034117" y="4191000"/>
            <a:ext cx="4521200" cy="355600"/>
          </a:xfrm>
          <a:prstGeom prst="rect">
            <a:avLst/>
          </a:prstGeom>
          <a:noFill/>
        </p:spPr>
        <p:txBody>
          <a:bodyPr wrap="square" lIns="0" tIns="0" rIns="0" bIns="0" rtlCol="0" anchor="ctr"/>
          <a:p>
            <a:pPr algn="ctr">
              <a:lnSpc>
                <a:spcPct val="130000"/>
              </a:lnSpc>
            </a:pPr>
            <a:r>
              <a:rPr lang="en-US" sz="1800" b="1" dirty="0">
                <a:solidFill>
                  <a:srgbClr val="4A4A4A"/>
                </a:solidFill>
                <a:latin typeface="MiSans" pitchFamily="34" charset="-122"/>
                <a:ea typeface="MiSans" pitchFamily="34" charset="-122"/>
                <a:cs typeface="MiSans" pitchFamily="34" charset="-120"/>
              </a:rPr>
              <a:t>选择合适形式</a:t>
            </a:r>
            <a:endParaRPr lang="en-US" sz="1600" dirty="0"/>
          </a:p>
        </p:txBody>
      </p:sp>
      <p:sp>
        <p:nvSpPr>
          <p:cNvPr id="23" name="Text 21"/>
          <p:cNvSpPr/>
          <p:nvPr/>
        </p:nvSpPr>
        <p:spPr>
          <a:xfrm>
            <a:off x="11040467" y="4699000"/>
            <a:ext cx="4508500" cy="660400"/>
          </a:xfrm>
          <a:prstGeom prst="rect">
            <a:avLst/>
          </a:prstGeom>
          <a:noFill/>
        </p:spPr>
        <p:txBody>
          <a:bodyPr wrap="square" lIns="0" tIns="0" rIns="0" bIns="0" rtlCol="0" anchor="ctr"/>
          <a:p>
            <a:pPr algn="ctr">
              <a:lnSpc>
                <a:spcPct val="140000"/>
              </a:lnSpc>
            </a:pPr>
            <a:r>
              <a:rPr lang="en-US" sz="1600" dirty="0">
                <a:solidFill>
                  <a:srgbClr val="4A4A4A"/>
                </a:solidFill>
                <a:latin typeface="MiSans" pitchFamily="34" charset="-122"/>
                <a:ea typeface="MiSans" pitchFamily="34" charset="-122"/>
                <a:cs typeface="MiSans" pitchFamily="34" charset="-120"/>
              </a:rPr>
              <a:t>根据老年人的实际情况，协助选择合适的遗嘱形式</a:t>
            </a:r>
            <a:endParaRPr lang="en-US" sz="1600" dirty="0"/>
          </a:p>
        </p:txBody>
      </p:sp>
      <p:sp>
        <p:nvSpPr>
          <p:cNvPr id="24" name="Shape 22"/>
          <p:cNvSpPr/>
          <p:nvPr/>
        </p:nvSpPr>
        <p:spPr>
          <a:xfrm>
            <a:off x="533400" y="5918200"/>
            <a:ext cx="4889500" cy="1778000"/>
          </a:xfrm>
          <a:custGeom>
            <a:avLst/>
            <a:gdLst/>
            <a:ahLst/>
            <a:cxnLst/>
            <a:rect l="l" t="t" r="r" b="b"/>
            <a:pathLst>
              <a:path w="4889500" h="1778000">
                <a:moveTo>
                  <a:pt x="50800" y="0"/>
                </a:moveTo>
                <a:lnTo>
                  <a:pt x="4787905" y="0"/>
                </a:lnTo>
                <a:cubicBezTo>
                  <a:pt x="4844014" y="0"/>
                  <a:pt x="4889500" y="45486"/>
                  <a:pt x="4889500" y="101595"/>
                </a:cubicBezTo>
                <a:lnTo>
                  <a:pt x="4889500" y="1676405"/>
                </a:lnTo>
                <a:cubicBezTo>
                  <a:pt x="4889500" y="1732514"/>
                  <a:pt x="4844014" y="1778000"/>
                  <a:pt x="4787905" y="1778000"/>
                </a:cubicBezTo>
                <a:lnTo>
                  <a:pt x="50800" y="1778000"/>
                </a:lnTo>
                <a:cubicBezTo>
                  <a:pt x="22744" y="1778000"/>
                  <a:pt x="0" y="1755256"/>
                  <a:pt x="0" y="1727200"/>
                </a:cubicBezTo>
                <a:lnTo>
                  <a:pt x="0" y="50800"/>
                </a:lnTo>
                <a:cubicBezTo>
                  <a:pt x="0" y="22763"/>
                  <a:pt x="22763" y="0"/>
                  <a:pt x="50800" y="0"/>
                </a:cubicBezTo>
                <a:close/>
              </a:path>
            </a:pathLst>
          </a:custGeom>
          <a:solidFill>
            <a:srgbClr val="F8F6F2"/>
          </a:solidFill>
        </p:spPr>
      </p:sp>
      <p:sp>
        <p:nvSpPr>
          <p:cNvPr id="25" name="Shape 23"/>
          <p:cNvSpPr/>
          <p:nvPr/>
        </p:nvSpPr>
        <p:spPr>
          <a:xfrm>
            <a:off x="533400" y="5918200"/>
            <a:ext cx="50800" cy="1778000"/>
          </a:xfrm>
          <a:custGeom>
            <a:avLst/>
            <a:gdLst/>
            <a:ahLst/>
            <a:cxnLst/>
            <a:rect l="l" t="t" r="r" b="b"/>
            <a:pathLst>
              <a:path w="50800" h="1778000">
                <a:moveTo>
                  <a:pt x="50800" y="0"/>
                </a:moveTo>
                <a:lnTo>
                  <a:pt x="50800" y="0"/>
                </a:lnTo>
                <a:lnTo>
                  <a:pt x="50800" y="1778000"/>
                </a:lnTo>
                <a:lnTo>
                  <a:pt x="50800" y="1778000"/>
                </a:lnTo>
                <a:cubicBezTo>
                  <a:pt x="22763" y="1778000"/>
                  <a:pt x="0" y="1755237"/>
                  <a:pt x="0" y="1727200"/>
                </a:cubicBezTo>
                <a:lnTo>
                  <a:pt x="0" y="50800"/>
                </a:lnTo>
                <a:cubicBezTo>
                  <a:pt x="0" y="22763"/>
                  <a:pt x="22763" y="0"/>
                  <a:pt x="50800" y="0"/>
                </a:cubicBezTo>
                <a:close/>
              </a:path>
            </a:pathLst>
          </a:custGeom>
          <a:solidFill>
            <a:srgbClr val="A99985"/>
          </a:solidFill>
        </p:spPr>
      </p:sp>
      <p:sp>
        <p:nvSpPr>
          <p:cNvPr id="26" name="Shape 24"/>
          <p:cNvSpPr/>
          <p:nvPr/>
        </p:nvSpPr>
        <p:spPr>
          <a:xfrm>
            <a:off x="812800" y="6172200"/>
            <a:ext cx="508000" cy="508000"/>
          </a:xfrm>
          <a:custGeom>
            <a:avLst/>
            <a:gdLst/>
            <a:ahLst/>
            <a:cxnLst/>
            <a:rect l="l" t="t" r="r" b="b"/>
            <a:pathLst>
              <a:path w="508000" h="508000">
                <a:moveTo>
                  <a:pt x="254000" y="0"/>
                </a:moveTo>
                <a:lnTo>
                  <a:pt x="254000" y="0"/>
                </a:lnTo>
                <a:cubicBezTo>
                  <a:pt x="394186" y="0"/>
                  <a:pt x="508000" y="113814"/>
                  <a:pt x="508000" y="254000"/>
                </a:cubicBezTo>
                <a:lnTo>
                  <a:pt x="508000" y="254000"/>
                </a:lnTo>
                <a:cubicBezTo>
                  <a:pt x="508000" y="394186"/>
                  <a:pt x="394186" y="508000"/>
                  <a:pt x="254000" y="508000"/>
                </a:cubicBezTo>
                <a:lnTo>
                  <a:pt x="254000" y="508000"/>
                </a:lnTo>
                <a:cubicBezTo>
                  <a:pt x="113814" y="508000"/>
                  <a:pt x="0" y="394186"/>
                  <a:pt x="0" y="254000"/>
                </a:cubicBezTo>
                <a:lnTo>
                  <a:pt x="0" y="254000"/>
                </a:lnTo>
                <a:cubicBezTo>
                  <a:pt x="0" y="113814"/>
                  <a:pt x="113814" y="0"/>
                  <a:pt x="254000" y="0"/>
                </a:cubicBezTo>
                <a:close/>
              </a:path>
            </a:pathLst>
          </a:custGeom>
          <a:solidFill>
            <a:srgbClr val="A99985"/>
          </a:solidFill>
        </p:spPr>
      </p:sp>
      <p:sp>
        <p:nvSpPr>
          <p:cNvPr id="27" name="Text 25"/>
          <p:cNvSpPr/>
          <p:nvPr/>
        </p:nvSpPr>
        <p:spPr>
          <a:xfrm>
            <a:off x="996553" y="6248400"/>
            <a:ext cx="254000" cy="355600"/>
          </a:xfrm>
          <a:prstGeom prst="rect">
            <a:avLst/>
          </a:prstGeom>
          <a:noFill/>
        </p:spPr>
        <p:txBody>
          <a:bodyPr wrap="square" lIns="0" tIns="0" rIns="0" bIns="0" rtlCol="0" anchor="ctr"/>
          <a:p>
            <a:pPr>
              <a:lnSpc>
                <a:spcPct val="130000"/>
              </a:lnSpc>
            </a:pPr>
            <a:r>
              <a:rPr lang="en-US" sz="1800" b="1" dirty="0">
                <a:solidFill>
                  <a:srgbClr val="F8F6F2"/>
                </a:solidFill>
                <a:latin typeface="MiSans" pitchFamily="34" charset="-122"/>
                <a:ea typeface="MiSans" pitchFamily="34" charset="-122"/>
                <a:cs typeface="MiSans" pitchFamily="34" charset="-120"/>
              </a:rPr>
              <a:t>4</a:t>
            </a:r>
            <a:endParaRPr lang="en-US" sz="1600" dirty="0"/>
          </a:p>
        </p:txBody>
      </p:sp>
      <p:sp>
        <p:nvSpPr>
          <p:cNvPr id="28" name="Text 26"/>
          <p:cNvSpPr/>
          <p:nvPr/>
        </p:nvSpPr>
        <p:spPr>
          <a:xfrm>
            <a:off x="1473200" y="6248400"/>
            <a:ext cx="1993900" cy="355600"/>
          </a:xfrm>
          <a:prstGeom prst="rect">
            <a:avLst/>
          </a:prstGeom>
          <a:noFill/>
        </p:spPr>
        <p:txBody>
          <a:bodyPr wrap="square" lIns="0" tIns="0" rIns="0" bIns="0" rtlCol="0" anchor="ctr"/>
          <a:p>
            <a:pPr>
              <a:lnSpc>
                <a:spcPct val="130000"/>
              </a:lnSpc>
            </a:pPr>
            <a:r>
              <a:rPr lang="en-US" sz="1800" b="1" dirty="0">
                <a:solidFill>
                  <a:srgbClr val="4A4A4A"/>
                </a:solidFill>
                <a:latin typeface="MiSans" pitchFamily="34" charset="-122"/>
                <a:ea typeface="MiSans" pitchFamily="34" charset="-122"/>
                <a:cs typeface="MiSans" pitchFamily="34" charset="-120"/>
              </a:rPr>
              <a:t>尊重遗产处置意愿</a:t>
            </a:r>
            <a:endParaRPr lang="en-US" sz="1600" dirty="0"/>
          </a:p>
        </p:txBody>
      </p:sp>
      <p:sp>
        <p:nvSpPr>
          <p:cNvPr id="29" name="Text 27"/>
          <p:cNvSpPr/>
          <p:nvPr/>
        </p:nvSpPr>
        <p:spPr>
          <a:xfrm>
            <a:off x="812800" y="6832600"/>
            <a:ext cx="4457700" cy="6096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在遗嘱内容上尊重老年人对遗产处置的意愿，不干涉、不擅自修改</a:t>
            </a:r>
            <a:endParaRPr lang="en-US" sz="1600" dirty="0"/>
          </a:p>
        </p:txBody>
      </p:sp>
      <p:sp>
        <p:nvSpPr>
          <p:cNvPr id="30" name="Shape 28"/>
          <p:cNvSpPr/>
          <p:nvPr/>
        </p:nvSpPr>
        <p:spPr>
          <a:xfrm>
            <a:off x="5697934" y="5918200"/>
            <a:ext cx="4889500" cy="1778000"/>
          </a:xfrm>
          <a:custGeom>
            <a:avLst/>
            <a:gdLst/>
            <a:ahLst/>
            <a:cxnLst/>
            <a:rect l="l" t="t" r="r" b="b"/>
            <a:pathLst>
              <a:path w="4889500" h="1778000">
                <a:moveTo>
                  <a:pt x="50800" y="0"/>
                </a:moveTo>
                <a:lnTo>
                  <a:pt x="4787905" y="0"/>
                </a:lnTo>
                <a:cubicBezTo>
                  <a:pt x="4844014" y="0"/>
                  <a:pt x="4889500" y="45486"/>
                  <a:pt x="4889500" y="101595"/>
                </a:cubicBezTo>
                <a:lnTo>
                  <a:pt x="4889500" y="1676405"/>
                </a:lnTo>
                <a:cubicBezTo>
                  <a:pt x="4889500" y="1732514"/>
                  <a:pt x="4844014" y="1778000"/>
                  <a:pt x="4787905" y="1778000"/>
                </a:cubicBezTo>
                <a:lnTo>
                  <a:pt x="50800" y="1778000"/>
                </a:lnTo>
                <a:cubicBezTo>
                  <a:pt x="22744" y="1778000"/>
                  <a:pt x="0" y="1755256"/>
                  <a:pt x="0" y="1727200"/>
                </a:cubicBezTo>
                <a:lnTo>
                  <a:pt x="0" y="50800"/>
                </a:lnTo>
                <a:cubicBezTo>
                  <a:pt x="0" y="22763"/>
                  <a:pt x="22763" y="0"/>
                  <a:pt x="50800" y="0"/>
                </a:cubicBezTo>
                <a:close/>
              </a:path>
            </a:pathLst>
          </a:custGeom>
          <a:solidFill>
            <a:srgbClr val="F8F6F2"/>
          </a:solidFill>
        </p:spPr>
      </p:sp>
      <p:sp>
        <p:nvSpPr>
          <p:cNvPr id="31" name="Shape 29"/>
          <p:cNvSpPr/>
          <p:nvPr/>
        </p:nvSpPr>
        <p:spPr>
          <a:xfrm>
            <a:off x="5697934" y="5918200"/>
            <a:ext cx="50800" cy="1778000"/>
          </a:xfrm>
          <a:custGeom>
            <a:avLst/>
            <a:gdLst/>
            <a:ahLst/>
            <a:cxnLst/>
            <a:rect l="l" t="t" r="r" b="b"/>
            <a:pathLst>
              <a:path w="50800" h="1778000">
                <a:moveTo>
                  <a:pt x="50800" y="0"/>
                </a:moveTo>
                <a:lnTo>
                  <a:pt x="50800" y="0"/>
                </a:lnTo>
                <a:lnTo>
                  <a:pt x="50800" y="1778000"/>
                </a:lnTo>
                <a:lnTo>
                  <a:pt x="50800" y="1778000"/>
                </a:lnTo>
                <a:cubicBezTo>
                  <a:pt x="22763" y="1778000"/>
                  <a:pt x="0" y="1755237"/>
                  <a:pt x="0" y="1727200"/>
                </a:cubicBezTo>
                <a:lnTo>
                  <a:pt x="0" y="50800"/>
                </a:lnTo>
                <a:cubicBezTo>
                  <a:pt x="0" y="22763"/>
                  <a:pt x="22763" y="0"/>
                  <a:pt x="50800" y="0"/>
                </a:cubicBezTo>
                <a:close/>
              </a:path>
            </a:pathLst>
          </a:custGeom>
          <a:solidFill>
            <a:srgbClr val="8A9A87"/>
          </a:solidFill>
        </p:spPr>
      </p:sp>
      <p:sp>
        <p:nvSpPr>
          <p:cNvPr id="32" name="Shape 30"/>
          <p:cNvSpPr/>
          <p:nvPr/>
        </p:nvSpPr>
        <p:spPr>
          <a:xfrm>
            <a:off x="5977334" y="6172200"/>
            <a:ext cx="508000" cy="508000"/>
          </a:xfrm>
          <a:custGeom>
            <a:avLst/>
            <a:gdLst/>
            <a:ahLst/>
            <a:cxnLst/>
            <a:rect l="l" t="t" r="r" b="b"/>
            <a:pathLst>
              <a:path w="508000" h="508000">
                <a:moveTo>
                  <a:pt x="254000" y="0"/>
                </a:moveTo>
                <a:lnTo>
                  <a:pt x="254000" y="0"/>
                </a:lnTo>
                <a:cubicBezTo>
                  <a:pt x="394186" y="0"/>
                  <a:pt x="508000" y="113814"/>
                  <a:pt x="508000" y="254000"/>
                </a:cubicBezTo>
                <a:lnTo>
                  <a:pt x="508000" y="254000"/>
                </a:lnTo>
                <a:cubicBezTo>
                  <a:pt x="508000" y="394186"/>
                  <a:pt x="394186" y="508000"/>
                  <a:pt x="254000" y="508000"/>
                </a:cubicBezTo>
                <a:lnTo>
                  <a:pt x="254000" y="508000"/>
                </a:lnTo>
                <a:cubicBezTo>
                  <a:pt x="113814" y="508000"/>
                  <a:pt x="0" y="394186"/>
                  <a:pt x="0" y="254000"/>
                </a:cubicBezTo>
                <a:lnTo>
                  <a:pt x="0" y="254000"/>
                </a:lnTo>
                <a:cubicBezTo>
                  <a:pt x="0" y="113814"/>
                  <a:pt x="113814" y="0"/>
                  <a:pt x="254000" y="0"/>
                </a:cubicBezTo>
                <a:close/>
              </a:path>
            </a:pathLst>
          </a:custGeom>
          <a:solidFill>
            <a:srgbClr val="8A9A87"/>
          </a:solidFill>
        </p:spPr>
      </p:sp>
      <p:sp>
        <p:nvSpPr>
          <p:cNvPr id="33" name="Text 31"/>
          <p:cNvSpPr/>
          <p:nvPr/>
        </p:nvSpPr>
        <p:spPr>
          <a:xfrm>
            <a:off x="6159897" y="6248400"/>
            <a:ext cx="254000" cy="355600"/>
          </a:xfrm>
          <a:prstGeom prst="rect">
            <a:avLst/>
          </a:prstGeom>
          <a:noFill/>
        </p:spPr>
        <p:txBody>
          <a:bodyPr wrap="square" lIns="0" tIns="0" rIns="0" bIns="0" rtlCol="0" anchor="ctr"/>
          <a:p>
            <a:pPr>
              <a:lnSpc>
                <a:spcPct val="130000"/>
              </a:lnSpc>
            </a:pPr>
            <a:r>
              <a:rPr lang="en-US" sz="1800" b="1" dirty="0">
                <a:solidFill>
                  <a:srgbClr val="F8F6F2"/>
                </a:solidFill>
                <a:latin typeface="MiSans" pitchFamily="34" charset="-122"/>
                <a:ea typeface="MiSans" pitchFamily="34" charset="-122"/>
                <a:cs typeface="MiSans" pitchFamily="34" charset="-120"/>
              </a:rPr>
              <a:t>5</a:t>
            </a:r>
            <a:endParaRPr lang="en-US" sz="1600" dirty="0"/>
          </a:p>
        </p:txBody>
      </p:sp>
      <p:sp>
        <p:nvSpPr>
          <p:cNvPr id="34" name="Text 32"/>
          <p:cNvSpPr/>
          <p:nvPr/>
        </p:nvSpPr>
        <p:spPr>
          <a:xfrm>
            <a:off x="6637734" y="6248400"/>
            <a:ext cx="1524000" cy="355600"/>
          </a:xfrm>
          <a:prstGeom prst="rect">
            <a:avLst/>
          </a:prstGeom>
          <a:noFill/>
        </p:spPr>
        <p:txBody>
          <a:bodyPr wrap="square" lIns="0" tIns="0" rIns="0" bIns="0" rtlCol="0" anchor="ctr"/>
          <a:p>
            <a:pPr>
              <a:lnSpc>
                <a:spcPct val="130000"/>
              </a:lnSpc>
            </a:pPr>
            <a:r>
              <a:rPr lang="en-US" sz="1800" b="1" dirty="0">
                <a:solidFill>
                  <a:srgbClr val="4A4A4A"/>
                </a:solidFill>
                <a:latin typeface="MiSans" pitchFamily="34" charset="-122"/>
                <a:ea typeface="MiSans" pitchFamily="34" charset="-122"/>
                <a:cs typeface="MiSans" pitchFamily="34" charset="-120"/>
              </a:rPr>
              <a:t>严格保密义务</a:t>
            </a:r>
            <a:endParaRPr lang="en-US" sz="1600" dirty="0"/>
          </a:p>
        </p:txBody>
      </p:sp>
      <p:sp>
        <p:nvSpPr>
          <p:cNvPr id="35" name="Text 33"/>
          <p:cNvSpPr/>
          <p:nvPr/>
        </p:nvSpPr>
        <p:spPr>
          <a:xfrm>
            <a:off x="5977334" y="6832600"/>
            <a:ext cx="4457700" cy="6096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严格遵守保密义务，不得将老年人遗嘱的内容向任何第三方透露</a:t>
            </a:r>
            <a:endParaRPr lang="en-US" sz="1600" dirty="0"/>
          </a:p>
        </p:txBody>
      </p:sp>
      <p:sp>
        <p:nvSpPr>
          <p:cNvPr id="36" name="Shape 34"/>
          <p:cNvSpPr/>
          <p:nvPr/>
        </p:nvSpPr>
        <p:spPr>
          <a:xfrm>
            <a:off x="10862667" y="5918200"/>
            <a:ext cx="4889500" cy="1778000"/>
          </a:xfrm>
          <a:custGeom>
            <a:avLst/>
            <a:gdLst/>
            <a:ahLst/>
            <a:cxnLst/>
            <a:rect l="l" t="t" r="r" b="b"/>
            <a:pathLst>
              <a:path w="4889500" h="1778000">
                <a:moveTo>
                  <a:pt x="50800" y="0"/>
                </a:moveTo>
                <a:lnTo>
                  <a:pt x="4787905" y="0"/>
                </a:lnTo>
                <a:cubicBezTo>
                  <a:pt x="4844014" y="0"/>
                  <a:pt x="4889500" y="45486"/>
                  <a:pt x="4889500" y="101595"/>
                </a:cubicBezTo>
                <a:lnTo>
                  <a:pt x="4889500" y="1676405"/>
                </a:lnTo>
                <a:cubicBezTo>
                  <a:pt x="4889500" y="1732514"/>
                  <a:pt x="4844014" y="1778000"/>
                  <a:pt x="4787905" y="1778000"/>
                </a:cubicBezTo>
                <a:lnTo>
                  <a:pt x="50800" y="1778000"/>
                </a:lnTo>
                <a:cubicBezTo>
                  <a:pt x="22744" y="1778000"/>
                  <a:pt x="0" y="1755256"/>
                  <a:pt x="0" y="1727200"/>
                </a:cubicBezTo>
                <a:lnTo>
                  <a:pt x="0" y="50800"/>
                </a:lnTo>
                <a:cubicBezTo>
                  <a:pt x="0" y="22763"/>
                  <a:pt x="22763" y="0"/>
                  <a:pt x="50800" y="0"/>
                </a:cubicBezTo>
                <a:close/>
              </a:path>
            </a:pathLst>
          </a:custGeom>
          <a:solidFill>
            <a:srgbClr val="F8F6F2"/>
          </a:solidFill>
        </p:spPr>
      </p:sp>
      <p:sp>
        <p:nvSpPr>
          <p:cNvPr id="37" name="Shape 35"/>
          <p:cNvSpPr/>
          <p:nvPr/>
        </p:nvSpPr>
        <p:spPr>
          <a:xfrm>
            <a:off x="10862667" y="5918200"/>
            <a:ext cx="50800" cy="1778000"/>
          </a:xfrm>
          <a:custGeom>
            <a:avLst/>
            <a:gdLst/>
            <a:ahLst/>
            <a:cxnLst/>
            <a:rect l="l" t="t" r="r" b="b"/>
            <a:pathLst>
              <a:path w="50800" h="1778000">
                <a:moveTo>
                  <a:pt x="50800" y="0"/>
                </a:moveTo>
                <a:lnTo>
                  <a:pt x="50800" y="0"/>
                </a:lnTo>
                <a:lnTo>
                  <a:pt x="50800" y="1778000"/>
                </a:lnTo>
                <a:lnTo>
                  <a:pt x="50800" y="1778000"/>
                </a:lnTo>
                <a:cubicBezTo>
                  <a:pt x="22763" y="1778000"/>
                  <a:pt x="0" y="1755237"/>
                  <a:pt x="0" y="1727200"/>
                </a:cubicBezTo>
                <a:lnTo>
                  <a:pt x="0" y="50800"/>
                </a:lnTo>
                <a:cubicBezTo>
                  <a:pt x="0" y="22763"/>
                  <a:pt x="22763" y="0"/>
                  <a:pt x="50800" y="0"/>
                </a:cubicBezTo>
                <a:close/>
              </a:path>
            </a:pathLst>
          </a:custGeom>
          <a:solidFill>
            <a:srgbClr val="D1A367"/>
          </a:solidFill>
        </p:spPr>
      </p:sp>
      <p:sp>
        <p:nvSpPr>
          <p:cNvPr id="38" name="Shape 36"/>
          <p:cNvSpPr/>
          <p:nvPr/>
        </p:nvSpPr>
        <p:spPr>
          <a:xfrm>
            <a:off x="11142067" y="6172200"/>
            <a:ext cx="508000" cy="508000"/>
          </a:xfrm>
          <a:custGeom>
            <a:avLst/>
            <a:gdLst/>
            <a:ahLst/>
            <a:cxnLst/>
            <a:rect l="l" t="t" r="r" b="b"/>
            <a:pathLst>
              <a:path w="508000" h="508000">
                <a:moveTo>
                  <a:pt x="254000" y="0"/>
                </a:moveTo>
                <a:lnTo>
                  <a:pt x="254000" y="0"/>
                </a:lnTo>
                <a:cubicBezTo>
                  <a:pt x="394186" y="0"/>
                  <a:pt x="508000" y="113814"/>
                  <a:pt x="508000" y="254000"/>
                </a:cubicBezTo>
                <a:lnTo>
                  <a:pt x="508000" y="254000"/>
                </a:lnTo>
                <a:cubicBezTo>
                  <a:pt x="508000" y="394186"/>
                  <a:pt x="394186" y="508000"/>
                  <a:pt x="254000" y="508000"/>
                </a:cubicBezTo>
                <a:lnTo>
                  <a:pt x="254000" y="508000"/>
                </a:lnTo>
                <a:cubicBezTo>
                  <a:pt x="113814" y="508000"/>
                  <a:pt x="0" y="394186"/>
                  <a:pt x="0" y="254000"/>
                </a:cubicBezTo>
                <a:lnTo>
                  <a:pt x="0" y="254000"/>
                </a:lnTo>
                <a:cubicBezTo>
                  <a:pt x="0" y="113814"/>
                  <a:pt x="113814" y="0"/>
                  <a:pt x="254000" y="0"/>
                </a:cubicBezTo>
                <a:close/>
              </a:path>
            </a:pathLst>
          </a:custGeom>
          <a:solidFill>
            <a:srgbClr val="D1A367"/>
          </a:solidFill>
        </p:spPr>
      </p:sp>
      <p:sp>
        <p:nvSpPr>
          <p:cNvPr id="39" name="Text 37"/>
          <p:cNvSpPr/>
          <p:nvPr/>
        </p:nvSpPr>
        <p:spPr>
          <a:xfrm>
            <a:off x="11324034" y="6248400"/>
            <a:ext cx="254000" cy="355600"/>
          </a:xfrm>
          <a:prstGeom prst="rect">
            <a:avLst/>
          </a:prstGeom>
          <a:noFill/>
        </p:spPr>
        <p:txBody>
          <a:bodyPr wrap="square" lIns="0" tIns="0" rIns="0" bIns="0" rtlCol="0" anchor="ctr"/>
          <a:p>
            <a:pPr>
              <a:lnSpc>
                <a:spcPct val="130000"/>
              </a:lnSpc>
            </a:pPr>
            <a:r>
              <a:rPr lang="en-US" sz="1800" b="1" dirty="0">
                <a:solidFill>
                  <a:srgbClr val="F8F6F2"/>
                </a:solidFill>
                <a:latin typeface="MiSans" pitchFamily="34" charset="-122"/>
                <a:ea typeface="MiSans" pitchFamily="34" charset="-122"/>
                <a:cs typeface="MiSans" pitchFamily="34" charset="-120"/>
              </a:rPr>
              <a:t>6</a:t>
            </a:r>
            <a:endParaRPr lang="en-US" sz="1600" dirty="0"/>
          </a:p>
        </p:txBody>
      </p:sp>
      <p:sp>
        <p:nvSpPr>
          <p:cNvPr id="40" name="Text 38"/>
          <p:cNvSpPr/>
          <p:nvPr/>
        </p:nvSpPr>
        <p:spPr>
          <a:xfrm>
            <a:off x="11802467" y="6248400"/>
            <a:ext cx="1524000" cy="355600"/>
          </a:xfrm>
          <a:prstGeom prst="rect">
            <a:avLst/>
          </a:prstGeom>
          <a:noFill/>
        </p:spPr>
        <p:txBody>
          <a:bodyPr wrap="square" lIns="0" tIns="0" rIns="0" bIns="0" rtlCol="0" anchor="ctr"/>
          <a:p>
            <a:pPr>
              <a:lnSpc>
                <a:spcPct val="130000"/>
              </a:lnSpc>
            </a:pPr>
            <a:r>
              <a:rPr lang="en-US" sz="1800" b="1" dirty="0">
                <a:solidFill>
                  <a:srgbClr val="4A4A4A"/>
                </a:solidFill>
                <a:latin typeface="MiSans" pitchFamily="34" charset="-122"/>
                <a:ea typeface="MiSans" pitchFamily="34" charset="-122"/>
                <a:cs typeface="MiSans" pitchFamily="34" charset="-120"/>
              </a:rPr>
              <a:t>妥善保管遗嘱</a:t>
            </a:r>
            <a:endParaRPr lang="en-US" sz="1600" dirty="0"/>
          </a:p>
        </p:txBody>
      </p:sp>
      <p:sp>
        <p:nvSpPr>
          <p:cNvPr id="41" name="Text 39"/>
          <p:cNvSpPr/>
          <p:nvPr/>
        </p:nvSpPr>
        <p:spPr>
          <a:xfrm>
            <a:off x="11142067" y="6832600"/>
            <a:ext cx="4457700" cy="6096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协助老年人妥善保管好遗嘱，以待遗产的处理，防止遗失或被篡改</a:t>
            </a:r>
            <a:endParaRPr lang="en-US" sz="16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8134349" y="3963182"/>
            <a:ext cx="7860665" cy="2677365"/>
            <a:chOff x="6095999" y="2119660"/>
            <a:chExt cx="7860665" cy="2677365"/>
          </a:xfrm>
        </p:grpSpPr>
        <p:sp>
          <p:nvSpPr>
            <p:cNvPr id="10" name="文本框 14"/>
            <p:cNvSpPr txBox="1"/>
            <p:nvPr>
              <p:custDataLst>
                <p:tags r:id="rId1"/>
              </p:custDataLst>
            </p:nvPr>
          </p:nvSpPr>
          <p:spPr bwMode="auto">
            <a:xfrm>
              <a:off x="6095999" y="2119660"/>
              <a:ext cx="7860665" cy="1360805"/>
            </a:xfrm>
            <a:prstGeom prst="rect">
              <a:avLst/>
            </a:prstGeom>
            <a:noFill/>
          </p:spPr>
          <p:txBody>
            <a:bodyPr wrap="square" lIns="91440" tIns="45720" rIns="91440" bIns="45720" rtlCol="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buClrTx/>
                <a:buSzTx/>
                <a:buFontTx/>
              </a:pPr>
              <a:r>
                <a:rPr lang="zh-CN" altLang="en-US" sz="4400" dirty="0">
                  <a:solidFill>
                    <a:srgbClr val="417F54"/>
                  </a:solidFill>
                  <a:effectLst/>
                  <a:uFillTx/>
                  <a:latin typeface="思源宋体 CN Heavy" panose="02020900000000000000" pitchFamily="18" charset="-122"/>
                  <a:ea typeface="思源宋体 CN Heavy" panose="02020900000000000000" pitchFamily="18" charset="-122"/>
                  <a:cs typeface="MiSans Normal" panose="00000500000000000000" pitchFamily="2" charset="-122"/>
                  <a:sym typeface="+mn-ea"/>
                </a:rPr>
                <a:t>老年人财务管理面临的问题</a:t>
              </a:r>
              <a:endParaRPr lang="zh-CN" altLang="en-US" sz="4400" dirty="0">
                <a:solidFill>
                  <a:srgbClr val="417F54"/>
                </a:solidFill>
                <a:effectLst/>
                <a:uFillTx/>
                <a:latin typeface="思源宋体 CN Heavy" panose="02020900000000000000" pitchFamily="18" charset="-122"/>
                <a:ea typeface="思源宋体 CN Heavy" panose="02020900000000000000" pitchFamily="18" charset="-122"/>
                <a:cs typeface="MiSans Normal" panose="00000500000000000000" pitchFamily="2" charset="-122"/>
                <a:sym typeface="+mn-ea"/>
              </a:endParaRPr>
            </a:p>
            <a:p>
              <a:pPr lvl="0">
                <a:buClrTx/>
                <a:buSzTx/>
                <a:buFontTx/>
              </a:pPr>
              <a:r>
                <a:rPr lang="zh-CN" altLang="en-US" sz="4400" dirty="0">
                  <a:solidFill>
                    <a:srgbClr val="417F54"/>
                  </a:solidFill>
                  <a:effectLst/>
                  <a:uFillTx/>
                  <a:latin typeface="思源宋体 CN Heavy" panose="02020900000000000000" pitchFamily="18" charset="-122"/>
                  <a:ea typeface="思源宋体 CN Heavy" panose="02020900000000000000" pitchFamily="18" charset="-122"/>
                  <a:cs typeface="MiSans Normal" panose="00000500000000000000" pitchFamily="2" charset="-122"/>
                  <a:sym typeface="+mn-ea"/>
                </a:rPr>
                <a:t>与应对</a:t>
              </a:r>
              <a:endParaRPr lang="zh-CN" altLang="en-US" sz="4400" dirty="0">
                <a:solidFill>
                  <a:srgbClr val="417F54"/>
                </a:solidFill>
                <a:effectLst/>
                <a:uFillTx/>
                <a:latin typeface="思源宋体 CN Heavy" panose="02020900000000000000" pitchFamily="18" charset="-122"/>
                <a:ea typeface="思源宋体 CN Heavy" panose="02020900000000000000" pitchFamily="18" charset="-122"/>
                <a:cs typeface="MiSans Normal" panose="00000500000000000000" pitchFamily="2" charset="-122"/>
                <a:sym typeface="+mn-ea"/>
              </a:endParaRPr>
            </a:p>
          </p:txBody>
        </p:sp>
        <p:grpSp>
          <p:nvGrpSpPr>
            <p:cNvPr id="11" name="组合 10"/>
            <p:cNvGrpSpPr/>
            <p:nvPr/>
          </p:nvGrpSpPr>
          <p:grpSpPr>
            <a:xfrm>
              <a:off x="6095999" y="4246169"/>
              <a:ext cx="1741124" cy="550856"/>
              <a:chOff x="1988130" y="4105193"/>
              <a:chExt cx="1741124" cy="550856"/>
            </a:xfrm>
          </p:grpSpPr>
          <p:sp>
            <p:nvSpPr>
              <p:cNvPr id="12" name="图形 203"/>
              <p:cNvSpPr/>
              <p:nvPr>
                <p:custDataLst>
                  <p:tags r:id="rId2"/>
                </p:custDataLst>
              </p:nvPr>
            </p:nvSpPr>
            <p:spPr>
              <a:xfrm>
                <a:off x="1988130" y="4105193"/>
                <a:ext cx="1741124" cy="550856"/>
              </a:xfrm>
              <a:prstGeom prst="roundRect">
                <a:avLst>
                  <a:gd name="adj" fmla="val 50000"/>
                </a:avLst>
              </a:prstGeom>
              <a:solidFill>
                <a:srgbClr val="9E3537"/>
              </a:solidFill>
              <a:ln w="9525" cap="flat">
                <a:noFill/>
                <a:prstDash val="solid"/>
                <a:miter/>
              </a:ln>
              <a:effectLst>
                <a:outerShdw blurRad="127000" dist="127000" dir="5400000" algn="ctr" rotWithShape="0">
                  <a:srgbClr val="9E3537">
                    <a:alpha val="15000"/>
                  </a:srgbClr>
                </a:outerShdw>
              </a:effectLst>
            </p:spPr>
            <p:txBody>
              <a:bodyPr rtlCol="0" anchor="ctr"/>
              <a:lstStyle/>
              <a:p>
                <a:endParaRPr lang="zh-CN" altLang="en-US">
                  <a:solidFill>
                    <a:srgbClr val="D77061"/>
                  </a:solidFill>
                  <a:latin typeface="思源宋体 CN Heavy" panose="02020900000000000000" pitchFamily="18" charset="-122"/>
                  <a:ea typeface="思源宋体 CN Heavy" panose="02020900000000000000" pitchFamily="18" charset="-122"/>
                </a:endParaRPr>
              </a:p>
            </p:txBody>
          </p:sp>
          <p:sp>
            <p:nvSpPr>
              <p:cNvPr id="13" name="文本框 12"/>
              <p:cNvSpPr txBox="1"/>
              <p:nvPr>
                <p:custDataLst>
                  <p:tags r:id="rId3"/>
                </p:custDataLst>
              </p:nvPr>
            </p:nvSpPr>
            <p:spPr>
              <a:xfrm>
                <a:off x="1988130" y="4195955"/>
                <a:ext cx="1741124" cy="36830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dirty="0">
                    <a:solidFill>
                      <a:schemeClr val="bg1"/>
                    </a:solidFill>
                    <a:latin typeface="思源宋体 CN Heavy" panose="02020900000000000000" pitchFamily="18" charset="-122"/>
                    <a:ea typeface="思源宋体 CN Heavy" panose="02020900000000000000" pitchFamily="18" charset="-122"/>
                  </a:rPr>
                  <a:t>第</a:t>
                </a:r>
                <a:r>
                  <a:rPr lang="en-US" altLang="zh-CN" dirty="0">
                    <a:solidFill>
                      <a:schemeClr val="bg1"/>
                    </a:solidFill>
                    <a:latin typeface="思源宋体 CN Heavy" panose="02020900000000000000" pitchFamily="18" charset="-122"/>
                    <a:ea typeface="思源宋体 CN Heavy" panose="02020900000000000000" pitchFamily="18" charset="-122"/>
                  </a:rPr>
                  <a:t>4</a:t>
                </a:r>
                <a:r>
                  <a:rPr lang="zh-CN" altLang="en-US" dirty="0">
                    <a:solidFill>
                      <a:schemeClr val="bg1"/>
                    </a:solidFill>
                    <a:latin typeface="思源宋体 CN Heavy" panose="02020900000000000000" pitchFamily="18" charset="-122"/>
                    <a:ea typeface="思源宋体 CN Heavy" panose="02020900000000000000" pitchFamily="18" charset="-122"/>
                  </a:rPr>
                  <a:t>部分</a:t>
                </a:r>
                <a:endParaRPr lang="zh-CN" altLang="en-US" dirty="0">
                  <a:solidFill>
                    <a:schemeClr val="bg1"/>
                  </a:solidFill>
                  <a:latin typeface="思源宋体 CN Heavy" panose="02020900000000000000" pitchFamily="18" charset="-122"/>
                  <a:ea typeface="思源宋体 CN Heavy" panose="02020900000000000000" pitchFamily="18" charset="-122"/>
                </a:endParaRPr>
              </a:p>
            </p:txBody>
          </p:sp>
        </p:grpSp>
      </p:grpSp>
      <p:sp>
        <p:nvSpPr>
          <p:cNvPr id="17" name="文本框 16"/>
          <p:cNvSpPr txBox="1"/>
          <p:nvPr>
            <p:custDataLst>
              <p:tags r:id="rId4"/>
            </p:custDataLst>
          </p:nvPr>
        </p:nvSpPr>
        <p:spPr>
          <a:xfrm>
            <a:off x="8134349" y="2841472"/>
            <a:ext cx="944880" cy="1014730"/>
          </a:xfrm>
          <a:prstGeom prst="rect">
            <a:avLst/>
          </a:prstGeom>
          <a:noFill/>
          <a:ln>
            <a:noFill/>
          </a:ln>
        </p:spPr>
        <p:txBody>
          <a:bodyPr wrap="none" rtlCol="0">
            <a:spAutoFit/>
          </a:bodyPr>
          <a:lstStyle/>
          <a:p>
            <a:r>
              <a:rPr lang="en-US" altLang="zh-CN" sz="6000" dirty="0">
                <a:ln>
                  <a:solidFill>
                    <a:srgbClr val="417F54"/>
                  </a:solidFill>
                </a:ln>
                <a:noFill/>
                <a:latin typeface="思源宋体 CN Heavy" panose="02020900000000000000" pitchFamily="18" charset="-122"/>
                <a:ea typeface="思源宋体 CN Heavy" panose="02020900000000000000" pitchFamily="18" charset="-122"/>
              </a:rPr>
              <a:t>04</a:t>
            </a:r>
            <a:endParaRPr lang="en-US" altLang="zh-CN" sz="6000" dirty="0">
              <a:ln>
                <a:solidFill>
                  <a:srgbClr val="417F54"/>
                </a:solidFill>
              </a:ln>
              <a:noFill/>
              <a:latin typeface="思源宋体 CN Heavy" panose="02020900000000000000" pitchFamily="18" charset="-122"/>
              <a:ea typeface="思源宋体 CN Heavy" panose="02020900000000000000" pitchFamily="18" charset="-122"/>
            </a:endParaRPr>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 name="Text 1"/>
          <p:cNvSpPr/>
          <p:nvPr/>
        </p:nvSpPr>
        <p:spPr>
          <a:xfrm>
            <a:off x="508000" y="914400"/>
            <a:ext cx="15468600" cy="508000"/>
          </a:xfrm>
          <a:prstGeom prst="rect">
            <a:avLst/>
          </a:prstGeom>
          <a:noFill/>
        </p:spPr>
        <p:txBody>
          <a:bodyPr wrap="square" lIns="0" tIns="0" rIns="0" bIns="0" rtlCol="0" anchor="ctr"/>
          <a:lstStyle/>
          <a:p>
            <a:pPr>
              <a:lnSpc>
                <a:spcPct val="90000"/>
              </a:lnSpc>
            </a:pPr>
            <a:r>
              <a:rPr lang="en-US" sz="3600" b="1" dirty="0">
                <a:solidFill>
                  <a:srgbClr val="4A4A4A"/>
                </a:solidFill>
                <a:latin typeface="MiSans" pitchFamily="34" charset="-122"/>
                <a:ea typeface="MiSans" pitchFamily="34" charset="-122"/>
                <a:cs typeface="MiSans" pitchFamily="34" charset="-120"/>
              </a:rPr>
              <a:t>老年人财务管理的挑战</a:t>
            </a:r>
            <a:endParaRPr lang="en-US" sz="1600" dirty="0"/>
          </a:p>
        </p:txBody>
      </p:sp>
      <p:sp>
        <p:nvSpPr>
          <p:cNvPr id="4" name="Shape 2"/>
          <p:cNvSpPr/>
          <p:nvPr/>
        </p:nvSpPr>
        <p:spPr>
          <a:xfrm>
            <a:off x="533400" y="1828800"/>
            <a:ext cx="15214600" cy="1168400"/>
          </a:xfrm>
          <a:custGeom>
            <a:avLst/>
            <a:gdLst/>
            <a:ahLst/>
            <a:cxnLst/>
            <a:rect l="l" t="t" r="r" b="b"/>
            <a:pathLst>
              <a:path w="15214600" h="1168400">
                <a:moveTo>
                  <a:pt x="50800" y="0"/>
                </a:moveTo>
                <a:lnTo>
                  <a:pt x="15112996" y="0"/>
                </a:lnTo>
                <a:cubicBezTo>
                  <a:pt x="15169110" y="0"/>
                  <a:pt x="15214600" y="45490"/>
                  <a:pt x="15214600" y="101604"/>
                </a:cubicBezTo>
                <a:lnTo>
                  <a:pt x="15214600" y="1066796"/>
                </a:lnTo>
                <a:cubicBezTo>
                  <a:pt x="15214600" y="1122910"/>
                  <a:pt x="15169110" y="1168400"/>
                  <a:pt x="15112996" y="1168400"/>
                </a:cubicBezTo>
                <a:lnTo>
                  <a:pt x="50800" y="1168400"/>
                </a:lnTo>
                <a:cubicBezTo>
                  <a:pt x="22763" y="1168400"/>
                  <a:pt x="0" y="1145637"/>
                  <a:pt x="0" y="1117600"/>
                </a:cubicBezTo>
                <a:lnTo>
                  <a:pt x="0" y="50800"/>
                </a:lnTo>
                <a:cubicBezTo>
                  <a:pt x="0" y="22763"/>
                  <a:pt x="22763" y="0"/>
                  <a:pt x="50800" y="0"/>
                </a:cubicBezTo>
                <a:close/>
              </a:path>
            </a:pathLst>
          </a:custGeom>
          <a:solidFill>
            <a:srgbClr val="7FC2B9"/>
          </a:solidFill>
        </p:spPr>
      </p:sp>
      <p:sp>
        <p:nvSpPr>
          <p:cNvPr id="6" name="Text 4"/>
          <p:cNvSpPr/>
          <p:nvPr/>
        </p:nvSpPr>
        <p:spPr>
          <a:xfrm>
            <a:off x="812800" y="2082800"/>
            <a:ext cx="14782800" cy="660400"/>
          </a:xfrm>
          <a:prstGeom prst="rect">
            <a:avLst/>
          </a:prstGeom>
          <a:noFill/>
        </p:spPr>
        <p:txBody>
          <a:bodyPr wrap="square" lIns="0" tIns="0" rIns="0" bIns="0" rtlCol="0" anchor="ctr"/>
          <a:lstStyle/>
          <a:p>
            <a:pPr>
              <a:lnSpc>
                <a:spcPct val="140000"/>
              </a:lnSpc>
            </a:pPr>
            <a:r>
              <a:rPr lang="en-US" sz="1600" dirty="0">
                <a:solidFill>
                  <a:srgbClr val="4A4A4A"/>
                </a:solidFill>
                <a:latin typeface="MiSans" pitchFamily="34" charset="-122"/>
                <a:ea typeface="MiSans" pitchFamily="34" charset="-122"/>
                <a:cs typeface="MiSans" pitchFamily="34" charset="-120"/>
              </a:rPr>
              <a:t>随着退休后收入的减少，老年人需要更加精打细算地管理自己的财务。他们必须在有限的资源下，应对日常生活费用、医疗费用、娱乐活动等开支。此外，随着金融市场的波动，老年人的投资和储蓄也面临着贬值的风险。</a:t>
            </a:r>
            <a:endParaRPr lang="en-US" sz="1600" dirty="0"/>
          </a:p>
        </p:txBody>
      </p:sp>
      <p:sp>
        <p:nvSpPr>
          <p:cNvPr id="7" name="Shape 5"/>
          <p:cNvSpPr/>
          <p:nvPr/>
        </p:nvSpPr>
        <p:spPr>
          <a:xfrm>
            <a:off x="508000" y="3327400"/>
            <a:ext cx="4876800" cy="3632200"/>
          </a:xfrm>
          <a:custGeom>
            <a:avLst/>
            <a:gdLst/>
            <a:ahLst/>
            <a:cxnLst/>
            <a:rect l="l" t="t" r="r" b="b"/>
            <a:pathLst>
              <a:path w="4876800" h="3632200">
                <a:moveTo>
                  <a:pt x="50800" y="0"/>
                </a:moveTo>
                <a:lnTo>
                  <a:pt x="4826000" y="0"/>
                </a:lnTo>
                <a:cubicBezTo>
                  <a:pt x="4854037" y="0"/>
                  <a:pt x="4876800" y="22763"/>
                  <a:pt x="4876800" y="50800"/>
                </a:cubicBezTo>
                <a:lnTo>
                  <a:pt x="4876800" y="3530607"/>
                </a:lnTo>
                <a:cubicBezTo>
                  <a:pt x="4876800" y="3586715"/>
                  <a:pt x="4831315" y="3632200"/>
                  <a:pt x="4775207" y="3632200"/>
                </a:cubicBezTo>
                <a:lnTo>
                  <a:pt x="101593" y="3632200"/>
                </a:lnTo>
                <a:cubicBezTo>
                  <a:pt x="45485" y="3632200"/>
                  <a:pt x="0" y="3586715"/>
                  <a:pt x="0" y="3530607"/>
                </a:cubicBezTo>
                <a:lnTo>
                  <a:pt x="0" y="50800"/>
                </a:lnTo>
                <a:cubicBezTo>
                  <a:pt x="0" y="22763"/>
                  <a:pt x="22763" y="0"/>
                  <a:pt x="50800" y="0"/>
                </a:cubicBezTo>
                <a:close/>
              </a:path>
            </a:pathLst>
          </a:custGeom>
          <a:solidFill>
            <a:srgbClr val="F8F6F2"/>
          </a:solidFill>
        </p:spPr>
      </p:sp>
      <p:sp>
        <p:nvSpPr>
          <p:cNvPr id="8" name="Shape 6"/>
          <p:cNvSpPr/>
          <p:nvPr/>
        </p:nvSpPr>
        <p:spPr>
          <a:xfrm>
            <a:off x="508000" y="3327400"/>
            <a:ext cx="4876800" cy="50800"/>
          </a:xfrm>
          <a:custGeom>
            <a:avLst/>
            <a:gdLst/>
            <a:ahLst/>
            <a:cxnLst/>
            <a:rect l="l" t="t" r="r" b="b"/>
            <a:pathLst>
              <a:path w="4876800" h="50800">
                <a:moveTo>
                  <a:pt x="50800" y="0"/>
                </a:moveTo>
                <a:lnTo>
                  <a:pt x="4826000" y="0"/>
                </a:lnTo>
                <a:cubicBezTo>
                  <a:pt x="4854037" y="0"/>
                  <a:pt x="4876800" y="22763"/>
                  <a:pt x="4876800" y="50800"/>
                </a:cubicBezTo>
                <a:lnTo>
                  <a:pt x="4876800" y="50800"/>
                </a:lnTo>
                <a:lnTo>
                  <a:pt x="0" y="50800"/>
                </a:lnTo>
                <a:lnTo>
                  <a:pt x="0" y="50800"/>
                </a:lnTo>
                <a:cubicBezTo>
                  <a:pt x="0" y="22763"/>
                  <a:pt x="22763" y="0"/>
                  <a:pt x="50800" y="0"/>
                </a:cubicBezTo>
                <a:close/>
              </a:path>
            </a:pathLst>
          </a:custGeom>
          <a:solidFill>
            <a:srgbClr val="A99985"/>
          </a:solidFill>
        </p:spPr>
      </p:sp>
      <p:sp>
        <p:nvSpPr>
          <p:cNvPr id="9" name="Shape 7"/>
          <p:cNvSpPr/>
          <p:nvPr/>
        </p:nvSpPr>
        <p:spPr>
          <a:xfrm>
            <a:off x="2590800" y="3657600"/>
            <a:ext cx="711200" cy="711200"/>
          </a:xfrm>
          <a:custGeom>
            <a:avLst/>
            <a:gdLst/>
            <a:ahLst/>
            <a:cxnLst/>
            <a:rect l="l" t="t" r="r" b="b"/>
            <a:pathLst>
              <a:path w="711200" h="711200">
                <a:moveTo>
                  <a:pt x="355600" y="0"/>
                </a:moveTo>
                <a:lnTo>
                  <a:pt x="355600" y="0"/>
                </a:lnTo>
                <a:cubicBezTo>
                  <a:pt x="551861" y="0"/>
                  <a:pt x="711200" y="159339"/>
                  <a:pt x="711200" y="355600"/>
                </a:cubicBezTo>
                <a:lnTo>
                  <a:pt x="711200" y="355600"/>
                </a:lnTo>
                <a:cubicBezTo>
                  <a:pt x="711200" y="551861"/>
                  <a:pt x="551861" y="711200"/>
                  <a:pt x="355600" y="711200"/>
                </a:cubicBezTo>
                <a:lnTo>
                  <a:pt x="355600" y="711200"/>
                </a:lnTo>
                <a:cubicBezTo>
                  <a:pt x="159339" y="711200"/>
                  <a:pt x="0" y="551861"/>
                  <a:pt x="0" y="355600"/>
                </a:cubicBezTo>
                <a:lnTo>
                  <a:pt x="0" y="355600"/>
                </a:lnTo>
                <a:cubicBezTo>
                  <a:pt x="0" y="159339"/>
                  <a:pt x="159339" y="0"/>
                  <a:pt x="355600" y="0"/>
                </a:cubicBezTo>
                <a:close/>
              </a:path>
            </a:pathLst>
          </a:custGeom>
          <a:solidFill>
            <a:srgbClr val="A99985"/>
          </a:solidFill>
        </p:spPr>
      </p:sp>
      <p:sp>
        <p:nvSpPr>
          <p:cNvPr id="10" name="Shape 8"/>
          <p:cNvSpPr/>
          <p:nvPr/>
        </p:nvSpPr>
        <p:spPr>
          <a:xfrm>
            <a:off x="2832100" y="3860800"/>
            <a:ext cx="228600" cy="304800"/>
          </a:xfrm>
          <a:custGeom>
            <a:avLst/>
            <a:gdLst/>
            <a:ahLst/>
            <a:cxnLst/>
            <a:rect l="l" t="t" r="r" b="b"/>
            <a:pathLst>
              <a:path w="228600" h="304800">
                <a:moveTo>
                  <a:pt x="100846" y="299204"/>
                </a:moveTo>
                <a:cubicBezTo>
                  <a:pt x="108287" y="306645"/>
                  <a:pt x="120372" y="306645"/>
                  <a:pt x="127814" y="299204"/>
                </a:cubicBezTo>
                <a:lnTo>
                  <a:pt x="223064" y="203954"/>
                </a:lnTo>
                <a:cubicBezTo>
                  <a:pt x="230505" y="196513"/>
                  <a:pt x="230505" y="184428"/>
                  <a:pt x="223064" y="176986"/>
                </a:cubicBezTo>
                <a:cubicBezTo>
                  <a:pt x="215622" y="169545"/>
                  <a:pt x="203537" y="169545"/>
                  <a:pt x="196096" y="176986"/>
                </a:cubicBezTo>
                <a:lnTo>
                  <a:pt x="133350" y="239732"/>
                </a:lnTo>
                <a:lnTo>
                  <a:pt x="133350" y="19050"/>
                </a:lnTo>
                <a:cubicBezTo>
                  <a:pt x="133350" y="8513"/>
                  <a:pt x="124837" y="0"/>
                  <a:pt x="114300" y="0"/>
                </a:cubicBezTo>
                <a:cubicBezTo>
                  <a:pt x="103763" y="0"/>
                  <a:pt x="95250" y="8513"/>
                  <a:pt x="95250" y="19050"/>
                </a:cubicBezTo>
                <a:lnTo>
                  <a:pt x="95250" y="239732"/>
                </a:lnTo>
                <a:lnTo>
                  <a:pt x="32504" y="176986"/>
                </a:lnTo>
                <a:cubicBezTo>
                  <a:pt x="25063" y="169545"/>
                  <a:pt x="12978" y="169545"/>
                  <a:pt x="5536" y="176986"/>
                </a:cubicBezTo>
                <a:cubicBezTo>
                  <a:pt x="-1905" y="184428"/>
                  <a:pt x="-1905" y="196513"/>
                  <a:pt x="5536" y="203954"/>
                </a:cubicBezTo>
                <a:lnTo>
                  <a:pt x="100786" y="299204"/>
                </a:lnTo>
                <a:close/>
              </a:path>
            </a:pathLst>
          </a:custGeom>
          <a:solidFill>
            <a:srgbClr val="F8F6F2"/>
          </a:solidFill>
        </p:spPr>
      </p:sp>
      <p:sp>
        <p:nvSpPr>
          <p:cNvPr id="11" name="Text 9"/>
          <p:cNvSpPr/>
          <p:nvPr/>
        </p:nvSpPr>
        <p:spPr>
          <a:xfrm>
            <a:off x="749300" y="4572000"/>
            <a:ext cx="4394200" cy="355600"/>
          </a:xfrm>
          <a:prstGeom prst="rect">
            <a:avLst/>
          </a:prstGeom>
          <a:noFill/>
        </p:spPr>
        <p:txBody>
          <a:bodyPr wrap="square" lIns="0" tIns="0" rIns="0" bIns="0" rtlCol="0" anchor="ctr"/>
          <a:lstStyle/>
          <a:p>
            <a:pPr algn="ctr">
              <a:lnSpc>
                <a:spcPct val="120000"/>
              </a:lnSpc>
            </a:pPr>
            <a:r>
              <a:rPr lang="en-US" sz="2000" b="1" dirty="0">
                <a:solidFill>
                  <a:srgbClr val="4A4A4A"/>
                </a:solidFill>
                <a:latin typeface="MiSans" pitchFamily="34" charset="-122"/>
                <a:ea typeface="MiSans" pitchFamily="34" charset="-122"/>
                <a:cs typeface="MiSans" pitchFamily="34" charset="-120"/>
              </a:rPr>
              <a:t>收入减少</a:t>
            </a:r>
            <a:endParaRPr lang="en-US" sz="1600" dirty="0"/>
          </a:p>
        </p:txBody>
      </p:sp>
      <p:sp>
        <p:nvSpPr>
          <p:cNvPr id="12" name="Text 10"/>
          <p:cNvSpPr/>
          <p:nvPr/>
        </p:nvSpPr>
        <p:spPr>
          <a:xfrm>
            <a:off x="812800" y="5130800"/>
            <a:ext cx="304800" cy="304800"/>
          </a:xfrm>
          <a:prstGeom prst="rect">
            <a:avLst/>
          </a:prstGeom>
          <a:noFill/>
        </p:spPr>
        <p:txBody>
          <a:bodyPr wrap="square" lIns="0" tIns="0" rIns="0" bIns="0" rtlCol="0" anchor="ctr"/>
          <a:lstStyle/>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3" name="Text 11"/>
          <p:cNvSpPr/>
          <p:nvPr/>
        </p:nvSpPr>
        <p:spPr>
          <a:xfrm>
            <a:off x="1117600" y="5130800"/>
            <a:ext cx="1930400" cy="304800"/>
          </a:xfrm>
          <a:prstGeom prst="rect">
            <a:avLst/>
          </a:prstGeom>
          <a:noFill/>
        </p:spPr>
        <p:txBody>
          <a:bodyPr wrap="square" lIns="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退休后工资收入停止</a:t>
            </a:r>
            <a:endParaRPr lang="en-US" sz="1600" dirty="0"/>
          </a:p>
        </p:txBody>
      </p:sp>
      <p:sp>
        <p:nvSpPr>
          <p:cNvPr id="14" name="Text 12"/>
          <p:cNvSpPr/>
          <p:nvPr/>
        </p:nvSpPr>
        <p:spPr>
          <a:xfrm>
            <a:off x="812800" y="5537200"/>
            <a:ext cx="304800" cy="304800"/>
          </a:xfrm>
          <a:prstGeom prst="rect">
            <a:avLst/>
          </a:prstGeom>
          <a:noFill/>
        </p:spPr>
        <p:txBody>
          <a:bodyPr wrap="square" lIns="0" tIns="0" rIns="0" bIns="0" rtlCol="0" anchor="ctr"/>
          <a:lstStyle/>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5" name="Text 13"/>
          <p:cNvSpPr/>
          <p:nvPr/>
        </p:nvSpPr>
        <p:spPr>
          <a:xfrm>
            <a:off x="1117600" y="5537200"/>
            <a:ext cx="1930400" cy="304800"/>
          </a:xfrm>
          <a:prstGeom prst="rect">
            <a:avLst/>
          </a:prstGeom>
          <a:noFill/>
        </p:spPr>
        <p:txBody>
          <a:bodyPr wrap="square" lIns="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仅靠养老金维持生活</a:t>
            </a:r>
            <a:endParaRPr lang="en-US" sz="1600" dirty="0"/>
          </a:p>
        </p:txBody>
      </p:sp>
      <p:sp>
        <p:nvSpPr>
          <p:cNvPr id="16" name="Text 14"/>
          <p:cNvSpPr/>
          <p:nvPr/>
        </p:nvSpPr>
        <p:spPr>
          <a:xfrm>
            <a:off x="812800" y="5943600"/>
            <a:ext cx="304800" cy="304800"/>
          </a:xfrm>
          <a:prstGeom prst="rect">
            <a:avLst/>
          </a:prstGeom>
          <a:noFill/>
        </p:spPr>
        <p:txBody>
          <a:bodyPr wrap="square" lIns="0" tIns="0" rIns="0" bIns="0" rtlCol="0" anchor="ctr"/>
          <a:lstStyle/>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7" name="Text 15"/>
          <p:cNvSpPr/>
          <p:nvPr/>
        </p:nvSpPr>
        <p:spPr>
          <a:xfrm>
            <a:off x="1117600" y="5943600"/>
            <a:ext cx="1524000" cy="304800"/>
          </a:xfrm>
          <a:prstGeom prst="rect">
            <a:avLst/>
          </a:prstGeom>
          <a:noFill/>
        </p:spPr>
        <p:txBody>
          <a:bodyPr wrap="square" lIns="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养老金涨幅有限</a:t>
            </a:r>
            <a:endParaRPr lang="en-US" sz="1600" dirty="0"/>
          </a:p>
        </p:txBody>
      </p:sp>
      <p:sp>
        <p:nvSpPr>
          <p:cNvPr id="18" name="Text 16"/>
          <p:cNvSpPr/>
          <p:nvPr/>
        </p:nvSpPr>
        <p:spPr>
          <a:xfrm>
            <a:off x="812800" y="6350000"/>
            <a:ext cx="304800" cy="304800"/>
          </a:xfrm>
          <a:prstGeom prst="rect">
            <a:avLst/>
          </a:prstGeom>
          <a:noFill/>
        </p:spPr>
        <p:txBody>
          <a:bodyPr wrap="square" lIns="0" tIns="0" rIns="0" bIns="0" rtlCol="0" anchor="ctr"/>
          <a:lstStyle/>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9" name="Text 17"/>
          <p:cNvSpPr/>
          <p:nvPr/>
        </p:nvSpPr>
        <p:spPr>
          <a:xfrm>
            <a:off x="1117600" y="6350000"/>
            <a:ext cx="1930400" cy="304800"/>
          </a:xfrm>
          <a:prstGeom prst="rect">
            <a:avLst/>
          </a:prstGeom>
          <a:noFill/>
        </p:spPr>
        <p:txBody>
          <a:bodyPr wrap="square" lIns="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其他收入来源不稳定</a:t>
            </a:r>
            <a:endParaRPr lang="en-US" sz="1600" dirty="0"/>
          </a:p>
        </p:txBody>
      </p:sp>
      <p:sp>
        <p:nvSpPr>
          <p:cNvPr id="20" name="Shape 18"/>
          <p:cNvSpPr/>
          <p:nvPr/>
        </p:nvSpPr>
        <p:spPr>
          <a:xfrm>
            <a:off x="5689600" y="3327400"/>
            <a:ext cx="4876800" cy="3632200"/>
          </a:xfrm>
          <a:custGeom>
            <a:avLst/>
            <a:gdLst/>
            <a:ahLst/>
            <a:cxnLst/>
            <a:rect l="l" t="t" r="r" b="b"/>
            <a:pathLst>
              <a:path w="4876800" h="3632200">
                <a:moveTo>
                  <a:pt x="50800" y="0"/>
                </a:moveTo>
                <a:lnTo>
                  <a:pt x="4826000" y="0"/>
                </a:lnTo>
                <a:cubicBezTo>
                  <a:pt x="4854037" y="0"/>
                  <a:pt x="4876800" y="22763"/>
                  <a:pt x="4876800" y="50800"/>
                </a:cubicBezTo>
                <a:lnTo>
                  <a:pt x="4876800" y="3530607"/>
                </a:lnTo>
                <a:cubicBezTo>
                  <a:pt x="4876800" y="3586715"/>
                  <a:pt x="4831315" y="3632200"/>
                  <a:pt x="4775207" y="3632200"/>
                </a:cubicBezTo>
                <a:lnTo>
                  <a:pt x="101593" y="3632200"/>
                </a:lnTo>
                <a:cubicBezTo>
                  <a:pt x="45485" y="3632200"/>
                  <a:pt x="0" y="3586715"/>
                  <a:pt x="0" y="3530607"/>
                </a:cubicBezTo>
                <a:lnTo>
                  <a:pt x="0" y="50800"/>
                </a:lnTo>
                <a:cubicBezTo>
                  <a:pt x="0" y="22763"/>
                  <a:pt x="22763" y="0"/>
                  <a:pt x="50800" y="0"/>
                </a:cubicBezTo>
                <a:close/>
              </a:path>
            </a:pathLst>
          </a:custGeom>
          <a:solidFill>
            <a:srgbClr val="F8F6F2"/>
          </a:solidFill>
        </p:spPr>
      </p:sp>
      <p:sp>
        <p:nvSpPr>
          <p:cNvPr id="21" name="Shape 19"/>
          <p:cNvSpPr/>
          <p:nvPr/>
        </p:nvSpPr>
        <p:spPr>
          <a:xfrm>
            <a:off x="5689600" y="3327400"/>
            <a:ext cx="4876800" cy="50800"/>
          </a:xfrm>
          <a:custGeom>
            <a:avLst/>
            <a:gdLst/>
            <a:ahLst/>
            <a:cxnLst/>
            <a:rect l="l" t="t" r="r" b="b"/>
            <a:pathLst>
              <a:path w="4876800" h="50800">
                <a:moveTo>
                  <a:pt x="50800" y="0"/>
                </a:moveTo>
                <a:lnTo>
                  <a:pt x="4826000" y="0"/>
                </a:lnTo>
                <a:cubicBezTo>
                  <a:pt x="4854037" y="0"/>
                  <a:pt x="4876800" y="22763"/>
                  <a:pt x="4876800" y="50800"/>
                </a:cubicBezTo>
                <a:lnTo>
                  <a:pt x="4876800" y="50800"/>
                </a:lnTo>
                <a:lnTo>
                  <a:pt x="0" y="50800"/>
                </a:lnTo>
                <a:lnTo>
                  <a:pt x="0" y="50800"/>
                </a:lnTo>
                <a:cubicBezTo>
                  <a:pt x="0" y="22763"/>
                  <a:pt x="22763" y="0"/>
                  <a:pt x="50800" y="0"/>
                </a:cubicBezTo>
                <a:close/>
              </a:path>
            </a:pathLst>
          </a:custGeom>
          <a:solidFill>
            <a:srgbClr val="8A9A87"/>
          </a:solidFill>
        </p:spPr>
      </p:sp>
      <p:sp>
        <p:nvSpPr>
          <p:cNvPr id="22" name="Shape 20"/>
          <p:cNvSpPr/>
          <p:nvPr/>
        </p:nvSpPr>
        <p:spPr>
          <a:xfrm>
            <a:off x="7772400" y="3657600"/>
            <a:ext cx="711200" cy="711200"/>
          </a:xfrm>
          <a:custGeom>
            <a:avLst/>
            <a:gdLst/>
            <a:ahLst/>
            <a:cxnLst/>
            <a:rect l="l" t="t" r="r" b="b"/>
            <a:pathLst>
              <a:path w="711200" h="711200">
                <a:moveTo>
                  <a:pt x="355600" y="0"/>
                </a:moveTo>
                <a:lnTo>
                  <a:pt x="355600" y="0"/>
                </a:lnTo>
                <a:cubicBezTo>
                  <a:pt x="551861" y="0"/>
                  <a:pt x="711200" y="159339"/>
                  <a:pt x="711200" y="355600"/>
                </a:cubicBezTo>
                <a:lnTo>
                  <a:pt x="711200" y="355600"/>
                </a:lnTo>
                <a:cubicBezTo>
                  <a:pt x="711200" y="551861"/>
                  <a:pt x="551861" y="711200"/>
                  <a:pt x="355600" y="711200"/>
                </a:cubicBezTo>
                <a:lnTo>
                  <a:pt x="355600" y="711200"/>
                </a:lnTo>
                <a:cubicBezTo>
                  <a:pt x="159339" y="711200"/>
                  <a:pt x="0" y="551861"/>
                  <a:pt x="0" y="355600"/>
                </a:cubicBezTo>
                <a:lnTo>
                  <a:pt x="0" y="355600"/>
                </a:lnTo>
                <a:cubicBezTo>
                  <a:pt x="0" y="159339"/>
                  <a:pt x="159339" y="0"/>
                  <a:pt x="355600" y="0"/>
                </a:cubicBezTo>
                <a:close/>
              </a:path>
            </a:pathLst>
          </a:custGeom>
          <a:solidFill>
            <a:srgbClr val="8A9A87"/>
          </a:solidFill>
        </p:spPr>
      </p:sp>
      <p:sp>
        <p:nvSpPr>
          <p:cNvPr id="23" name="Shape 21"/>
          <p:cNvSpPr/>
          <p:nvPr/>
        </p:nvSpPr>
        <p:spPr>
          <a:xfrm>
            <a:off x="8013700" y="3860800"/>
            <a:ext cx="228600" cy="304800"/>
          </a:xfrm>
          <a:custGeom>
            <a:avLst/>
            <a:gdLst/>
            <a:ahLst/>
            <a:cxnLst/>
            <a:rect l="l" t="t" r="r" b="b"/>
            <a:pathLst>
              <a:path w="228600" h="304800">
                <a:moveTo>
                  <a:pt x="127754" y="10358"/>
                </a:moveTo>
                <a:cubicBezTo>
                  <a:pt x="120313" y="2917"/>
                  <a:pt x="108228" y="2917"/>
                  <a:pt x="100786" y="10358"/>
                </a:cubicBezTo>
                <a:lnTo>
                  <a:pt x="5536" y="105608"/>
                </a:lnTo>
                <a:cubicBezTo>
                  <a:pt x="-1905" y="113050"/>
                  <a:pt x="-1905" y="125135"/>
                  <a:pt x="5536" y="132576"/>
                </a:cubicBezTo>
                <a:cubicBezTo>
                  <a:pt x="12978" y="140018"/>
                  <a:pt x="25063" y="140018"/>
                  <a:pt x="32504" y="132576"/>
                </a:cubicBezTo>
                <a:lnTo>
                  <a:pt x="95250" y="69830"/>
                </a:lnTo>
                <a:lnTo>
                  <a:pt x="95250" y="290513"/>
                </a:lnTo>
                <a:cubicBezTo>
                  <a:pt x="95250" y="301050"/>
                  <a:pt x="103763" y="309563"/>
                  <a:pt x="114300" y="309563"/>
                </a:cubicBezTo>
                <a:cubicBezTo>
                  <a:pt x="124837" y="309563"/>
                  <a:pt x="133350" y="301050"/>
                  <a:pt x="133350" y="290513"/>
                </a:cubicBezTo>
                <a:lnTo>
                  <a:pt x="133350" y="69830"/>
                </a:lnTo>
                <a:lnTo>
                  <a:pt x="196096" y="132576"/>
                </a:lnTo>
                <a:cubicBezTo>
                  <a:pt x="203537" y="140018"/>
                  <a:pt x="215622" y="140018"/>
                  <a:pt x="223064" y="132576"/>
                </a:cubicBezTo>
                <a:cubicBezTo>
                  <a:pt x="230505" y="125135"/>
                  <a:pt x="230505" y="113050"/>
                  <a:pt x="223064" y="105608"/>
                </a:cubicBezTo>
                <a:lnTo>
                  <a:pt x="127814" y="10358"/>
                </a:lnTo>
                <a:close/>
              </a:path>
            </a:pathLst>
          </a:custGeom>
          <a:solidFill>
            <a:srgbClr val="F8F6F2"/>
          </a:solidFill>
        </p:spPr>
      </p:sp>
      <p:sp>
        <p:nvSpPr>
          <p:cNvPr id="24" name="Text 22"/>
          <p:cNvSpPr/>
          <p:nvPr/>
        </p:nvSpPr>
        <p:spPr>
          <a:xfrm>
            <a:off x="5930900" y="4572000"/>
            <a:ext cx="4394200" cy="355600"/>
          </a:xfrm>
          <a:prstGeom prst="rect">
            <a:avLst/>
          </a:prstGeom>
          <a:noFill/>
        </p:spPr>
        <p:txBody>
          <a:bodyPr wrap="square" lIns="0" tIns="0" rIns="0" bIns="0" rtlCol="0" anchor="ctr"/>
          <a:lstStyle/>
          <a:p>
            <a:pPr algn="ctr">
              <a:lnSpc>
                <a:spcPct val="120000"/>
              </a:lnSpc>
            </a:pPr>
            <a:r>
              <a:rPr lang="en-US" sz="2000" b="1" dirty="0">
                <a:solidFill>
                  <a:srgbClr val="4A4A4A"/>
                </a:solidFill>
                <a:latin typeface="MiSans" pitchFamily="34" charset="-122"/>
                <a:ea typeface="MiSans" pitchFamily="34" charset="-122"/>
                <a:cs typeface="MiSans" pitchFamily="34" charset="-120"/>
              </a:rPr>
              <a:t>支出增加</a:t>
            </a:r>
            <a:endParaRPr lang="en-US" sz="1600" dirty="0"/>
          </a:p>
        </p:txBody>
      </p:sp>
      <p:sp>
        <p:nvSpPr>
          <p:cNvPr id="25" name="Text 23"/>
          <p:cNvSpPr/>
          <p:nvPr/>
        </p:nvSpPr>
        <p:spPr>
          <a:xfrm>
            <a:off x="5994400" y="5130800"/>
            <a:ext cx="304800" cy="304800"/>
          </a:xfrm>
          <a:prstGeom prst="rect">
            <a:avLst/>
          </a:prstGeom>
          <a:noFill/>
        </p:spPr>
        <p:txBody>
          <a:bodyPr wrap="square" lIns="0" tIns="0" rIns="0" bIns="0" rtlCol="0" anchor="ctr"/>
          <a:lstStyle/>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26" name="Text 24"/>
          <p:cNvSpPr/>
          <p:nvPr/>
        </p:nvSpPr>
        <p:spPr>
          <a:xfrm>
            <a:off x="6299200" y="5130800"/>
            <a:ext cx="1727200" cy="304800"/>
          </a:xfrm>
          <a:prstGeom prst="rect">
            <a:avLst/>
          </a:prstGeom>
          <a:noFill/>
        </p:spPr>
        <p:txBody>
          <a:bodyPr wrap="square" lIns="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医疗费用持续上升</a:t>
            </a:r>
            <a:endParaRPr lang="en-US" sz="1600" dirty="0"/>
          </a:p>
        </p:txBody>
      </p:sp>
      <p:sp>
        <p:nvSpPr>
          <p:cNvPr id="27" name="Text 25"/>
          <p:cNvSpPr/>
          <p:nvPr/>
        </p:nvSpPr>
        <p:spPr>
          <a:xfrm>
            <a:off x="5994400" y="5537200"/>
            <a:ext cx="304800" cy="304800"/>
          </a:xfrm>
          <a:prstGeom prst="rect">
            <a:avLst/>
          </a:prstGeom>
          <a:noFill/>
        </p:spPr>
        <p:txBody>
          <a:bodyPr wrap="square" lIns="0" tIns="0" rIns="0" bIns="0" rtlCol="0" anchor="ctr"/>
          <a:lstStyle/>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28" name="Text 26"/>
          <p:cNvSpPr/>
          <p:nvPr/>
        </p:nvSpPr>
        <p:spPr>
          <a:xfrm>
            <a:off x="6299200" y="5537200"/>
            <a:ext cx="1727200" cy="304800"/>
          </a:xfrm>
          <a:prstGeom prst="rect">
            <a:avLst/>
          </a:prstGeom>
          <a:noFill/>
        </p:spPr>
        <p:txBody>
          <a:bodyPr wrap="square" lIns="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生活成本不断上涨</a:t>
            </a:r>
            <a:endParaRPr lang="en-US" sz="1600" dirty="0"/>
          </a:p>
        </p:txBody>
      </p:sp>
      <p:sp>
        <p:nvSpPr>
          <p:cNvPr id="29" name="Text 27"/>
          <p:cNvSpPr/>
          <p:nvPr/>
        </p:nvSpPr>
        <p:spPr>
          <a:xfrm>
            <a:off x="5994400" y="5943600"/>
            <a:ext cx="304800" cy="304800"/>
          </a:xfrm>
          <a:prstGeom prst="rect">
            <a:avLst/>
          </a:prstGeom>
          <a:noFill/>
        </p:spPr>
        <p:txBody>
          <a:bodyPr wrap="square" lIns="0" tIns="0" rIns="0" bIns="0" rtlCol="0" anchor="ctr"/>
          <a:lstStyle/>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30" name="Text 28"/>
          <p:cNvSpPr/>
          <p:nvPr/>
        </p:nvSpPr>
        <p:spPr>
          <a:xfrm>
            <a:off x="6299200" y="5943600"/>
            <a:ext cx="1727200" cy="304800"/>
          </a:xfrm>
          <a:prstGeom prst="rect">
            <a:avLst/>
          </a:prstGeom>
          <a:noFill/>
        </p:spPr>
        <p:txBody>
          <a:bodyPr wrap="square" lIns="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需要雇佣护理服务</a:t>
            </a:r>
            <a:endParaRPr lang="en-US" sz="1600" dirty="0"/>
          </a:p>
        </p:txBody>
      </p:sp>
      <p:sp>
        <p:nvSpPr>
          <p:cNvPr id="31" name="Text 29"/>
          <p:cNvSpPr/>
          <p:nvPr/>
        </p:nvSpPr>
        <p:spPr>
          <a:xfrm>
            <a:off x="5994400" y="6350000"/>
            <a:ext cx="304800" cy="304800"/>
          </a:xfrm>
          <a:prstGeom prst="rect">
            <a:avLst/>
          </a:prstGeom>
          <a:noFill/>
        </p:spPr>
        <p:txBody>
          <a:bodyPr wrap="square" lIns="0" tIns="0" rIns="0" bIns="0" rtlCol="0" anchor="ctr"/>
          <a:lstStyle/>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32" name="Text 30"/>
          <p:cNvSpPr/>
          <p:nvPr/>
        </p:nvSpPr>
        <p:spPr>
          <a:xfrm>
            <a:off x="6299200" y="6350000"/>
            <a:ext cx="1320800" cy="304800"/>
          </a:xfrm>
          <a:prstGeom prst="rect">
            <a:avLst/>
          </a:prstGeom>
          <a:noFill/>
        </p:spPr>
        <p:txBody>
          <a:bodyPr wrap="square" lIns="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娱乐社交开支</a:t>
            </a:r>
            <a:endParaRPr lang="en-US" sz="1600" dirty="0"/>
          </a:p>
        </p:txBody>
      </p:sp>
      <p:sp>
        <p:nvSpPr>
          <p:cNvPr id="33" name="Shape 31"/>
          <p:cNvSpPr/>
          <p:nvPr/>
        </p:nvSpPr>
        <p:spPr>
          <a:xfrm>
            <a:off x="10871200" y="3327400"/>
            <a:ext cx="4876800" cy="3632200"/>
          </a:xfrm>
          <a:custGeom>
            <a:avLst/>
            <a:gdLst/>
            <a:ahLst/>
            <a:cxnLst/>
            <a:rect l="l" t="t" r="r" b="b"/>
            <a:pathLst>
              <a:path w="4876800" h="3632200">
                <a:moveTo>
                  <a:pt x="50800" y="0"/>
                </a:moveTo>
                <a:lnTo>
                  <a:pt x="4826000" y="0"/>
                </a:lnTo>
                <a:cubicBezTo>
                  <a:pt x="4854037" y="0"/>
                  <a:pt x="4876800" y="22763"/>
                  <a:pt x="4876800" y="50800"/>
                </a:cubicBezTo>
                <a:lnTo>
                  <a:pt x="4876800" y="3530607"/>
                </a:lnTo>
                <a:cubicBezTo>
                  <a:pt x="4876800" y="3586715"/>
                  <a:pt x="4831315" y="3632200"/>
                  <a:pt x="4775207" y="3632200"/>
                </a:cubicBezTo>
                <a:lnTo>
                  <a:pt x="101593" y="3632200"/>
                </a:lnTo>
                <a:cubicBezTo>
                  <a:pt x="45485" y="3632200"/>
                  <a:pt x="0" y="3586715"/>
                  <a:pt x="0" y="3530607"/>
                </a:cubicBezTo>
                <a:lnTo>
                  <a:pt x="0" y="50800"/>
                </a:lnTo>
                <a:cubicBezTo>
                  <a:pt x="0" y="22763"/>
                  <a:pt x="22763" y="0"/>
                  <a:pt x="50800" y="0"/>
                </a:cubicBezTo>
                <a:close/>
              </a:path>
            </a:pathLst>
          </a:custGeom>
          <a:solidFill>
            <a:srgbClr val="F8F6F2"/>
          </a:solidFill>
        </p:spPr>
      </p:sp>
      <p:sp>
        <p:nvSpPr>
          <p:cNvPr id="34" name="Shape 32"/>
          <p:cNvSpPr/>
          <p:nvPr/>
        </p:nvSpPr>
        <p:spPr>
          <a:xfrm>
            <a:off x="10871200" y="3327400"/>
            <a:ext cx="4876800" cy="50800"/>
          </a:xfrm>
          <a:custGeom>
            <a:avLst/>
            <a:gdLst/>
            <a:ahLst/>
            <a:cxnLst/>
            <a:rect l="l" t="t" r="r" b="b"/>
            <a:pathLst>
              <a:path w="4876800" h="50800">
                <a:moveTo>
                  <a:pt x="50800" y="0"/>
                </a:moveTo>
                <a:lnTo>
                  <a:pt x="4826000" y="0"/>
                </a:lnTo>
                <a:cubicBezTo>
                  <a:pt x="4854037" y="0"/>
                  <a:pt x="4876800" y="22763"/>
                  <a:pt x="4876800" y="50800"/>
                </a:cubicBezTo>
                <a:lnTo>
                  <a:pt x="4876800" y="50800"/>
                </a:lnTo>
                <a:lnTo>
                  <a:pt x="0" y="50800"/>
                </a:lnTo>
                <a:lnTo>
                  <a:pt x="0" y="50800"/>
                </a:lnTo>
                <a:cubicBezTo>
                  <a:pt x="0" y="22763"/>
                  <a:pt x="22763" y="0"/>
                  <a:pt x="50800" y="0"/>
                </a:cubicBezTo>
                <a:close/>
              </a:path>
            </a:pathLst>
          </a:custGeom>
          <a:solidFill>
            <a:srgbClr val="D1A367"/>
          </a:solidFill>
        </p:spPr>
      </p:sp>
      <p:sp>
        <p:nvSpPr>
          <p:cNvPr id="35" name="Shape 33"/>
          <p:cNvSpPr/>
          <p:nvPr/>
        </p:nvSpPr>
        <p:spPr>
          <a:xfrm>
            <a:off x="12954000" y="3657600"/>
            <a:ext cx="711200" cy="711200"/>
          </a:xfrm>
          <a:custGeom>
            <a:avLst/>
            <a:gdLst/>
            <a:ahLst/>
            <a:cxnLst/>
            <a:rect l="l" t="t" r="r" b="b"/>
            <a:pathLst>
              <a:path w="711200" h="711200">
                <a:moveTo>
                  <a:pt x="355600" y="0"/>
                </a:moveTo>
                <a:lnTo>
                  <a:pt x="355600" y="0"/>
                </a:lnTo>
                <a:cubicBezTo>
                  <a:pt x="551861" y="0"/>
                  <a:pt x="711200" y="159339"/>
                  <a:pt x="711200" y="355600"/>
                </a:cubicBezTo>
                <a:lnTo>
                  <a:pt x="711200" y="355600"/>
                </a:lnTo>
                <a:cubicBezTo>
                  <a:pt x="711200" y="551861"/>
                  <a:pt x="551861" y="711200"/>
                  <a:pt x="355600" y="711200"/>
                </a:cubicBezTo>
                <a:lnTo>
                  <a:pt x="355600" y="711200"/>
                </a:lnTo>
                <a:cubicBezTo>
                  <a:pt x="159339" y="711200"/>
                  <a:pt x="0" y="551861"/>
                  <a:pt x="0" y="355600"/>
                </a:cubicBezTo>
                <a:lnTo>
                  <a:pt x="0" y="355600"/>
                </a:lnTo>
                <a:cubicBezTo>
                  <a:pt x="0" y="159339"/>
                  <a:pt x="159339" y="0"/>
                  <a:pt x="355600" y="0"/>
                </a:cubicBezTo>
                <a:close/>
              </a:path>
            </a:pathLst>
          </a:custGeom>
          <a:solidFill>
            <a:srgbClr val="D1A367"/>
          </a:solidFill>
        </p:spPr>
      </p:sp>
      <p:sp>
        <p:nvSpPr>
          <p:cNvPr id="36" name="Shape 34"/>
          <p:cNvSpPr/>
          <p:nvPr/>
        </p:nvSpPr>
        <p:spPr>
          <a:xfrm>
            <a:off x="13157200" y="3860800"/>
            <a:ext cx="304800" cy="304800"/>
          </a:xfrm>
          <a:custGeom>
            <a:avLst/>
            <a:gdLst/>
            <a:ahLst/>
            <a:cxnLst/>
            <a:rect l="l" t="t" r="r" b="b"/>
            <a:pathLst>
              <a:path w="304800" h="304800">
                <a:moveTo>
                  <a:pt x="38100" y="38100"/>
                </a:moveTo>
                <a:cubicBezTo>
                  <a:pt x="38100" y="27563"/>
                  <a:pt x="29587" y="19050"/>
                  <a:pt x="19050" y="19050"/>
                </a:cubicBezTo>
                <a:cubicBezTo>
                  <a:pt x="8513" y="19050"/>
                  <a:pt x="0" y="27563"/>
                  <a:pt x="0" y="38100"/>
                </a:cubicBezTo>
                <a:lnTo>
                  <a:pt x="0" y="238125"/>
                </a:lnTo>
                <a:cubicBezTo>
                  <a:pt x="0" y="264438"/>
                  <a:pt x="21312" y="285750"/>
                  <a:pt x="47625" y="285750"/>
                </a:cubicBezTo>
                <a:lnTo>
                  <a:pt x="285750" y="285750"/>
                </a:lnTo>
                <a:cubicBezTo>
                  <a:pt x="296287" y="285750"/>
                  <a:pt x="304800" y="277237"/>
                  <a:pt x="304800" y="266700"/>
                </a:cubicBezTo>
                <a:cubicBezTo>
                  <a:pt x="304800" y="256163"/>
                  <a:pt x="296287" y="247650"/>
                  <a:pt x="285750" y="247650"/>
                </a:cubicBezTo>
                <a:lnTo>
                  <a:pt x="47625" y="247650"/>
                </a:lnTo>
                <a:cubicBezTo>
                  <a:pt x="42386" y="247650"/>
                  <a:pt x="38100" y="243364"/>
                  <a:pt x="38100" y="238125"/>
                </a:cubicBezTo>
                <a:lnTo>
                  <a:pt x="38100" y="38100"/>
                </a:lnTo>
                <a:close/>
                <a:moveTo>
                  <a:pt x="280154" y="89654"/>
                </a:moveTo>
                <a:cubicBezTo>
                  <a:pt x="287595" y="82213"/>
                  <a:pt x="287595" y="70128"/>
                  <a:pt x="280154" y="62686"/>
                </a:cubicBezTo>
                <a:cubicBezTo>
                  <a:pt x="272713" y="55245"/>
                  <a:pt x="260628" y="55245"/>
                  <a:pt x="253186" y="62686"/>
                </a:cubicBezTo>
                <a:lnTo>
                  <a:pt x="190500" y="125432"/>
                </a:lnTo>
                <a:lnTo>
                  <a:pt x="156329" y="91321"/>
                </a:lnTo>
                <a:cubicBezTo>
                  <a:pt x="148888" y="83880"/>
                  <a:pt x="136803" y="83880"/>
                  <a:pt x="129361" y="91321"/>
                </a:cubicBezTo>
                <a:lnTo>
                  <a:pt x="72211" y="148471"/>
                </a:lnTo>
                <a:cubicBezTo>
                  <a:pt x="64770" y="155912"/>
                  <a:pt x="64770" y="167997"/>
                  <a:pt x="72211" y="175439"/>
                </a:cubicBezTo>
                <a:cubicBezTo>
                  <a:pt x="79653" y="182880"/>
                  <a:pt x="91738" y="182880"/>
                  <a:pt x="99179" y="175439"/>
                </a:cubicBezTo>
                <a:lnTo>
                  <a:pt x="142875" y="131743"/>
                </a:lnTo>
                <a:lnTo>
                  <a:pt x="177046" y="165914"/>
                </a:lnTo>
                <a:cubicBezTo>
                  <a:pt x="184487" y="173355"/>
                  <a:pt x="196572" y="173355"/>
                  <a:pt x="204014" y="165914"/>
                </a:cubicBezTo>
                <a:lnTo>
                  <a:pt x="280214" y="89714"/>
                </a:lnTo>
                <a:close/>
              </a:path>
            </a:pathLst>
          </a:custGeom>
          <a:solidFill>
            <a:srgbClr val="F8F6F2"/>
          </a:solidFill>
        </p:spPr>
      </p:sp>
      <p:sp>
        <p:nvSpPr>
          <p:cNvPr id="37" name="Text 35"/>
          <p:cNvSpPr/>
          <p:nvPr/>
        </p:nvSpPr>
        <p:spPr>
          <a:xfrm>
            <a:off x="11112500" y="4572000"/>
            <a:ext cx="4394200" cy="355600"/>
          </a:xfrm>
          <a:prstGeom prst="rect">
            <a:avLst/>
          </a:prstGeom>
          <a:noFill/>
        </p:spPr>
        <p:txBody>
          <a:bodyPr wrap="square" lIns="0" tIns="0" rIns="0" bIns="0" rtlCol="0" anchor="ctr"/>
          <a:lstStyle/>
          <a:p>
            <a:pPr algn="ctr">
              <a:lnSpc>
                <a:spcPct val="120000"/>
              </a:lnSpc>
            </a:pPr>
            <a:r>
              <a:rPr lang="en-US" sz="2000" b="1" dirty="0">
                <a:solidFill>
                  <a:srgbClr val="4A4A4A"/>
                </a:solidFill>
                <a:latin typeface="MiSans" pitchFamily="34" charset="-122"/>
                <a:ea typeface="MiSans" pitchFamily="34" charset="-122"/>
                <a:cs typeface="MiSans" pitchFamily="34" charset="-120"/>
              </a:rPr>
              <a:t>投资风险</a:t>
            </a:r>
            <a:endParaRPr lang="en-US" sz="1600" dirty="0"/>
          </a:p>
        </p:txBody>
      </p:sp>
      <p:sp>
        <p:nvSpPr>
          <p:cNvPr id="38" name="Text 36"/>
          <p:cNvSpPr/>
          <p:nvPr/>
        </p:nvSpPr>
        <p:spPr>
          <a:xfrm>
            <a:off x="11176000" y="5130800"/>
            <a:ext cx="304800" cy="304800"/>
          </a:xfrm>
          <a:prstGeom prst="rect">
            <a:avLst/>
          </a:prstGeom>
          <a:noFill/>
        </p:spPr>
        <p:txBody>
          <a:bodyPr wrap="square" lIns="0" tIns="0" rIns="0" bIns="0" rtlCol="0" anchor="ctr"/>
          <a:lstStyle/>
          <a:p>
            <a:pPr>
              <a:lnSpc>
                <a:spcPct val="130000"/>
              </a:lnSpc>
            </a:pPr>
            <a:r>
              <a:rPr lang="en-US" sz="1600" dirty="0">
                <a:solidFill>
                  <a:srgbClr val="D1A367"/>
                </a:solidFill>
                <a:latin typeface="MiSans" pitchFamily="34" charset="-122"/>
                <a:ea typeface="MiSans" pitchFamily="34" charset="-122"/>
                <a:cs typeface="MiSans" pitchFamily="34" charset="-120"/>
              </a:rPr>
              <a:t>•</a:t>
            </a:r>
            <a:endParaRPr lang="en-US" sz="1600" dirty="0"/>
          </a:p>
        </p:txBody>
      </p:sp>
      <p:sp>
        <p:nvSpPr>
          <p:cNvPr id="39" name="Text 37"/>
          <p:cNvSpPr/>
          <p:nvPr/>
        </p:nvSpPr>
        <p:spPr>
          <a:xfrm>
            <a:off x="11480800" y="5130800"/>
            <a:ext cx="1320800" cy="304800"/>
          </a:xfrm>
          <a:prstGeom prst="rect">
            <a:avLst/>
          </a:prstGeom>
          <a:noFill/>
        </p:spPr>
        <p:txBody>
          <a:bodyPr wrap="square" lIns="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金融市场波动</a:t>
            </a:r>
            <a:endParaRPr lang="en-US" sz="1600" dirty="0"/>
          </a:p>
        </p:txBody>
      </p:sp>
      <p:sp>
        <p:nvSpPr>
          <p:cNvPr id="40" name="Text 38"/>
          <p:cNvSpPr/>
          <p:nvPr/>
        </p:nvSpPr>
        <p:spPr>
          <a:xfrm>
            <a:off x="11176000" y="5537200"/>
            <a:ext cx="304800" cy="304800"/>
          </a:xfrm>
          <a:prstGeom prst="rect">
            <a:avLst/>
          </a:prstGeom>
          <a:noFill/>
        </p:spPr>
        <p:txBody>
          <a:bodyPr wrap="square" lIns="0" tIns="0" rIns="0" bIns="0" rtlCol="0" anchor="ctr"/>
          <a:lstStyle/>
          <a:p>
            <a:pPr>
              <a:lnSpc>
                <a:spcPct val="130000"/>
              </a:lnSpc>
            </a:pPr>
            <a:r>
              <a:rPr lang="en-US" sz="1600" dirty="0">
                <a:solidFill>
                  <a:srgbClr val="D1A367"/>
                </a:solidFill>
                <a:latin typeface="MiSans" pitchFamily="34" charset="-122"/>
                <a:ea typeface="MiSans" pitchFamily="34" charset="-122"/>
                <a:cs typeface="MiSans" pitchFamily="34" charset="-120"/>
              </a:rPr>
              <a:t>•</a:t>
            </a:r>
            <a:endParaRPr lang="en-US" sz="1600" dirty="0"/>
          </a:p>
        </p:txBody>
      </p:sp>
      <p:sp>
        <p:nvSpPr>
          <p:cNvPr id="41" name="Text 39"/>
          <p:cNvSpPr/>
          <p:nvPr/>
        </p:nvSpPr>
        <p:spPr>
          <a:xfrm>
            <a:off x="11480800" y="5537200"/>
            <a:ext cx="1727200" cy="304800"/>
          </a:xfrm>
          <a:prstGeom prst="rect">
            <a:avLst/>
          </a:prstGeom>
          <a:noFill/>
        </p:spPr>
        <p:txBody>
          <a:bodyPr wrap="square" lIns="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储蓄面临贬值风险</a:t>
            </a:r>
            <a:endParaRPr lang="en-US" sz="1600" dirty="0"/>
          </a:p>
        </p:txBody>
      </p:sp>
      <p:sp>
        <p:nvSpPr>
          <p:cNvPr id="42" name="Text 40"/>
          <p:cNvSpPr/>
          <p:nvPr/>
        </p:nvSpPr>
        <p:spPr>
          <a:xfrm>
            <a:off x="11176000" y="5943600"/>
            <a:ext cx="304800" cy="304800"/>
          </a:xfrm>
          <a:prstGeom prst="rect">
            <a:avLst/>
          </a:prstGeom>
          <a:noFill/>
        </p:spPr>
        <p:txBody>
          <a:bodyPr wrap="square" lIns="0" tIns="0" rIns="0" bIns="0" rtlCol="0" anchor="ctr"/>
          <a:lstStyle/>
          <a:p>
            <a:pPr>
              <a:lnSpc>
                <a:spcPct val="130000"/>
              </a:lnSpc>
            </a:pPr>
            <a:r>
              <a:rPr lang="en-US" sz="1600" dirty="0">
                <a:solidFill>
                  <a:srgbClr val="D1A367"/>
                </a:solidFill>
                <a:latin typeface="MiSans" pitchFamily="34" charset="-122"/>
                <a:ea typeface="MiSans" pitchFamily="34" charset="-122"/>
                <a:cs typeface="MiSans" pitchFamily="34" charset="-120"/>
              </a:rPr>
              <a:t>•</a:t>
            </a:r>
            <a:endParaRPr lang="en-US" sz="1600" dirty="0"/>
          </a:p>
        </p:txBody>
      </p:sp>
      <p:sp>
        <p:nvSpPr>
          <p:cNvPr id="43" name="Text 41"/>
          <p:cNvSpPr/>
          <p:nvPr/>
        </p:nvSpPr>
        <p:spPr>
          <a:xfrm>
            <a:off x="11480800" y="5943600"/>
            <a:ext cx="1320800" cy="304800"/>
          </a:xfrm>
          <a:prstGeom prst="rect">
            <a:avLst/>
          </a:prstGeom>
          <a:noFill/>
        </p:spPr>
        <p:txBody>
          <a:bodyPr wrap="square" lIns="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投资知识不足</a:t>
            </a:r>
            <a:endParaRPr lang="en-US" sz="1600" dirty="0"/>
          </a:p>
        </p:txBody>
      </p:sp>
      <p:sp>
        <p:nvSpPr>
          <p:cNvPr id="44" name="Text 42"/>
          <p:cNvSpPr/>
          <p:nvPr/>
        </p:nvSpPr>
        <p:spPr>
          <a:xfrm>
            <a:off x="11176000" y="6350000"/>
            <a:ext cx="304800" cy="304800"/>
          </a:xfrm>
          <a:prstGeom prst="rect">
            <a:avLst/>
          </a:prstGeom>
          <a:noFill/>
        </p:spPr>
        <p:txBody>
          <a:bodyPr wrap="square" lIns="0" tIns="0" rIns="0" bIns="0" rtlCol="0" anchor="ctr"/>
          <a:lstStyle/>
          <a:p>
            <a:pPr>
              <a:lnSpc>
                <a:spcPct val="130000"/>
              </a:lnSpc>
            </a:pPr>
            <a:r>
              <a:rPr lang="en-US" sz="1600" dirty="0">
                <a:solidFill>
                  <a:srgbClr val="D1A367"/>
                </a:solidFill>
                <a:latin typeface="MiSans" pitchFamily="34" charset="-122"/>
                <a:ea typeface="MiSans" pitchFamily="34" charset="-122"/>
                <a:cs typeface="MiSans" pitchFamily="34" charset="-120"/>
              </a:rPr>
              <a:t>•</a:t>
            </a:r>
            <a:endParaRPr lang="en-US" sz="1600" dirty="0"/>
          </a:p>
        </p:txBody>
      </p:sp>
      <p:sp>
        <p:nvSpPr>
          <p:cNvPr id="45" name="Text 43"/>
          <p:cNvSpPr/>
          <p:nvPr/>
        </p:nvSpPr>
        <p:spPr>
          <a:xfrm>
            <a:off x="11480800" y="6350000"/>
            <a:ext cx="1320800" cy="304800"/>
          </a:xfrm>
          <a:prstGeom prst="rect">
            <a:avLst/>
          </a:prstGeom>
          <a:noFill/>
        </p:spPr>
        <p:txBody>
          <a:bodyPr wrap="square" lIns="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易受诈骗侵害</a:t>
            </a:r>
            <a:endParaRPr lang="en-US" sz="1600" dirty="0"/>
          </a:p>
        </p:txBody>
      </p:sp>
      <p:sp>
        <p:nvSpPr>
          <p:cNvPr id="46" name="Shape 44"/>
          <p:cNvSpPr/>
          <p:nvPr/>
        </p:nvSpPr>
        <p:spPr>
          <a:xfrm>
            <a:off x="508000" y="7264400"/>
            <a:ext cx="15240000" cy="1397000"/>
          </a:xfrm>
          <a:custGeom>
            <a:avLst/>
            <a:gdLst/>
            <a:ahLst/>
            <a:cxnLst/>
            <a:rect l="l" t="t" r="r" b="b"/>
            <a:pathLst>
              <a:path w="15240000" h="1397000">
                <a:moveTo>
                  <a:pt x="101604" y="0"/>
                </a:moveTo>
                <a:lnTo>
                  <a:pt x="15138396" y="0"/>
                </a:lnTo>
                <a:cubicBezTo>
                  <a:pt x="15194510" y="0"/>
                  <a:pt x="15240000" y="45490"/>
                  <a:pt x="15240000" y="101604"/>
                </a:cubicBezTo>
                <a:lnTo>
                  <a:pt x="15240000" y="1295396"/>
                </a:lnTo>
                <a:cubicBezTo>
                  <a:pt x="15240000" y="1351510"/>
                  <a:pt x="15194510" y="1397000"/>
                  <a:pt x="15138396" y="1397000"/>
                </a:cubicBezTo>
                <a:lnTo>
                  <a:pt x="101604" y="1397000"/>
                </a:lnTo>
                <a:cubicBezTo>
                  <a:pt x="45490" y="1397000"/>
                  <a:pt x="0" y="1351510"/>
                  <a:pt x="0" y="1295396"/>
                </a:cubicBezTo>
                <a:lnTo>
                  <a:pt x="0" y="101604"/>
                </a:lnTo>
                <a:cubicBezTo>
                  <a:pt x="0" y="45527"/>
                  <a:pt x="45527" y="0"/>
                  <a:pt x="101604" y="0"/>
                </a:cubicBezTo>
                <a:close/>
              </a:path>
            </a:pathLst>
          </a:custGeom>
          <a:solidFill>
            <a:srgbClr val="002060">
              <a:alpha val="48000"/>
            </a:srgbClr>
          </a:solidFill>
        </p:spPr>
      </p:sp>
      <p:sp>
        <p:nvSpPr>
          <p:cNvPr id="47" name="Text 45"/>
          <p:cNvSpPr/>
          <p:nvPr/>
        </p:nvSpPr>
        <p:spPr>
          <a:xfrm>
            <a:off x="762000" y="7518400"/>
            <a:ext cx="14859000" cy="355600"/>
          </a:xfrm>
          <a:prstGeom prst="rect">
            <a:avLst/>
          </a:prstGeom>
          <a:noFill/>
        </p:spPr>
        <p:txBody>
          <a:bodyPr wrap="square" lIns="0" tIns="0" rIns="0" bIns="0" rtlCol="0" anchor="ctr"/>
          <a:lstStyle/>
          <a:p>
            <a:pPr>
              <a:lnSpc>
                <a:spcPct val="120000"/>
              </a:lnSpc>
            </a:pPr>
            <a:r>
              <a:rPr lang="en-US" sz="2000" b="1" dirty="0">
                <a:solidFill>
                  <a:srgbClr val="F8F6F2"/>
                </a:solidFill>
                <a:latin typeface="MiSans" pitchFamily="34" charset="-122"/>
                <a:ea typeface="MiSans" pitchFamily="34" charset="-122"/>
                <a:cs typeface="MiSans" pitchFamily="34" charset="-120"/>
              </a:rPr>
              <a:t>养老护理人员的职责</a:t>
            </a:r>
            <a:endParaRPr lang="en-US" sz="1600" dirty="0"/>
          </a:p>
        </p:txBody>
      </p:sp>
      <p:sp>
        <p:nvSpPr>
          <p:cNvPr id="48" name="Text 46"/>
          <p:cNvSpPr/>
          <p:nvPr/>
        </p:nvSpPr>
        <p:spPr>
          <a:xfrm>
            <a:off x="762000" y="8077200"/>
            <a:ext cx="14833600" cy="330200"/>
          </a:xfrm>
          <a:prstGeom prst="rect">
            <a:avLst/>
          </a:prstGeom>
          <a:noFill/>
        </p:spPr>
        <p:txBody>
          <a:bodyPr wrap="square" lIns="0" tIns="0" rIns="0" bIns="0" rtlCol="0" anchor="ctr"/>
          <a:lstStyle/>
          <a:p>
            <a:pPr>
              <a:lnSpc>
                <a:spcPct val="140000"/>
              </a:lnSpc>
            </a:pPr>
            <a:r>
              <a:rPr lang="en-US" sz="1600" dirty="0">
                <a:solidFill>
                  <a:srgbClr val="F8F6F2"/>
                </a:solidFill>
                <a:latin typeface="MiSans" pitchFamily="34" charset="-122"/>
                <a:ea typeface="MiSans" pitchFamily="34" charset="-122"/>
                <a:cs typeface="MiSans" pitchFamily="34" charset="-120"/>
              </a:rPr>
              <a:t>养老护理人员应帮助老年人识别和规避金融诈骗，提供理财咨询，协助他们理解金融产品和投资风险，从而保护他们的资金安全。</a:t>
            </a:r>
            <a:endParaRPr lang="en-US" sz="1600" dirty="0"/>
          </a:p>
        </p:txBody>
      </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1"/>
          <p:cNvSpPr/>
          <p:nvPr/>
        </p:nvSpPr>
        <p:spPr>
          <a:xfrm>
            <a:off x="499800" y="899640"/>
            <a:ext cx="15481310" cy="499800"/>
          </a:xfrm>
          <a:prstGeom prst="rect">
            <a:avLst/>
          </a:prstGeom>
          <a:noFill/>
        </p:spPr>
        <p:txBody>
          <a:bodyPr wrap="square" lIns="0" tIns="0" rIns="0" bIns="0" rtlCol="0" anchor="ctr"/>
          <a:p>
            <a:pPr>
              <a:lnSpc>
                <a:spcPct val="90000"/>
              </a:lnSpc>
            </a:pPr>
            <a:r>
              <a:rPr lang="en-US" sz="3540" dirty="0">
                <a:solidFill>
                  <a:schemeClr val="tx1"/>
                </a:solidFill>
                <a:latin typeface="MiSans" pitchFamily="34" charset="-122"/>
                <a:ea typeface="MiSans" pitchFamily="34" charset="-122"/>
                <a:cs typeface="MiSans" pitchFamily="34" charset="-120"/>
              </a:rPr>
              <a:t>认知健康与财务管理能力</a:t>
            </a:r>
            <a:endParaRPr lang="en-US" sz="3540" dirty="0">
              <a:solidFill>
                <a:schemeClr val="tx1"/>
              </a:solidFill>
              <a:latin typeface="MiSans" pitchFamily="34" charset="-122"/>
              <a:ea typeface="MiSans" pitchFamily="34" charset="-122"/>
              <a:cs typeface="MiSans" pitchFamily="34" charset="-120"/>
            </a:endParaRPr>
          </a:p>
        </p:txBody>
      </p:sp>
      <p:sp>
        <p:nvSpPr>
          <p:cNvPr id="5" name="Text 3"/>
          <p:cNvSpPr/>
          <p:nvPr/>
        </p:nvSpPr>
        <p:spPr>
          <a:xfrm>
            <a:off x="4769965" y="2814229"/>
            <a:ext cx="5297882" cy="399840"/>
          </a:xfrm>
          <a:prstGeom prst="rect">
            <a:avLst/>
          </a:prstGeom>
          <a:noFill/>
        </p:spPr>
        <p:txBody>
          <a:bodyPr wrap="square" lIns="0" tIns="0" rIns="0" bIns="0" rtlCol="0" anchor="ctr"/>
          <a:p>
            <a:pPr>
              <a:lnSpc>
                <a:spcPct val="110000"/>
              </a:lnSpc>
            </a:pPr>
            <a:r>
              <a:rPr lang="en-US" sz="2400" b="1" dirty="0">
                <a:solidFill>
                  <a:schemeClr val="tx1"/>
                </a:solidFill>
                <a:latin typeface="MiSans" pitchFamily="34" charset="-122"/>
                <a:ea typeface="MiSans" pitchFamily="34" charset="-122"/>
                <a:cs typeface="MiSans" pitchFamily="34" charset="-120"/>
              </a:rPr>
              <a:t>认知健康的重要性</a:t>
            </a:r>
            <a:endParaRPr lang="en-US" sz="2400" b="1" dirty="0">
              <a:solidFill>
                <a:schemeClr val="tx1"/>
              </a:solidFill>
              <a:latin typeface="MiSans" pitchFamily="34" charset="-122"/>
              <a:ea typeface="MiSans" pitchFamily="34" charset="-122"/>
              <a:cs typeface="MiSans" pitchFamily="34" charset="-120"/>
            </a:endParaRPr>
          </a:p>
        </p:txBody>
      </p:sp>
      <p:sp>
        <p:nvSpPr>
          <p:cNvPr id="6" name="Text 4"/>
          <p:cNvSpPr/>
          <p:nvPr/>
        </p:nvSpPr>
        <p:spPr>
          <a:xfrm>
            <a:off x="4770120" y="3463925"/>
            <a:ext cx="6010910" cy="1087120"/>
          </a:xfrm>
          <a:prstGeom prst="rect">
            <a:avLst/>
          </a:prstGeom>
          <a:noFill/>
        </p:spPr>
        <p:txBody>
          <a:bodyPr wrap="square" lIns="0" tIns="0" rIns="0" bIns="0" rtlCol="0" anchor="ctr"/>
          <a:p>
            <a:pPr>
              <a:lnSpc>
                <a:spcPct val="140000"/>
              </a:lnSpc>
            </a:pPr>
            <a:r>
              <a:rPr lang="en-US" dirty="0">
                <a:solidFill>
                  <a:schemeClr val="tx1"/>
                </a:solidFill>
                <a:latin typeface="MiSans" pitchFamily="34" charset="-122"/>
                <a:ea typeface="MiSans" pitchFamily="34" charset="-122"/>
                <a:cs typeface="MiSans" pitchFamily="34" charset="-120"/>
              </a:rPr>
              <a:t>认知健康是老年人独立生活的关键因素之一。良好的认知功能可以帮助老年人更好地理解财务信息，做出明智的决策，并有效管理自己的财物。</a:t>
            </a:r>
            <a:endParaRPr lang="en-US" dirty="0">
              <a:solidFill>
                <a:schemeClr val="tx1"/>
              </a:solidFill>
              <a:latin typeface="MiSans" pitchFamily="34" charset="-122"/>
              <a:ea typeface="MiSans" pitchFamily="34" charset="-122"/>
              <a:cs typeface="MiSans" pitchFamily="34" charset="-120"/>
            </a:endParaRPr>
          </a:p>
        </p:txBody>
      </p:sp>
      <p:sp>
        <p:nvSpPr>
          <p:cNvPr id="7" name="Text 5"/>
          <p:cNvSpPr/>
          <p:nvPr/>
        </p:nvSpPr>
        <p:spPr>
          <a:xfrm>
            <a:off x="4770120" y="4648835"/>
            <a:ext cx="6010275" cy="974725"/>
          </a:xfrm>
          <a:prstGeom prst="rect">
            <a:avLst/>
          </a:prstGeom>
          <a:noFill/>
        </p:spPr>
        <p:txBody>
          <a:bodyPr wrap="square" lIns="0" tIns="0" rIns="0" bIns="0" rtlCol="0" anchor="ctr"/>
          <a:p>
            <a:pPr>
              <a:lnSpc>
                <a:spcPct val="140000"/>
              </a:lnSpc>
            </a:pPr>
            <a:r>
              <a:rPr lang="en-US" sz="1600" dirty="0">
                <a:solidFill>
                  <a:schemeClr val="tx1"/>
                </a:solidFill>
                <a:latin typeface="MiSans" pitchFamily="34" charset="-122"/>
                <a:ea typeface="MiSans" pitchFamily="34" charset="-122"/>
                <a:cs typeface="MiSans" pitchFamily="34" charset="-120"/>
              </a:rPr>
              <a:t>相反，认知能力的下降可能会导致财务管理能力减弱，增加受骗上当的风险。因此，维护认知健康对于老年人来说至关重要。</a:t>
            </a:r>
            <a:endParaRPr lang="en-US" sz="1600" dirty="0">
              <a:solidFill>
                <a:schemeClr val="tx1"/>
              </a:solidFill>
              <a:latin typeface="MiSans" pitchFamily="34" charset="-122"/>
              <a:ea typeface="MiSans" pitchFamily="34" charset="-122"/>
              <a:cs typeface="MiSans" pitchFamily="34" charset="-12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1"/>
          <p:cNvSpPr/>
          <p:nvPr/>
        </p:nvSpPr>
        <p:spPr>
          <a:xfrm>
            <a:off x="499800" y="899640"/>
            <a:ext cx="15481310" cy="499800"/>
          </a:xfrm>
          <a:prstGeom prst="rect">
            <a:avLst/>
          </a:prstGeom>
          <a:noFill/>
        </p:spPr>
        <p:txBody>
          <a:bodyPr wrap="square" lIns="0" tIns="0" rIns="0" bIns="0" rtlCol="0" anchor="ctr"/>
          <a:p>
            <a:pPr>
              <a:lnSpc>
                <a:spcPct val="90000"/>
              </a:lnSpc>
            </a:pPr>
            <a:r>
              <a:rPr lang="en-US" sz="3540" dirty="0">
                <a:solidFill>
                  <a:schemeClr val="tx1"/>
                </a:solidFill>
                <a:latin typeface="MiSans" pitchFamily="34" charset="-122"/>
                <a:ea typeface="MiSans" pitchFamily="34" charset="-122"/>
                <a:cs typeface="MiSans" pitchFamily="34" charset="-120"/>
              </a:rPr>
              <a:t>认知健康与财务管理能力</a:t>
            </a:r>
            <a:endParaRPr lang="en-US" sz="3540" dirty="0">
              <a:solidFill>
                <a:schemeClr val="tx1"/>
              </a:solidFill>
              <a:latin typeface="MiSans" pitchFamily="34" charset="-122"/>
              <a:ea typeface="MiSans" pitchFamily="34" charset="-122"/>
              <a:cs typeface="MiSans" pitchFamily="34" charset="-120"/>
            </a:endParaRPr>
          </a:p>
        </p:txBody>
      </p:sp>
      <p:grpSp>
        <p:nvGrpSpPr>
          <p:cNvPr id="2" name="组合 1"/>
          <p:cNvGrpSpPr/>
          <p:nvPr/>
        </p:nvGrpSpPr>
        <p:grpSpPr>
          <a:xfrm>
            <a:off x="3091180" y="1595755"/>
            <a:ext cx="9127490" cy="2673350"/>
            <a:chOff x="5470" y="3369"/>
            <a:chExt cx="14374" cy="4210"/>
          </a:xfrm>
        </p:grpSpPr>
        <p:sp>
          <p:nvSpPr>
            <p:cNvPr id="8" name="Shape 6"/>
            <p:cNvSpPr/>
            <p:nvPr/>
          </p:nvSpPr>
          <p:spPr>
            <a:xfrm>
              <a:off x="5470" y="3369"/>
              <a:ext cx="8729" cy="4211"/>
            </a:xfrm>
            <a:custGeom>
              <a:avLst/>
              <a:gdLst/>
              <a:ahLst/>
              <a:cxnLst/>
              <a:rect l="l" t="t" r="r" b="b"/>
              <a:pathLst>
                <a:path w="8921433" h="2673931">
                  <a:moveTo>
                    <a:pt x="49980" y="0"/>
                  </a:moveTo>
                  <a:lnTo>
                    <a:pt x="8871453" y="0"/>
                  </a:lnTo>
                  <a:cubicBezTo>
                    <a:pt x="8899056" y="0"/>
                    <a:pt x="8921433" y="22377"/>
                    <a:pt x="8921433" y="49980"/>
                  </a:cubicBezTo>
                  <a:lnTo>
                    <a:pt x="8921433" y="2573979"/>
                  </a:lnTo>
                  <a:cubicBezTo>
                    <a:pt x="8921433" y="2629181"/>
                    <a:pt x="8876683" y="2673931"/>
                    <a:pt x="8821481" y="2673931"/>
                  </a:cubicBezTo>
                  <a:lnTo>
                    <a:pt x="99952" y="2673931"/>
                  </a:lnTo>
                  <a:cubicBezTo>
                    <a:pt x="44750" y="2673931"/>
                    <a:pt x="0" y="2629181"/>
                    <a:pt x="0" y="2573979"/>
                  </a:cubicBezTo>
                  <a:lnTo>
                    <a:pt x="0" y="49980"/>
                  </a:lnTo>
                  <a:cubicBezTo>
                    <a:pt x="0" y="22395"/>
                    <a:pt x="22395" y="0"/>
                    <a:pt x="49980" y="0"/>
                  </a:cubicBezTo>
                  <a:close/>
                </a:path>
              </a:pathLst>
            </a:custGeom>
            <a:solidFill>
              <a:srgbClr val="84B584"/>
            </a:solidFill>
          </p:spPr>
        </p:sp>
        <p:sp>
          <p:nvSpPr>
            <p:cNvPr id="10" name="Shape 8"/>
            <p:cNvSpPr/>
            <p:nvPr/>
          </p:nvSpPr>
          <p:spPr>
            <a:xfrm>
              <a:off x="5991" y="3959"/>
              <a:ext cx="394" cy="394"/>
            </a:xfrm>
            <a:custGeom>
              <a:avLst/>
              <a:gdLst/>
              <a:ahLst/>
              <a:cxnLst/>
              <a:rect l="l" t="t" r="r" b="b"/>
              <a:pathLst>
                <a:path w="249900" h="249900">
                  <a:moveTo>
                    <a:pt x="58570" y="27333"/>
                  </a:moveTo>
                  <a:cubicBezTo>
                    <a:pt x="58570" y="12251"/>
                    <a:pt x="70821" y="0"/>
                    <a:pt x="85903" y="0"/>
                  </a:cubicBezTo>
                  <a:lnTo>
                    <a:pt x="97617" y="0"/>
                  </a:lnTo>
                  <a:cubicBezTo>
                    <a:pt x="106256" y="0"/>
                    <a:pt x="113236" y="6980"/>
                    <a:pt x="113236" y="15619"/>
                  </a:cubicBezTo>
                  <a:lnTo>
                    <a:pt x="113236" y="234281"/>
                  </a:lnTo>
                  <a:cubicBezTo>
                    <a:pt x="113236" y="242920"/>
                    <a:pt x="106256" y="249900"/>
                    <a:pt x="97617" y="249900"/>
                  </a:cubicBezTo>
                  <a:lnTo>
                    <a:pt x="81998" y="249900"/>
                  </a:lnTo>
                  <a:cubicBezTo>
                    <a:pt x="67453" y="249900"/>
                    <a:pt x="55203" y="239943"/>
                    <a:pt x="51737" y="226472"/>
                  </a:cubicBezTo>
                  <a:cubicBezTo>
                    <a:pt x="51395" y="226472"/>
                    <a:pt x="51103" y="226472"/>
                    <a:pt x="50761" y="226472"/>
                  </a:cubicBezTo>
                  <a:cubicBezTo>
                    <a:pt x="29188" y="226472"/>
                    <a:pt x="11714" y="208998"/>
                    <a:pt x="11714" y="187425"/>
                  </a:cubicBezTo>
                  <a:cubicBezTo>
                    <a:pt x="11714" y="178640"/>
                    <a:pt x="14643" y="170537"/>
                    <a:pt x="19523" y="163997"/>
                  </a:cubicBezTo>
                  <a:cubicBezTo>
                    <a:pt x="10055" y="156871"/>
                    <a:pt x="3905" y="145547"/>
                    <a:pt x="3905" y="132759"/>
                  </a:cubicBezTo>
                  <a:cubicBezTo>
                    <a:pt x="3905" y="117678"/>
                    <a:pt x="12495" y="104548"/>
                    <a:pt x="24990" y="98056"/>
                  </a:cubicBezTo>
                  <a:cubicBezTo>
                    <a:pt x="21525" y="92199"/>
                    <a:pt x="19523" y="85366"/>
                    <a:pt x="19523" y="78094"/>
                  </a:cubicBezTo>
                  <a:cubicBezTo>
                    <a:pt x="19523" y="56520"/>
                    <a:pt x="36997" y="39047"/>
                    <a:pt x="58570" y="39047"/>
                  </a:cubicBezTo>
                  <a:lnTo>
                    <a:pt x="58570" y="27333"/>
                  </a:lnTo>
                  <a:close/>
                  <a:moveTo>
                    <a:pt x="191330" y="27333"/>
                  </a:moveTo>
                  <a:lnTo>
                    <a:pt x="191330" y="39047"/>
                  </a:lnTo>
                  <a:cubicBezTo>
                    <a:pt x="212903" y="39047"/>
                    <a:pt x="230377" y="56520"/>
                    <a:pt x="230377" y="78094"/>
                  </a:cubicBezTo>
                  <a:cubicBezTo>
                    <a:pt x="230377" y="85415"/>
                    <a:pt x="228375" y="92248"/>
                    <a:pt x="224910" y="98056"/>
                  </a:cubicBezTo>
                  <a:cubicBezTo>
                    <a:pt x="237454" y="104548"/>
                    <a:pt x="245995" y="117629"/>
                    <a:pt x="245995" y="132759"/>
                  </a:cubicBezTo>
                  <a:cubicBezTo>
                    <a:pt x="245995" y="145547"/>
                    <a:pt x="239846" y="156871"/>
                    <a:pt x="230377" y="163997"/>
                  </a:cubicBezTo>
                  <a:cubicBezTo>
                    <a:pt x="235257" y="170537"/>
                    <a:pt x="238186" y="178640"/>
                    <a:pt x="238186" y="187425"/>
                  </a:cubicBezTo>
                  <a:cubicBezTo>
                    <a:pt x="238186" y="208998"/>
                    <a:pt x="220713" y="226472"/>
                    <a:pt x="199139" y="226472"/>
                  </a:cubicBezTo>
                  <a:cubicBezTo>
                    <a:pt x="198797" y="226472"/>
                    <a:pt x="198505" y="226472"/>
                    <a:pt x="198163" y="226472"/>
                  </a:cubicBezTo>
                  <a:cubicBezTo>
                    <a:pt x="194698" y="239943"/>
                    <a:pt x="182447" y="249900"/>
                    <a:pt x="167902" y="249900"/>
                  </a:cubicBezTo>
                  <a:lnTo>
                    <a:pt x="152283" y="249900"/>
                  </a:lnTo>
                  <a:cubicBezTo>
                    <a:pt x="143644" y="249900"/>
                    <a:pt x="136664" y="242920"/>
                    <a:pt x="136664" y="234281"/>
                  </a:cubicBezTo>
                  <a:lnTo>
                    <a:pt x="136664" y="15619"/>
                  </a:lnTo>
                  <a:cubicBezTo>
                    <a:pt x="136664" y="6980"/>
                    <a:pt x="143644" y="0"/>
                    <a:pt x="152283" y="0"/>
                  </a:cubicBezTo>
                  <a:lnTo>
                    <a:pt x="163997" y="0"/>
                  </a:lnTo>
                  <a:cubicBezTo>
                    <a:pt x="179079" y="0"/>
                    <a:pt x="191330" y="12251"/>
                    <a:pt x="191330" y="27333"/>
                  </a:cubicBezTo>
                  <a:close/>
                </a:path>
              </a:pathLst>
            </a:custGeom>
            <a:solidFill>
              <a:srgbClr val="A99985"/>
            </a:solidFill>
          </p:spPr>
        </p:sp>
        <p:sp>
          <p:nvSpPr>
            <p:cNvPr id="11" name="Text 9"/>
            <p:cNvSpPr/>
            <p:nvPr/>
          </p:nvSpPr>
          <p:spPr>
            <a:xfrm>
              <a:off x="7034" y="3880"/>
              <a:ext cx="12810" cy="551"/>
            </a:xfrm>
            <a:prstGeom prst="rect">
              <a:avLst/>
            </a:prstGeom>
            <a:noFill/>
          </p:spPr>
          <p:txBody>
            <a:bodyPr wrap="square" lIns="0" tIns="0" rIns="0" bIns="0" rtlCol="0" anchor="ctr"/>
            <a:p>
              <a:pPr>
                <a:lnSpc>
                  <a:spcPct val="120000"/>
                </a:lnSpc>
              </a:pPr>
              <a:r>
                <a:rPr lang="en-US" sz="1970" b="1" dirty="0">
                  <a:solidFill>
                    <a:srgbClr val="4A4A4A"/>
                  </a:solidFill>
                  <a:latin typeface="MiSans" pitchFamily="34" charset="-122"/>
                  <a:ea typeface="MiSans" pitchFamily="34" charset="-122"/>
                  <a:cs typeface="MiSans" pitchFamily="34" charset="-120"/>
                </a:rPr>
                <a:t>良好认知功能的作用</a:t>
              </a:r>
              <a:endParaRPr lang="en-US" sz="1600" dirty="0"/>
            </a:p>
          </p:txBody>
        </p:sp>
        <p:sp>
          <p:nvSpPr>
            <p:cNvPr id="12" name="Text 10"/>
            <p:cNvSpPr/>
            <p:nvPr/>
          </p:nvSpPr>
          <p:spPr>
            <a:xfrm>
              <a:off x="5942" y="4746"/>
              <a:ext cx="472" cy="472"/>
            </a:xfrm>
            <a:prstGeom prst="rect">
              <a:avLst/>
            </a:prstGeom>
            <a:noFill/>
          </p:spPr>
          <p:txBody>
            <a:bodyPr wrap="square" lIns="0" tIns="0" rIns="0" bIns="0" rtlCol="0" anchor="ctr"/>
            <a:p>
              <a:pPr>
                <a:lnSpc>
                  <a:spcPct val="130000"/>
                </a:lnSpc>
              </a:pPr>
              <a:r>
                <a:rPr lang="en-US" sz="1575" dirty="0">
                  <a:solidFill>
                    <a:srgbClr val="A99985"/>
                  </a:solidFill>
                  <a:latin typeface="MiSans" pitchFamily="34" charset="-122"/>
                  <a:ea typeface="MiSans" pitchFamily="34" charset="-122"/>
                  <a:cs typeface="MiSans" pitchFamily="34" charset="-120"/>
                </a:rPr>
                <a:t>•</a:t>
              </a:r>
              <a:endParaRPr lang="en-US" sz="1600" dirty="0"/>
            </a:p>
          </p:txBody>
        </p:sp>
        <p:sp>
          <p:nvSpPr>
            <p:cNvPr id="13" name="Text 11"/>
            <p:cNvSpPr/>
            <p:nvPr/>
          </p:nvSpPr>
          <p:spPr>
            <a:xfrm>
              <a:off x="6414" y="4746"/>
              <a:ext cx="7458" cy="472"/>
            </a:xfrm>
            <a:prstGeom prst="rect">
              <a:avLst/>
            </a:prstGeom>
            <a:noFill/>
          </p:spPr>
          <p:txBody>
            <a:bodyPr wrap="square" lIns="0" tIns="0" rIns="0" bIns="0" rtlCol="0" anchor="ctr"/>
            <a:p>
              <a:pPr>
                <a:lnSpc>
                  <a:spcPct val="130000"/>
                </a:lnSpc>
              </a:pPr>
              <a:r>
                <a:rPr lang="en-US" sz="1575" b="1" dirty="0">
                  <a:solidFill>
                    <a:srgbClr val="4A4A4A"/>
                  </a:solidFill>
                  <a:latin typeface="MiSans" pitchFamily="34" charset="-122"/>
                  <a:ea typeface="MiSans" pitchFamily="34" charset="-122"/>
                  <a:cs typeface="MiSans" pitchFamily="34" charset="-120"/>
                </a:rPr>
                <a:t>理解财务信息：</a:t>
              </a:r>
              <a:r>
                <a:rPr lang="en-US" sz="1575" dirty="0">
                  <a:solidFill>
                    <a:srgbClr val="4A4A4A"/>
                  </a:solidFill>
                  <a:latin typeface="MiSans" pitchFamily="34" charset="-122"/>
                  <a:ea typeface="MiSans" pitchFamily="34" charset="-122"/>
                  <a:cs typeface="MiSans" pitchFamily="34" charset="-120"/>
                </a:rPr>
                <a:t>能够理解复杂的金融产品和投资方案</a:t>
              </a:r>
              <a:endParaRPr lang="en-US" sz="1600" dirty="0"/>
            </a:p>
          </p:txBody>
        </p:sp>
        <p:sp>
          <p:nvSpPr>
            <p:cNvPr id="14" name="Text 12"/>
            <p:cNvSpPr/>
            <p:nvPr/>
          </p:nvSpPr>
          <p:spPr>
            <a:xfrm>
              <a:off x="5942" y="5376"/>
              <a:ext cx="472" cy="472"/>
            </a:xfrm>
            <a:prstGeom prst="rect">
              <a:avLst/>
            </a:prstGeom>
            <a:noFill/>
          </p:spPr>
          <p:txBody>
            <a:bodyPr wrap="square" lIns="0" tIns="0" rIns="0" bIns="0" rtlCol="0" anchor="ctr"/>
            <a:p>
              <a:pPr>
                <a:lnSpc>
                  <a:spcPct val="130000"/>
                </a:lnSpc>
              </a:pPr>
              <a:r>
                <a:rPr lang="en-US" sz="1575" dirty="0">
                  <a:solidFill>
                    <a:srgbClr val="A99985"/>
                  </a:solidFill>
                  <a:latin typeface="MiSans" pitchFamily="34" charset="-122"/>
                  <a:ea typeface="MiSans" pitchFamily="34" charset="-122"/>
                  <a:cs typeface="MiSans" pitchFamily="34" charset="-120"/>
                </a:rPr>
                <a:t>•</a:t>
              </a:r>
              <a:endParaRPr lang="en-US" sz="1600" dirty="0"/>
            </a:p>
          </p:txBody>
        </p:sp>
        <p:sp>
          <p:nvSpPr>
            <p:cNvPr id="15" name="Text 13"/>
            <p:cNvSpPr/>
            <p:nvPr/>
          </p:nvSpPr>
          <p:spPr>
            <a:xfrm>
              <a:off x="6414" y="5376"/>
              <a:ext cx="6828" cy="472"/>
            </a:xfrm>
            <a:prstGeom prst="rect">
              <a:avLst/>
            </a:prstGeom>
            <a:noFill/>
          </p:spPr>
          <p:txBody>
            <a:bodyPr wrap="square" lIns="0" tIns="0" rIns="0" bIns="0" rtlCol="0" anchor="ctr"/>
            <a:p>
              <a:pPr>
                <a:lnSpc>
                  <a:spcPct val="130000"/>
                </a:lnSpc>
              </a:pPr>
              <a:r>
                <a:rPr lang="en-US" sz="1575" b="1" dirty="0">
                  <a:solidFill>
                    <a:srgbClr val="4A4A4A"/>
                  </a:solidFill>
                  <a:latin typeface="MiSans" pitchFamily="34" charset="-122"/>
                  <a:ea typeface="MiSans" pitchFamily="34" charset="-122"/>
                  <a:cs typeface="MiSans" pitchFamily="34" charset="-120"/>
                </a:rPr>
                <a:t>做出明智决策：</a:t>
              </a:r>
              <a:r>
                <a:rPr lang="en-US" sz="1575" dirty="0">
                  <a:solidFill>
                    <a:srgbClr val="4A4A4A"/>
                  </a:solidFill>
                  <a:latin typeface="MiSans" pitchFamily="34" charset="-122"/>
                  <a:ea typeface="MiSans" pitchFamily="34" charset="-122"/>
                  <a:cs typeface="MiSans" pitchFamily="34" charset="-120"/>
                </a:rPr>
                <a:t>权衡利弊，做出理性的财务决策</a:t>
              </a:r>
              <a:endParaRPr lang="en-US" sz="1600" dirty="0"/>
            </a:p>
          </p:txBody>
        </p:sp>
        <p:sp>
          <p:nvSpPr>
            <p:cNvPr id="16" name="Text 14"/>
            <p:cNvSpPr/>
            <p:nvPr/>
          </p:nvSpPr>
          <p:spPr>
            <a:xfrm>
              <a:off x="5942" y="6006"/>
              <a:ext cx="472" cy="472"/>
            </a:xfrm>
            <a:prstGeom prst="rect">
              <a:avLst/>
            </a:prstGeom>
            <a:noFill/>
          </p:spPr>
          <p:txBody>
            <a:bodyPr wrap="square" lIns="0" tIns="0" rIns="0" bIns="0" rtlCol="0" anchor="ctr"/>
            <a:p>
              <a:pPr>
                <a:lnSpc>
                  <a:spcPct val="130000"/>
                </a:lnSpc>
              </a:pPr>
              <a:r>
                <a:rPr lang="en-US" sz="1575" dirty="0">
                  <a:solidFill>
                    <a:srgbClr val="A99985"/>
                  </a:solidFill>
                  <a:latin typeface="MiSans" pitchFamily="34" charset="-122"/>
                  <a:ea typeface="MiSans" pitchFamily="34" charset="-122"/>
                  <a:cs typeface="MiSans" pitchFamily="34" charset="-120"/>
                </a:rPr>
                <a:t>•</a:t>
              </a:r>
              <a:endParaRPr lang="en-US" sz="1600" dirty="0"/>
            </a:p>
          </p:txBody>
        </p:sp>
        <p:sp>
          <p:nvSpPr>
            <p:cNvPr id="17" name="Text 15"/>
            <p:cNvSpPr/>
            <p:nvPr/>
          </p:nvSpPr>
          <p:spPr>
            <a:xfrm>
              <a:off x="6414" y="6006"/>
              <a:ext cx="7143" cy="472"/>
            </a:xfrm>
            <a:prstGeom prst="rect">
              <a:avLst/>
            </a:prstGeom>
            <a:noFill/>
          </p:spPr>
          <p:txBody>
            <a:bodyPr wrap="square" lIns="0" tIns="0" rIns="0" bIns="0" rtlCol="0" anchor="ctr"/>
            <a:p>
              <a:pPr>
                <a:lnSpc>
                  <a:spcPct val="130000"/>
                </a:lnSpc>
              </a:pPr>
              <a:r>
                <a:rPr lang="en-US" sz="1575" b="1" dirty="0">
                  <a:solidFill>
                    <a:srgbClr val="4A4A4A"/>
                  </a:solidFill>
                  <a:latin typeface="MiSans" pitchFamily="34" charset="-122"/>
                  <a:ea typeface="MiSans" pitchFamily="34" charset="-122"/>
                  <a:cs typeface="MiSans" pitchFamily="34" charset="-120"/>
                </a:rPr>
                <a:t>有效管理财物：</a:t>
              </a:r>
              <a:r>
                <a:rPr lang="en-US" sz="1575" dirty="0">
                  <a:solidFill>
                    <a:srgbClr val="4A4A4A"/>
                  </a:solidFill>
                  <a:latin typeface="MiSans" pitchFamily="34" charset="-122"/>
                  <a:ea typeface="MiSans" pitchFamily="34" charset="-122"/>
                  <a:cs typeface="MiSans" pitchFamily="34" charset="-120"/>
                </a:rPr>
                <a:t>日常记账、预算规划、账单支付等</a:t>
              </a:r>
              <a:endParaRPr lang="en-US" sz="1600" dirty="0"/>
            </a:p>
          </p:txBody>
        </p:sp>
        <p:sp>
          <p:nvSpPr>
            <p:cNvPr id="18" name="Text 16"/>
            <p:cNvSpPr/>
            <p:nvPr/>
          </p:nvSpPr>
          <p:spPr>
            <a:xfrm>
              <a:off x="5942" y="6635"/>
              <a:ext cx="472" cy="472"/>
            </a:xfrm>
            <a:prstGeom prst="rect">
              <a:avLst/>
            </a:prstGeom>
            <a:noFill/>
          </p:spPr>
          <p:txBody>
            <a:bodyPr wrap="square" lIns="0" tIns="0" rIns="0" bIns="0" rtlCol="0" anchor="ctr"/>
            <a:p>
              <a:pPr>
                <a:lnSpc>
                  <a:spcPct val="130000"/>
                </a:lnSpc>
              </a:pPr>
              <a:r>
                <a:rPr lang="en-US" sz="1575" dirty="0">
                  <a:solidFill>
                    <a:srgbClr val="A99985"/>
                  </a:solidFill>
                  <a:latin typeface="MiSans" pitchFamily="34" charset="-122"/>
                  <a:ea typeface="MiSans" pitchFamily="34" charset="-122"/>
                  <a:cs typeface="MiSans" pitchFamily="34" charset="-120"/>
                </a:rPr>
                <a:t>•</a:t>
              </a:r>
              <a:endParaRPr lang="en-US" sz="1600" dirty="0"/>
            </a:p>
          </p:txBody>
        </p:sp>
        <p:sp>
          <p:nvSpPr>
            <p:cNvPr id="19" name="Text 17"/>
            <p:cNvSpPr/>
            <p:nvPr/>
          </p:nvSpPr>
          <p:spPr>
            <a:xfrm>
              <a:off x="6414" y="6635"/>
              <a:ext cx="6198" cy="472"/>
            </a:xfrm>
            <a:prstGeom prst="rect">
              <a:avLst/>
            </a:prstGeom>
            <a:noFill/>
          </p:spPr>
          <p:txBody>
            <a:bodyPr wrap="square" lIns="0" tIns="0" rIns="0" bIns="0" rtlCol="0" anchor="ctr"/>
            <a:p>
              <a:pPr>
                <a:lnSpc>
                  <a:spcPct val="130000"/>
                </a:lnSpc>
              </a:pPr>
              <a:r>
                <a:rPr lang="en-US" sz="1575" b="1" dirty="0">
                  <a:solidFill>
                    <a:srgbClr val="4A4A4A"/>
                  </a:solidFill>
                  <a:latin typeface="MiSans" pitchFamily="34" charset="-122"/>
                  <a:ea typeface="MiSans" pitchFamily="34" charset="-122"/>
                  <a:cs typeface="MiSans" pitchFamily="34" charset="-120"/>
                </a:rPr>
                <a:t>识别诈骗风险：</a:t>
              </a:r>
              <a:r>
                <a:rPr lang="en-US" sz="1575" dirty="0">
                  <a:solidFill>
                    <a:srgbClr val="4A4A4A"/>
                  </a:solidFill>
                  <a:latin typeface="MiSans" pitchFamily="34" charset="-122"/>
                  <a:ea typeface="MiSans" pitchFamily="34" charset="-122"/>
                  <a:cs typeface="MiSans" pitchFamily="34" charset="-120"/>
                </a:rPr>
                <a:t>提高警觉性，避免上当受骗</a:t>
              </a:r>
              <a:endParaRPr lang="en-US" sz="1600" dirty="0"/>
            </a:p>
          </p:txBody>
        </p:sp>
      </p:grpSp>
      <p:grpSp>
        <p:nvGrpSpPr>
          <p:cNvPr id="4" name="组合 3"/>
          <p:cNvGrpSpPr/>
          <p:nvPr/>
        </p:nvGrpSpPr>
        <p:grpSpPr>
          <a:xfrm>
            <a:off x="8967470" y="1671320"/>
            <a:ext cx="8746490" cy="2273300"/>
            <a:chOff x="15925" y="8092"/>
            <a:chExt cx="13774" cy="3580"/>
          </a:xfrm>
        </p:grpSpPr>
        <p:sp>
          <p:nvSpPr>
            <p:cNvPr id="20" name="Shape 18"/>
            <p:cNvSpPr/>
            <p:nvPr/>
          </p:nvSpPr>
          <p:spPr>
            <a:xfrm>
              <a:off x="15925" y="8092"/>
              <a:ext cx="7476" cy="3581"/>
            </a:xfrm>
            <a:custGeom>
              <a:avLst/>
              <a:gdLst/>
              <a:ahLst/>
              <a:cxnLst/>
              <a:rect l="l" t="t" r="r" b="b"/>
              <a:pathLst>
                <a:path w="8921433" h="2274091">
                  <a:moveTo>
                    <a:pt x="49980" y="0"/>
                  </a:moveTo>
                  <a:lnTo>
                    <a:pt x="8871453" y="0"/>
                  </a:lnTo>
                  <a:cubicBezTo>
                    <a:pt x="8899056" y="0"/>
                    <a:pt x="8921433" y="22377"/>
                    <a:pt x="8921433" y="49980"/>
                  </a:cubicBezTo>
                  <a:lnTo>
                    <a:pt x="8921433" y="2174122"/>
                  </a:lnTo>
                  <a:cubicBezTo>
                    <a:pt x="8921433" y="2229333"/>
                    <a:pt x="8876675" y="2274091"/>
                    <a:pt x="8821464" y="2274091"/>
                  </a:cubicBezTo>
                  <a:lnTo>
                    <a:pt x="99969" y="2274091"/>
                  </a:lnTo>
                  <a:cubicBezTo>
                    <a:pt x="44758" y="2274091"/>
                    <a:pt x="0" y="2229333"/>
                    <a:pt x="0" y="2174122"/>
                  </a:cubicBezTo>
                  <a:lnTo>
                    <a:pt x="0" y="49980"/>
                  </a:lnTo>
                  <a:cubicBezTo>
                    <a:pt x="0" y="22395"/>
                    <a:pt x="22395" y="0"/>
                    <a:pt x="49980" y="0"/>
                  </a:cubicBezTo>
                  <a:close/>
                </a:path>
              </a:pathLst>
            </a:custGeom>
            <a:solidFill>
              <a:srgbClr val="F5D8C0"/>
            </a:solidFill>
          </p:spPr>
        </p:sp>
        <p:sp>
          <p:nvSpPr>
            <p:cNvPr id="22" name="Shape 20"/>
            <p:cNvSpPr/>
            <p:nvPr/>
          </p:nvSpPr>
          <p:spPr>
            <a:xfrm>
              <a:off x="16446" y="8682"/>
              <a:ext cx="394" cy="394"/>
            </a:xfrm>
            <a:custGeom>
              <a:avLst/>
              <a:gdLst/>
              <a:ahLst/>
              <a:cxnLst/>
              <a:rect l="l" t="t" r="r" b="b"/>
              <a:pathLst>
                <a:path w="249900" h="249900">
                  <a:moveTo>
                    <a:pt x="124950" y="0"/>
                  </a:moveTo>
                  <a:cubicBezTo>
                    <a:pt x="132125" y="0"/>
                    <a:pt x="138714" y="3953"/>
                    <a:pt x="142131" y="10250"/>
                  </a:cubicBezTo>
                  <a:lnTo>
                    <a:pt x="247557" y="205484"/>
                  </a:lnTo>
                  <a:cubicBezTo>
                    <a:pt x="250827" y="211537"/>
                    <a:pt x="250681" y="218858"/>
                    <a:pt x="247167" y="224764"/>
                  </a:cubicBezTo>
                  <a:cubicBezTo>
                    <a:pt x="243653" y="230669"/>
                    <a:pt x="237259" y="234281"/>
                    <a:pt x="230377" y="234281"/>
                  </a:cubicBezTo>
                  <a:lnTo>
                    <a:pt x="19523" y="234281"/>
                  </a:lnTo>
                  <a:cubicBezTo>
                    <a:pt x="12641" y="234281"/>
                    <a:pt x="6296" y="230669"/>
                    <a:pt x="2733" y="224764"/>
                  </a:cubicBezTo>
                  <a:cubicBezTo>
                    <a:pt x="-830" y="218858"/>
                    <a:pt x="-927" y="211537"/>
                    <a:pt x="2343" y="205484"/>
                  </a:cubicBezTo>
                  <a:lnTo>
                    <a:pt x="107769" y="10250"/>
                  </a:lnTo>
                  <a:cubicBezTo>
                    <a:pt x="111186" y="3953"/>
                    <a:pt x="117775" y="0"/>
                    <a:pt x="124950" y="0"/>
                  </a:cubicBezTo>
                  <a:close/>
                  <a:moveTo>
                    <a:pt x="124950" y="81998"/>
                  </a:moveTo>
                  <a:cubicBezTo>
                    <a:pt x="118458" y="81998"/>
                    <a:pt x="113236" y="87221"/>
                    <a:pt x="113236" y="93713"/>
                  </a:cubicBezTo>
                  <a:lnTo>
                    <a:pt x="113236" y="148378"/>
                  </a:lnTo>
                  <a:cubicBezTo>
                    <a:pt x="113236" y="154870"/>
                    <a:pt x="118458" y="160092"/>
                    <a:pt x="124950" y="160092"/>
                  </a:cubicBezTo>
                  <a:cubicBezTo>
                    <a:pt x="131442" y="160092"/>
                    <a:pt x="136664" y="154870"/>
                    <a:pt x="136664" y="148378"/>
                  </a:cubicBezTo>
                  <a:lnTo>
                    <a:pt x="136664" y="93713"/>
                  </a:lnTo>
                  <a:cubicBezTo>
                    <a:pt x="136664" y="87221"/>
                    <a:pt x="131442" y="81998"/>
                    <a:pt x="124950" y="81998"/>
                  </a:cubicBezTo>
                  <a:close/>
                  <a:moveTo>
                    <a:pt x="137982" y="187425"/>
                  </a:moveTo>
                  <a:cubicBezTo>
                    <a:pt x="138278" y="182588"/>
                    <a:pt x="135866" y="177986"/>
                    <a:pt x="131719" y="175477"/>
                  </a:cubicBezTo>
                  <a:cubicBezTo>
                    <a:pt x="127573" y="172969"/>
                    <a:pt x="122376" y="172969"/>
                    <a:pt x="118230" y="175477"/>
                  </a:cubicBezTo>
                  <a:cubicBezTo>
                    <a:pt x="114083" y="177986"/>
                    <a:pt x="111670" y="182588"/>
                    <a:pt x="111967" y="187425"/>
                  </a:cubicBezTo>
                  <a:cubicBezTo>
                    <a:pt x="111670" y="192262"/>
                    <a:pt x="114083" y="196865"/>
                    <a:pt x="118230" y="199373"/>
                  </a:cubicBezTo>
                  <a:cubicBezTo>
                    <a:pt x="122376" y="201881"/>
                    <a:pt x="127573" y="201881"/>
                    <a:pt x="131719" y="199373"/>
                  </a:cubicBezTo>
                  <a:cubicBezTo>
                    <a:pt x="135866" y="196865"/>
                    <a:pt x="138278" y="192262"/>
                    <a:pt x="137982" y="187425"/>
                  </a:cubicBezTo>
                  <a:close/>
                </a:path>
              </a:pathLst>
            </a:custGeom>
            <a:solidFill>
              <a:srgbClr val="D1A367"/>
            </a:solidFill>
          </p:spPr>
        </p:sp>
        <p:sp>
          <p:nvSpPr>
            <p:cNvPr id="23" name="Text 21"/>
            <p:cNvSpPr/>
            <p:nvPr/>
          </p:nvSpPr>
          <p:spPr>
            <a:xfrm>
              <a:off x="16889" y="8603"/>
              <a:ext cx="12810" cy="551"/>
            </a:xfrm>
            <a:prstGeom prst="rect">
              <a:avLst/>
            </a:prstGeom>
            <a:noFill/>
          </p:spPr>
          <p:txBody>
            <a:bodyPr wrap="square" lIns="0" tIns="0" rIns="0" bIns="0" rtlCol="0" anchor="ctr"/>
            <a:p>
              <a:pPr>
                <a:lnSpc>
                  <a:spcPct val="120000"/>
                </a:lnSpc>
              </a:pPr>
              <a:r>
                <a:rPr lang="en-US" sz="1970" b="1" dirty="0">
                  <a:solidFill>
                    <a:srgbClr val="4A4A4A"/>
                  </a:solidFill>
                  <a:latin typeface="MiSans" pitchFamily="34" charset="-122"/>
                  <a:ea typeface="MiSans" pitchFamily="34" charset="-122"/>
                  <a:cs typeface="MiSans" pitchFamily="34" charset="-120"/>
                </a:rPr>
                <a:t>认知能力下降的影响</a:t>
              </a:r>
              <a:endParaRPr lang="en-US" sz="1600" dirty="0"/>
            </a:p>
          </p:txBody>
        </p:sp>
        <p:sp>
          <p:nvSpPr>
            <p:cNvPr id="24" name="Text 22"/>
            <p:cNvSpPr/>
            <p:nvPr/>
          </p:nvSpPr>
          <p:spPr>
            <a:xfrm>
              <a:off x="16397" y="9469"/>
              <a:ext cx="472" cy="472"/>
            </a:xfrm>
            <a:prstGeom prst="rect">
              <a:avLst/>
            </a:prstGeom>
            <a:noFill/>
          </p:spPr>
          <p:txBody>
            <a:bodyPr wrap="square" lIns="0" tIns="0" rIns="0" bIns="0" rtlCol="0" anchor="ctr"/>
            <a:p>
              <a:pPr>
                <a:lnSpc>
                  <a:spcPct val="130000"/>
                </a:lnSpc>
              </a:pPr>
              <a:r>
                <a:rPr lang="en-US" sz="1575" dirty="0">
                  <a:solidFill>
                    <a:srgbClr val="D1A367"/>
                  </a:solidFill>
                  <a:latin typeface="MiSans" pitchFamily="34" charset="-122"/>
                  <a:ea typeface="MiSans" pitchFamily="34" charset="-122"/>
                  <a:cs typeface="MiSans" pitchFamily="34" charset="-120"/>
                </a:rPr>
                <a:t>•</a:t>
              </a:r>
              <a:endParaRPr lang="en-US" sz="1600" dirty="0"/>
            </a:p>
          </p:txBody>
        </p:sp>
        <p:sp>
          <p:nvSpPr>
            <p:cNvPr id="25" name="Text 23"/>
            <p:cNvSpPr/>
            <p:nvPr/>
          </p:nvSpPr>
          <p:spPr>
            <a:xfrm>
              <a:off x="16869" y="9469"/>
              <a:ext cx="6533" cy="472"/>
            </a:xfrm>
            <a:prstGeom prst="rect">
              <a:avLst/>
            </a:prstGeom>
            <a:noFill/>
          </p:spPr>
          <p:txBody>
            <a:bodyPr wrap="square" lIns="0" tIns="0" rIns="0" bIns="0" rtlCol="0" anchor="ctr"/>
            <a:p>
              <a:pPr>
                <a:lnSpc>
                  <a:spcPct val="130000"/>
                </a:lnSpc>
              </a:pPr>
              <a:r>
                <a:rPr lang="en-US" sz="1575" b="1" dirty="0">
                  <a:solidFill>
                    <a:srgbClr val="4A4A4A"/>
                  </a:solidFill>
                  <a:latin typeface="MiSans" pitchFamily="34" charset="-122"/>
                  <a:ea typeface="MiSans" pitchFamily="34" charset="-122"/>
                  <a:cs typeface="MiSans" pitchFamily="34" charset="-120"/>
                </a:rPr>
                <a:t>财务管理能力减弱：</a:t>
              </a:r>
              <a:r>
                <a:rPr lang="en-US" sz="1575" dirty="0">
                  <a:solidFill>
                    <a:srgbClr val="4A4A4A"/>
                  </a:solidFill>
                  <a:latin typeface="MiSans" pitchFamily="34" charset="-122"/>
                  <a:ea typeface="MiSans" pitchFamily="34" charset="-122"/>
                  <a:cs typeface="MiSans" pitchFamily="34" charset="-120"/>
                </a:rPr>
                <a:t>难以处理复杂的财务事务</a:t>
              </a:r>
              <a:endParaRPr lang="en-US" sz="1600" dirty="0"/>
            </a:p>
          </p:txBody>
        </p:sp>
        <p:sp>
          <p:nvSpPr>
            <p:cNvPr id="26" name="Text 24"/>
            <p:cNvSpPr/>
            <p:nvPr/>
          </p:nvSpPr>
          <p:spPr>
            <a:xfrm>
              <a:off x="16397" y="10099"/>
              <a:ext cx="472" cy="472"/>
            </a:xfrm>
            <a:prstGeom prst="rect">
              <a:avLst/>
            </a:prstGeom>
            <a:noFill/>
          </p:spPr>
          <p:txBody>
            <a:bodyPr wrap="square" lIns="0" tIns="0" rIns="0" bIns="0" rtlCol="0" anchor="ctr"/>
            <a:p>
              <a:pPr>
                <a:lnSpc>
                  <a:spcPct val="130000"/>
                </a:lnSpc>
              </a:pPr>
              <a:r>
                <a:rPr lang="en-US" sz="1575" dirty="0">
                  <a:solidFill>
                    <a:srgbClr val="D1A367"/>
                  </a:solidFill>
                  <a:latin typeface="MiSans" pitchFamily="34" charset="-122"/>
                  <a:ea typeface="MiSans" pitchFamily="34" charset="-122"/>
                  <a:cs typeface="MiSans" pitchFamily="34" charset="-120"/>
                </a:rPr>
                <a:t>•</a:t>
              </a:r>
              <a:endParaRPr lang="en-US" sz="1600" dirty="0"/>
            </a:p>
          </p:txBody>
        </p:sp>
        <p:sp>
          <p:nvSpPr>
            <p:cNvPr id="27" name="Text 25"/>
            <p:cNvSpPr/>
            <p:nvPr/>
          </p:nvSpPr>
          <p:spPr>
            <a:xfrm>
              <a:off x="16869" y="10099"/>
              <a:ext cx="6198" cy="472"/>
            </a:xfrm>
            <a:prstGeom prst="rect">
              <a:avLst/>
            </a:prstGeom>
            <a:noFill/>
          </p:spPr>
          <p:txBody>
            <a:bodyPr wrap="square" lIns="0" tIns="0" rIns="0" bIns="0" rtlCol="0" anchor="ctr"/>
            <a:p>
              <a:pPr>
                <a:lnSpc>
                  <a:spcPct val="130000"/>
                </a:lnSpc>
              </a:pPr>
              <a:r>
                <a:rPr lang="en-US" sz="1575" b="1" dirty="0">
                  <a:solidFill>
                    <a:srgbClr val="4A4A4A"/>
                  </a:solidFill>
                  <a:latin typeface="MiSans" pitchFamily="34" charset="-122"/>
                  <a:ea typeface="MiSans" pitchFamily="34" charset="-122"/>
                  <a:cs typeface="MiSans" pitchFamily="34" charset="-120"/>
                </a:rPr>
                <a:t>受骗风险增加：</a:t>
              </a:r>
              <a:r>
                <a:rPr lang="en-US" sz="1575" dirty="0">
                  <a:solidFill>
                    <a:srgbClr val="4A4A4A"/>
                  </a:solidFill>
                  <a:latin typeface="MiSans" pitchFamily="34" charset="-122"/>
                  <a:ea typeface="MiSans" pitchFamily="34" charset="-122"/>
                  <a:cs typeface="MiSans" pitchFamily="34" charset="-120"/>
                </a:rPr>
                <a:t>容易相信他人，缺乏判断力</a:t>
              </a:r>
              <a:endParaRPr lang="en-US" sz="1600" dirty="0"/>
            </a:p>
          </p:txBody>
        </p:sp>
        <p:sp>
          <p:nvSpPr>
            <p:cNvPr id="28" name="Text 26"/>
            <p:cNvSpPr/>
            <p:nvPr/>
          </p:nvSpPr>
          <p:spPr>
            <a:xfrm>
              <a:off x="16397" y="10728"/>
              <a:ext cx="472" cy="472"/>
            </a:xfrm>
            <a:prstGeom prst="rect">
              <a:avLst/>
            </a:prstGeom>
            <a:noFill/>
          </p:spPr>
          <p:txBody>
            <a:bodyPr wrap="square" lIns="0" tIns="0" rIns="0" bIns="0" rtlCol="0" anchor="ctr"/>
            <a:p>
              <a:pPr>
                <a:lnSpc>
                  <a:spcPct val="130000"/>
                </a:lnSpc>
              </a:pPr>
              <a:r>
                <a:rPr lang="en-US" sz="1575" dirty="0">
                  <a:solidFill>
                    <a:srgbClr val="D1A367"/>
                  </a:solidFill>
                  <a:latin typeface="MiSans" pitchFamily="34" charset="-122"/>
                  <a:ea typeface="MiSans" pitchFamily="34" charset="-122"/>
                  <a:cs typeface="MiSans" pitchFamily="34" charset="-120"/>
                </a:rPr>
                <a:t>•</a:t>
              </a:r>
              <a:endParaRPr lang="en-US" sz="1600" dirty="0"/>
            </a:p>
          </p:txBody>
        </p:sp>
        <p:sp>
          <p:nvSpPr>
            <p:cNvPr id="29" name="Text 27"/>
            <p:cNvSpPr/>
            <p:nvPr/>
          </p:nvSpPr>
          <p:spPr>
            <a:xfrm>
              <a:off x="16869" y="10728"/>
              <a:ext cx="6179" cy="472"/>
            </a:xfrm>
            <a:prstGeom prst="rect">
              <a:avLst/>
            </a:prstGeom>
            <a:noFill/>
          </p:spPr>
          <p:txBody>
            <a:bodyPr wrap="square" lIns="0" tIns="0" rIns="0" bIns="0" rtlCol="0" anchor="ctr"/>
            <a:p>
              <a:pPr>
                <a:lnSpc>
                  <a:spcPct val="130000"/>
                </a:lnSpc>
              </a:pPr>
              <a:r>
                <a:rPr lang="en-US" sz="1575" b="1" dirty="0">
                  <a:solidFill>
                    <a:srgbClr val="4A4A4A"/>
                  </a:solidFill>
                  <a:latin typeface="MiSans" pitchFamily="34" charset="-122"/>
                  <a:ea typeface="MiSans" pitchFamily="34" charset="-122"/>
                  <a:cs typeface="MiSans" pitchFamily="34" charset="-120"/>
                </a:rPr>
                <a:t>财务混乱：</a:t>
              </a:r>
              <a:r>
                <a:rPr lang="en-US" sz="1575" dirty="0">
                  <a:solidFill>
                    <a:srgbClr val="4A4A4A"/>
                  </a:solidFill>
                  <a:latin typeface="MiSans" pitchFamily="34" charset="-122"/>
                  <a:ea typeface="MiSans" pitchFamily="34" charset="-122"/>
                  <a:cs typeface="MiSans" pitchFamily="34" charset="-120"/>
                </a:rPr>
                <a:t>忘记支付账单、重复购买等问题</a:t>
              </a:r>
              <a:endParaRPr lang="en-US" sz="1600" dirty="0"/>
            </a:p>
          </p:txBody>
        </p:sp>
      </p:grpSp>
      <p:sp>
        <p:nvSpPr>
          <p:cNvPr id="32" name="Shape 30"/>
          <p:cNvSpPr/>
          <p:nvPr/>
        </p:nvSpPr>
        <p:spPr>
          <a:xfrm>
            <a:off x="5219138" y="5341707"/>
            <a:ext cx="312375" cy="249900"/>
          </a:xfrm>
          <a:custGeom>
            <a:avLst/>
            <a:gdLst/>
            <a:ahLst/>
            <a:cxnLst/>
            <a:rect l="l" t="t" r="r" b="b"/>
            <a:pathLst>
              <a:path w="312375" h="249900">
                <a:moveTo>
                  <a:pt x="46856" y="54666"/>
                </a:moveTo>
                <a:cubicBezTo>
                  <a:pt x="46856" y="41731"/>
                  <a:pt x="57350" y="31238"/>
                  <a:pt x="70284" y="31238"/>
                </a:cubicBezTo>
                <a:cubicBezTo>
                  <a:pt x="83219" y="31238"/>
                  <a:pt x="93713" y="41731"/>
                  <a:pt x="93713" y="54666"/>
                </a:cubicBezTo>
                <a:lnTo>
                  <a:pt x="93713" y="109331"/>
                </a:lnTo>
                <a:lnTo>
                  <a:pt x="218663" y="109331"/>
                </a:lnTo>
                <a:lnTo>
                  <a:pt x="218663" y="54666"/>
                </a:lnTo>
                <a:cubicBezTo>
                  <a:pt x="218663" y="41731"/>
                  <a:pt x="229156" y="31238"/>
                  <a:pt x="242091" y="31238"/>
                </a:cubicBezTo>
                <a:cubicBezTo>
                  <a:pt x="255025" y="31238"/>
                  <a:pt x="265519" y="41731"/>
                  <a:pt x="265519" y="54666"/>
                </a:cubicBezTo>
                <a:lnTo>
                  <a:pt x="265519" y="62475"/>
                </a:lnTo>
                <a:lnTo>
                  <a:pt x="273328" y="62475"/>
                </a:lnTo>
                <a:cubicBezTo>
                  <a:pt x="286262" y="62475"/>
                  <a:pt x="296756" y="72969"/>
                  <a:pt x="296756" y="85903"/>
                </a:cubicBezTo>
                <a:lnTo>
                  <a:pt x="296756" y="109331"/>
                </a:lnTo>
                <a:cubicBezTo>
                  <a:pt x="305395" y="109331"/>
                  <a:pt x="312375" y="116311"/>
                  <a:pt x="312375" y="124950"/>
                </a:cubicBezTo>
                <a:cubicBezTo>
                  <a:pt x="312375" y="133589"/>
                  <a:pt x="305395" y="140569"/>
                  <a:pt x="296756" y="140569"/>
                </a:cubicBezTo>
                <a:lnTo>
                  <a:pt x="296756" y="163997"/>
                </a:lnTo>
                <a:cubicBezTo>
                  <a:pt x="296756" y="176931"/>
                  <a:pt x="286262" y="187425"/>
                  <a:pt x="273328" y="187425"/>
                </a:cubicBezTo>
                <a:lnTo>
                  <a:pt x="265519" y="187425"/>
                </a:lnTo>
                <a:lnTo>
                  <a:pt x="265519" y="195234"/>
                </a:lnTo>
                <a:cubicBezTo>
                  <a:pt x="265519" y="208169"/>
                  <a:pt x="255025" y="218663"/>
                  <a:pt x="242091" y="218663"/>
                </a:cubicBezTo>
                <a:cubicBezTo>
                  <a:pt x="229156" y="218663"/>
                  <a:pt x="218663" y="208169"/>
                  <a:pt x="218663" y="195234"/>
                </a:cubicBezTo>
                <a:lnTo>
                  <a:pt x="218663" y="140569"/>
                </a:lnTo>
                <a:lnTo>
                  <a:pt x="93713" y="140569"/>
                </a:lnTo>
                <a:lnTo>
                  <a:pt x="93713" y="195234"/>
                </a:lnTo>
                <a:cubicBezTo>
                  <a:pt x="93713" y="208169"/>
                  <a:pt x="83219" y="218663"/>
                  <a:pt x="70284" y="218663"/>
                </a:cubicBezTo>
                <a:cubicBezTo>
                  <a:pt x="57350" y="218663"/>
                  <a:pt x="46856" y="208169"/>
                  <a:pt x="46856" y="195234"/>
                </a:cubicBezTo>
                <a:lnTo>
                  <a:pt x="46856" y="187425"/>
                </a:lnTo>
                <a:lnTo>
                  <a:pt x="39047" y="187425"/>
                </a:lnTo>
                <a:cubicBezTo>
                  <a:pt x="26113" y="187425"/>
                  <a:pt x="15619" y="176931"/>
                  <a:pt x="15619" y="163997"/>
                </a:cubicBezTo>
                <a:lnTo>
                  <a:pt x="15619" y="140569"/>
                </a:lnTo>
                <a:cubicBezTo>
                  <a:pt x="6980" y="140569"/>
                  <a:pt x="0" y="133589"/>
                  <a:pt x="0" y="124950"/>
                </a:cubicBezTo>
                <a:cubicBezTo>
                  <a:pt x="0" y="116311"/>
                  <a:pt x="6980" y="109331"/>
                  <a:pt x="15619" y="109331"/>
                </a:cubicBezTo>
                <a:lnTo>
                  <a:pt x="15619" y="85903"/>
                </a:lnTo>
                <a:cubicBezTo>
                  <a:pt x="15619" y="72969"/>
                  <a:pt x="26113" y="62475"/>
                  <a:pt x="39047" y="62475"/>
                </a:cubicBezTo>
                <a:lnTo>
                  <a:pt x="46856" y="62475"/>
                </a:lnTo>
                <a:lnTo>
                  <a:pt x="46856" y="54666"/>
                </a:lnTo>
                <a:close/>
              </a:path>
            </a:pathLst>
          </a:custGeom>
          <a:solidFill>
            <a:srgbClr val="8A9A87"/>
          </a:solidFill>
        </p:spPr>
      </p:sp>
      <p:sp>
        <p:nvSpPr>
          <p:cNvPr id="33" name="Text 31"/>
          <p:cNvSpPr/>
          <p:nvPr/>
        </p:nvSpPr>
        <p:spPr>
          <a:xfrm>
            <a:off x="5531485" y="5291455"/>
            <a:ext cx="1858645" cy="349885"/>
          </a:xfrm>
          <a:prstGeom prst="rect">
            <a:avLst/>
          </a:prstGeom>
          <a:noFill/>
        </p:spPr>
        <p:txBody>
          <a:bodyPr wrap="square" lIns="0" tIns="0" rIns="0" bIns="0" rtlCol="0" anchor="ctr"/>
          <a:p>
            <a:pPr>
              <a:lnSpc>
                <a:spcPct val="120000"/>
              </a:lnSpc>
            </a:pPr>
            <a:r>
              <a:rPr lang="en-US" sz="1970" b="1" dirty="0">
                <a:solidFill>
                  <a:srgbClr val="4A4A4A"/>
                </a:solidFill>
                <a:latin typeface="MiSans" pitchFamily="34" charset="-122"/>
                <a:ea typeface="MiSans" pitchFamily="34" charset="-122"/>
                <a:cs typeface="MiSans" pitchFamily="34" charset="-120"/>
              </a:rPr>
              <a:t>认知训练方法</a:t>
            </a:r>
            <a:endParaRPr lang="en-US" sz="1600" dirty="0"/>
          </a:p>
        </p:txBody>
      </p:sp>
      <p:sp>
        <p:nvSpPr>
          <p:cNvPr id="34" name="Text 32"/>
          <p:cNvSpPr/>
          <p:nvPr/>
        </p:nvSpPr>
        <p:spPr>
          <a:xfrm>
            <a:off x="5219065" y="5841365"/>
            <a:ext cx="6525895" cy="649605"/>
          </a:xfrm>
          <a:prstGeom prst="rect">
            <a:avLst/>
          </a:prstGeom>
          <a:noFill/>
        </p:spPr>
        <p:txBody>
          <a:bodyPr wrap="square" lIns="0" tIns="0" rIns="0" bIns="0" rtlCol="0" anchor="ctr"/>
          <a:p>
            <a:pPr>
              <a:lnSpc>
                <a:spcPct val="140000"/>
              </a:lnSpc>
            </a:pPr>
            <a:r>
              <a:rPr lang="en-US" sz="1575" dirty="0">
                <a:solidFill>
                  <a:srgbClr val="4A4A4A"/>
                </a:solidFill>
                <a:latin typeface="MiSans" pitchFamily="34" charset="-122"/>
                <a:ea typeface="MiSans" pitchFamily="34" charset="-122"/>
                <a:cs typeface="MiSans" pitchFamily="34" charset="-120"/>
              </a:rPr>
              <a:t>养老护理人员可以通过组织认知训练活动，如</a:t>
            </a:r>
            <a:r>
              <a:rPr lang="en-US" sz="1575" b="1" dirty="0">
                <a:solidFill>
                  <a:srgbClr val="4A4A4A"/>
                </a:solidFill>
                <a:latin typeface="MiSans" pitchFamily="34" charset="-122"/>
                <a:ea typeface="MiSans" pitchFamily="34" charset="-122"/>
                <a:cs typeface="MiSans" pitchFamily="34" charset="-120"/>
              </a:rPr>
              <a:t>记忆游戏和思维挑战</a:t>
            </a:r>
            <a:r>
              <a:rPr lang="en-US" sz="1575" dirty="0">
                <a:solidFill>
                  <a:srgbClr val="4A4A4A"/>
                </a:solidFill>
                <a:latin typeface="MiSans" pitchFamily="34" charset="-122"/>
                <a:ea typeface="MiSans" pitchFamily="34" charset="-122"/>
                <a:cs typeface="MiSans" pitchFamily="34" charset="-120"/>
              </a:rPr>
              <a:t>，来帮助老年人维持和提升认知健康，进而提高他们的财务管理能力。</a:t>
            </a:r>
            <a:endParaRPr lang="en-US" sz="1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 name="Shape 24"/>
          <p:cNvSpPr/>
          <p:nvPr/>
        </p:nvSpPr>
        <p:spPr>
          <a:xfrm>
            <a:off x="2391172" y="1524000"/>
            <a:ext cx="228600" cy="304800"/>
          </a:xfrm>
          <a:custGeom>
            <a:avLst/>
            <a:gdLst/>
            <a:ahLst/>
            <a:cxnLst/>
            <a:rect l="l" t="t" r="r" b="b"/>
            <a:pathLst>
              <a:path w="228600" h="304800">
                <a:moveTo>
                  <a:pt x="0" y="38100"/>
                </a:moveTo>
                <a:cubicBezTo>
                  <a:pt x="0" y="17085"/>
                  <a:pt x="17085" y="0"/>
                  <a:pt x="38100" y="0"/>
                </a:cubicBezTo>
                <a:lnTo>
                  <a:pt x="127099" y="0"/>
                </a:lnTo>
                <a:cubicBezTo>
                  <a:pt x="137220" y="0"/>
                  <a:pt x="146923" y="3989"/>
                  <a:pt x="154067" y="11132"/>
                </a:cubicBezTo>
                <a:lnTo>
                  <a:pt x="217468" y="74593"/>
                </a:lnTo>
                <a:cubicBezTo>
                  <a:pt x="224611" y="81736"/>
                  <a:pt x="228600" y="91440"/>
                  <a:pt x="228600" y="101560"/>
                </a:cubicBezTo>
                <a:lnTo>
                  <a:pt x="228600" y="266700"/>
                </a:lnTo>
                <a:cubicBezTo>
                  <a:pt x="228600" y="287715"/>
                  <a:pt x="211515" y="304800"/>
                  <a:pt x="190500" y="304800"/>
                </a:cubicBezTo>
                <a:lnTo>
                  <a:pt x="38100" y="304800"/>
                </a:lnTo>
                <a:cubicBezTo>
                  <a:pt x="17085" y="304800"/>
                  <a:pt x="0" y="287715"/>
                  <a:pt x="0" y="266700"/>
                </a:cubicBezTo>
                <a:lnTo>
                  <a:pt x="0" y="38100"/>
                </a:lnTo>
                <a:close/>
                <a:moveTo>
                  <a:pt x="123825" y="34826"/>
                </a:moveTo>
                <a:lnTo>
                  <a:pt x="123825" y="90488"/>
                </a:lnTo>
                <a:cubicBezTo>
                  <a:pt x="123825" y="98405"/>
                  <a:pt x="130195" y="104775"/>
                  <a:pt x="138113" y="104775"/>
                </a:cubicBezTo>
                <a:lnTo>
                  <a:pt x="193774" y="104775"/>
                </a:lnTo>
                <a:lnTo>
                  <a:pt x="123825" y="34826"/>
                </a:lnTo>
                <a:close/>
                <a:moveTo>
                  <a:pt x="71438" y="152400"/>
                </a:moveTo>
                <a:cubicBezTo>
                  <a:pt x="63520" y="152400"/>
                  <a:pt x="57150" y="158770"/>
                  <a:pt x="57150" y="166688"/>
                </a:cubicBezTo>
                <a:cubicBezTo>
                  <a:pt x="57150" y="174605"/>
                  <a:pt x="63520" y="180975"/>
                  <a:pt x="71438" y="180975"/>
                </a:cubicBezTo>
                <a:lnTo>
                  <a:pt x="157163" y="180975"/>
                </a:lnTo>
                <a:cubicBezTo>
                  <a:pt x="165080" y="180975"/>
                  <a:pt x="171450" y="174605"/>
                  <a:pt x="171450" y="166688"/>
                </a:cubicBezTo>
                <a:cubicBezTo>
                  <a:pt x="171450" y="158770"/>
                  <a:pt x="165080" y="152400"/>
                  <a:pt x="157163" y="152400"/>
                </a:cubicBezTo>
                <a:lnTo>
                  <a:pt x="71438" y="152400"/>
                </a:lnTo>
                <a:close/>
                <a:moveTo>
                  <a:pt x="71438" y="209550"/>
                </a:moveTo>
                <a:cubicBezTo>
                  <a:pt x="63520" y="209550"/>
                  <a:pt x="57150" y="215920"/>
                  <a:pt x="57150" y="223838"/>
                </a:cubicBezTo>
                <a:cubicBezTo>
                  <a:pt x="57150" y="231755"/>
                  <a:pt x="63520" y="238125"/>
                  <a:pt x="71438" y="238125"/>
                </a:cubicBezTo>
                <a:lnTo>
                  <a:pt x="157163" y="238125"/>
                </a:lnTo>
                <a:cubicBezTo>
                  <a:pt x="165080" y="238125"/>
                  <a:pt x="171450" y="231755"/>
                  <a:pt x="171450" y="223838"/>
                </a:cubicBezTo>
                <a:cubicBezTo>
                  <a:pt x="171450" y="215920"/>
                  <a:pt x="165080" y="209550"/>
                  <a:pt x="157163" y="209550"/>
                </a:cubicBezTo>
                <a:lnTo>
                  <a:pt x="71438" y="209550"/>
                </a:lnTo>
                <a:close/>
              </a:path>
            </a:pathLst>
          </a:custGeom>
          <a:solidFill>
            <a:srgbClr val="D1A367"/>
          </a:solidFill>
        </p:spPr>
      </p:sp>
      <p:sp>
        <p:nvSpPr>
          <p:cNvPr id="27" name="Text 25"/>
          <p:cNvSpPr/>
          <p:nvPr/>
        </p:nvSpPr>
        <p:spPr>
          <a:xfrm>
            <a:off x="2695972" y="1473200"/>
            <a:ext cx="6540500" cy="406400"/>
          </a:xfrm>
          <a:prstGeom prst="rect">
            <a:avLst/>
          </a:prstGeom>
          <a:noFill/>
        </p:spPr>
        <p:txBody>
          <a:bodyPr wrap="square" lIns="0" tIns="0" rIns="0" bIns="0" rtlCol="0" anchor="ctr"/>
          <a:p>
            <a:pPr>
              <a:lnSpc>
                <a:spcPct val="110000"/>
              </a:lnSpc>
            </a:pPr>
            <a:r>
              <a:rPr lang="en-US" sz="2400" b="1" dirty="0">
                <a:solidFill>
                  <a:srgbClr val="4A4A4A"/>
                </a:solidFill>
                <a:latin typeface="MiSans" pitchFamily="34" charset="-122"/>
                <a:ea typeface="MiSans" pitchFamily="34" charset="-122"/>
                <a:cs typeface="MiSans" pitchFamily="34" charset="-120"/>
              </a:rPr>
              <a:t>导入案例</a:t>
            </a:r>
            <a:endParaRPr lang="en-US" sz="1600" dirty="0"/>
          </a:p>
        </p:txBody>
      </p:sp>
      <p:sp>
        <p:nvSpPr>
          <p:cNvPr id="28" name="Text 26"/>
          <p:cNvSpPr/>
          <p:nvPr/>
        </p:nvSpPr>
        <p:spPr>
          <a:xfrm>
            <a:off x="2315210" y="2133600"/>
            <a:ext cx="8353425" cy="990600"/>
          </a:xfrm>
          <a:prstGeom prst="rect">
            <a:avLst/>
          </a:prstGeom>
          <a:noFill/>
        </p:spPr>
        <p:txBody>
          <a:bodyPr wrap="square" lIns="0" tIns="0" rIns="0" bIns="0" rtlCol="0" anchor="ctr"/>
          <a:p>
            <a:pPr>
              <a:lnSpc>
                <a:spcPct val="140000"/>
              </a:lnSpc>
            </a:pPr>
            <a:r>
              <a:rPr lang="en-US" b="1" dirty="0">
                <a:solidFill>
                  <a:schemeClr val="accent1"/>
                </a:solidFill>
                <a:latin typeface="MiSans" pitchFamily="34" charset="-122"/>
                <a:ea typeface="MiSans" pitchFamily="34" charset="-122"/>
                <a:cs typeface="MiSans" pitchFamily="34" charset="-120"/>
              </a:rPr>
              <a:t>案例背景：</a:t>
            </a:r>
            <a:r>
              <a:rPr lang="en-US" dirty="0">
                <a:solidFill>
                  <a:srgbClr val="4A4A4A"/>
                </a:solidFill>
                <a:latin typeface="MiSans" pitchFamily="34" charset="-122"/>
                <a:ea typeface="MiSans" pitchFamily="34" charset="-122"/>
                <a:cs typeface="MiSans" pitchFamily="34" charset="-120"/>
              </a:rPr>
              <a:t>张阿姨近几天发现，跟自己关系要好的几个老姐妹很忙碌，一打听才知道原来这几位老姐妹这几天都会去参加一个"健康讲座"。健康讲座不仅免费，还每次都给参加讲座的老年人无偿发放药品或其他纪念品。</a:t>
            </a:r>
            <a:endParaRPr lang="en-US" dirty="0">
              <a:solidFill>
                <a:srgbClr val="4A4A4A"/>
              </a:solidFill>
              <a:latin typeface="MiSans" pitchFamily="34" charset="-122"/>
              <a:ea typeface="MiSans" pitchFamily="34" charset="-122"/>
              <a:cs typeface="MiSans" pitchFamily="34" charset="-120"/>
            </a:endParaRPr>
          </a:p>
        </p:txBody>
      </p:sp>
      <p:sp>
        <p:nvSpPr>
          <p:cNvPr id="29" name="Text 27"/>
          <p:cNvSpPr/>
          <p:nvPr/>
        </p:nvSpPr>
        <p:spPr>
          <a:xfrm>
            <a:off x="2315210" y="3581400"/>
            <a:ext cx="8353425" cy="1320800"/>
          </a:xfrm>
          <a:prstGeom prst="rect">
            <a:avLst/>
          </a:prstGeom>
          <a:noFill/>
        </p:spPr>
        <p:txBody>
          <a:bodyPr wrap="square" lIns="0" tIns="0" rIns="0" bIns="0" rtlCol="0" anchor="ctr"/>
          <a:p>
            <a:pPr>
              <a:lnSpc>
                <a:spcPct val="140000"/>
              </a:lnSpc>
            </a:pPr>
            <a:r>
              <a:rPr lang="en-US" b="1" dirty="0">
                <a:solidFill>
                  <a:schemeClr val="accent1"/>
                </a:solidFill>
                <a:latin typeface="MiSans" pitchFamily="34" charset="-122"/>
                <a:ea typeface="MiSans" pitchFamily="34" charset="-122"/>
                <a:cs typeface="MiSans" pitchFamily="34" charset="-120"/>
              </a:rPr>
              <a:t>事件经过：</a:t>
            </a:r>
            <a:r>
              <a:rPr lang="en-US" dirty="0">
                <a:solidFill>
                  <a:srgbClr val="4A4A4A"/>
                </a:solidFill>
                <a:latin typeface="MiSans" pitchFamily="34" charset="-122"/>
                <a:ea typeface="MiSans" pitchFamily="34" charset="-122"/>
                <a:cs typeface="MiSans" pitchFamily="34" charset="-120"/>
              </a:rPr>
              <a:t>张阿姨想："既然是免费的，我也去看看。"就这样，张阿姨跟着几个姐妹参加了"健康讲座"。讲座一开始宣传的知识既有她所熟悉的，也有新的内容，她听得"热血沸腾"。快结束时，经不住工作人员和"专家"的再三劝说，她购买了几盒治疗糖尿病的保健品。</a:t>
            </a:r>
            <a:endParaRPr lang="en-US" dirty="0">
              <a:solidFill>
                <a:srgbClr val="4A4A4A"/>
              </a:solidFill>
              <a:latin typeface="MiSans" pitchFamily="34" charset="-122"/>
              <a:ea typeface="MiSans" pitchFamily="34" charset="-122"/>
              <a:cs typeface="MiSans" pitchFamily="34" charset="-120"/>
            </a:endParaRPr>
          </a:p>
        </p:txBody>
      </p:sp>
      <p:sp>
        <p:nvSpPr>
          <p:cNvPr id="30" name="Text 28"/>
          <p:cNvSpPr/>
          <p:nvPr/>
        </p:nvSpPr>
        <p:spPr>
          <a:xfrm>
            <a:off x="2315210" y="5243830"/>
            <a:ext cx="8353425" cy="660400"/>
          </a:xfrm>
          <a:prstGeom prst="rect">
            <a:avLst/>
          </a:prstGeom>
          <a:noFill/>
        </p:spPr>
        <p:txBody>
          <a:bodyPr wrap="square" lIns="0" tIns="0" rIns="0" bIns="0" rtlCol="0" anchor="ctr"/>
          <a:p>
            <a:pPr>
              <a:lnSpc>
                <a:spcPct val="140000"/>
              </a:lnSpc>
            </a:pPr>
            <a:r>
              <a:rPr lang="en-US" b="1" dirty="0">
                <a:solidFill>
                  <a:schemeClr val="accent1"/>
                </a:solidFill>
                <a:latin typeface="MiSans" pitchFamily="34" charset="-122"/>
                <a:ea typeface="MiSans" pitchFamily="34" charset="-122"/>
                <a:cs typeface="MiSans" pitchFamily="34" charset="-120"/>
              </a:rPr>
              <a:t>严重后果：</a:t>
            </a:r>
            <a:r>
              <a:rPr lang="en-US" dirty="0">
                <a:solidFill>
                  <a:srgbClr val="4A4A4A"/>
                </a:solidFill>
                <a:latin typeface="MiSans" pitchFamily="34" charset="-122"/>
                <a:ea typeface="MiSans" pitchFamily="34" charset="-122"/>
                <a:cs typeface="MiSans" pitchFamily="34" charset="-120"/>
              </a:rPr>
              <a:t>回家后吃了不到3天，血糖就已经严重超标，在医院足足住了半个月。待张阿姨的家人去这家公司讨说法时，已是人去楼空了。</a:t>
            </a:r>
            <a:endParaRPr lang="en-US" dirty="0">
              <a:solidFill>
                <a:srgbClr val="4A4A4A"/>
              </a:solidFill>
              <a:latin typeface="MiSans" pitchFamily="34" charset="-122"/>
              <a:ea typeface="MiSans" pitchFamily="34" charset="-122"/>
              <a:cs typeface="MiSans" pitchFamily="34" charset="-120"/>
            </a:endParaRPr>
          </a:p>
        </p:txBody>
      </p:sp>
      <p:sp>
        <p:nvSpPr>
          <p:cNvPr id="31" name="Shape 29"/>
          <p:cNvSpPr/>
          <p:nvPr/>
        </p:nvSpPr>
        <p:spPr>
          <a:xfrm>
            <a:off x="2314972" y="6245860"/>
            <a:ext cx="6769100" cy="711200"/>
          </a:xfrm>
          <a:custGeom>
            <a:avLst/>
            <a:gdLst/>
            <a:ahLst/>
            <a:cxnLst/>
            <a:rect l="l" t="t" r="r" b="b"/>
            <a:pathLst>
              <a:path w="6769100" h="711200">
                <a:moveTo>
                  <a:pt x="101602" y="0"/>
                </a:moveTo>
                <a:lnTo>
                  <a:pt x="6667498" y="0"/>
                </a:lnTo>
                <a:cubicBezTo>
                  <a:pt x="6723611" y="0"/>
                  <a:pt x="6769100" y="45489"/>
                  <a:pt x="6769100" y="101602"/>
                </a:cubicBezTo>
                <a:lnTo>
                  <a:pt x="6769100" y="609598"/>
                </a:lnTo>
                <a:cubicBezTo>
                  <a:pt x="6769100" y="665711"/>
                  <a:pt x="6723611" y="711200"/>
                  <a:pt x="6667498" y="711200"/>
                </a:cubicBezTo>
                <a:lnTo>
                  <a:pt x="101602" y="711200"/>
                </a:lnTo>
                <a:cubicBezTo>
                  <a:pt x="45489" y="711200"/>
                  <a:pt x="0" y="665711"/>
                  <a:pt x="0" y="609598"/>
                </a:cubicBezTo>
                <a:lnTo>
                  <a:pt x="0" y="101602"/>
                </a:lnTo>
                <a:cubicBezTo>
                  <a:pt x="0" y="45526"/>
                  <a:pt x="45526" y="0"/>
                  <a:pt x="101602" y="0"/>
                </a:cubicBezTo>
                <a:close/>
              </a:path>
            </a:pathLst>
          </a:custGeom>
          <a:solidFill>
            <a:srgbClr val="D1A367"/>
          </a:solidFill>
        </p:spPr>
      </p:sp>
      <p:sp>
        <p:nvSpPr>
          <p:cNvPr id="32" name="Shape 30"/>
          <p:cNvSpPr/>
          <p:nvPr/>
        </p:nvSpPr>
        <p:spPr>
          <a:xfrm>
            <a:off x="2543572" y="6499860"/>
            <a:ext cx="203200" cy="203200"/>
          </a:xfrm>
          <a:custGeom>
            <a:avLst/>
            <a:gdLst/>
            <a:ahLst/>
            <a:cxnLst/>
            <a:rect l="l" t="t" r="r" b="b"/>
            <a:pathLst>
              <a:path w="203200" h="203200">
                <a:moveTo>
                  <a:pt x="101600" y="203200"/>
                </a:moveTo>
                <a:cubicBezTo>
                  <a:pt x="157675" y="203200"/>
                  <a:pt x="203200" y="157675"/>
                  <a:pt x="203200" y="101600"/>
                </a:cubicBezTo>
                <a:cubicBezTo>
                  <a:pt x="203200" y="45525"/>
                  <a:pt x="157675" y="0"/>
                  <a:pt x="101600" y="0"/>
                </a:cubicBezTo>
                <a:cubicBezTo>
                  <a:pt x="45525" y="0"/>
                  <a:pt x="0" y="45525"/>
                  <a:pt x="0" y="101600"/>
                </a:cubicBezTo>
                <a:cubicBezTo>
                  <a:pt x="0" y="157675"/>
                  <a:pt x="45525" y="203200"/>
                  <a:pt x="101600" y="203200"/>
                </a:cubicBezTo>
                <a:close/>
                <a:moveTo>
                  <a:pt x="101600" y="69850"/>
                </a:moveTo>
                <a:cubicBezTo>
                  <a:pt x="94575" y="69850"/>
                  <a:pt x="88900" y="75525"/>
                  <a:pt x="88900" y="82550"/>
                </a:cubicBezTo>
                <a:cubicBezTo>
                  <a:pt x="88900" y="87828"/>
                  <a:pt x="84653" y="92075"/>
                  <a:pt x="79375" y="92075"/>
                </a:cubicBezTo>
                <a:cubicBezTo>
                  <a:pt x="74097" y="92075"/>
                  <a:pt x="69850" y="87828"/>
                  <a:pt x="69850" y="82550"/>
                </a:cubicBezTo>
                <a:cubicBezTo>
                  <a:pt x="69850" y="65008"/>
                  <a:pt x="84058" y="50800"/>
                  <a:pt x="101600" y="50800"/>
                </a:cubicBezTo>
                <a:cubicBezTo>
                  <a:pt x="119142" y="50800"/>
                  <a:pt x="133350" y="65008"/>
                  <a:pt x="133350" y="82550"/>
                </a:cubicBezTo>
                <a:cubicBezTo>
                  <a:pt x="133350" y="101283"/>
                  <a:pt x="119063" y="109220"/>
                  <a:pt x="111125" y="112117"/>
                </a:cubicBezTo>
                <a:lnTo>
                  <a:pt x="111125" y="113625"/>
                </a:lnTo>
                <a:cubicBezTo>
                  <a:pt x="111125" y="118904"/>
                  <a:pt x="106878" y="123150"/>
                  <a:pt x="101600" y="123150"/>
                </a:cubicBezTo>
                <a:cubicBezTo>
                  <a:pt x="96322" y="123150"/>
                  <a:pt x="92075" y="118904"/>
                  <a:pt x="92075" y="113625"/>
                </a:cubicBezTo>
                <a:lnTo>
                  <a:pt x="92075" y="110411"/>
                </a:lnTo>
                <a:cubicBezTo>
                  <a:pt x="92075" y="102275"/>
                  <a:pt x="97949" y="96441"/>
                  <a:pt x="104021" y="94456"/>
                </a:cubicBezTo>
                <a:cubicBezTo>
                  <a:pt x="106561" y="93623"/>
                  <a:pt x="109260" y="92273"/>
                  <a:pt x="111244" y="90368"/>
                </a:cubicBezTo>
                <a:cubicBezTo>
                  <a:pt x="112951" y="88702"/>
                  <a:pt x="114300" y="86400"/>
                  <a:pt x="114300" y="82590"/>
                </a:cubicBezTo>
                <a:cubicBezTo>
                  <a:pt x="114300" y="75565"/>
                  <a:pt x="108625" y="69890"/>
                  <a:pt x="101600" y="69890"/>
                </a:cubicBezTo>
                <a:close/>
                <a:moveTo>
                  <a:pt x="88900" y="146050"/>
                </a:moveTo>
                <a:cubicBezTo>
                  <a:pt x="88900" y="139041"/>
                  <a:pt x="94591" y="133350"/>
                  <a:pt x="101600" y="133350"/>
                </a:cubicBezTo>
                <a:cubicBezTo>
                  <a:pt x="108609" y="133350"/>
                  <a:pt x="114300" y="139041"/>
                  <a:pt x="114300" y="146050"/>
                </a:cubicBezTo>
                <a:cubicBezTo>
                  <a:pt x="114300" y="153059"/>
                  <a:pt x="108609" y="158750"/>
                  <a:pt x="101600" y="158750"/>
                </a:cubicBezTo>
                <a:cubicBezTo>
                  <a:pt x="94591" y="158750"/>
                  <a:pt x="88900" y="153059"/>
                  <a:pt x="88900" y="146050"/>
                </a:cubicBezTo>
                <a:close/>
              </a:path>
            </a:pathLst>
          </a:custGeom>
          <a:solidFill>
            <a:srgbClr val="F8F6F2"/>
          </a:solidFill>
        </p:spPr>
      </p:sp>
      <p:sp>
        <p:nvSpPr>
          <p:cNvPr id="33" name="Text 31"/>
          <p:cNvSpPr/>
          <p:nvPr/>
        </p:nvSpPr>
        <p:spPr>
          <a:xfrm>
            <a:off x="2873772" y="6449060"/>
            <a:ext cx="6108700" cy="304800"/>
          </a:xfrm>
          <a:prstGeom prst="rect">
            <a:avLst/>
          </a:prstGeom>
          <a:noFill/>
        </p:spPr>
        <p:txBody>
          <a:bodyPr wrap="square" lIns="0" tIns="0" rIns="0" bIns="0" rtlCol="0" anchor="ctr"/>
          <a:p>
            <a:pPr>
              <a:lnSpc>
                <a:spcPct val="130000"/>
              </a:lnSpc>
            </a:pPr>
            <a:r>
              <a:rPr lang="en-US" b="1" dirty="0">
                <a:solidFill>
                  <a:srgbClr val="F8F6F2"/>
                </a:solidFill>
                <a:latin typeface="MiSans" pitchFamily="34" charset="-122"/>
                <a:ea typeface="MiSans" pitchFamily="34" charset="-122"/>
                <a:cs typeface="MiSans" pitchFamily="34" charset="-120"/>
              </a:rPr>
              <a:t>情境思考：如何帮助老年人防范钱物被欺诈？</a:t>
            </a:r>
            <a:endParaRPr lang="en-US" b="1" dirty="0">
              <a:solidFill>
                <a:srgbClr val="F8F6F2"/>
              </a:solidFill>
              <a:latin typeface="MiSans" pitchFamily="34" charset="-122"/>
              <a:ea typeface="MiSans" pitchFamily="34" charset="-122"/>
              <a:cs typeface="MiSans" pitchFamily="34" charset="-12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1"/>
          <p:cNvSpPr/>
          <p:nvPr/>
        </p:nvSpPr>
        <p:spPr>
          <a:xfrm>
            <a:off x="499800" y="899640"/>
            <a:ext cx="15481310" cy="499800"/>
          </a:xfrm>
          <a:prstGeom prst="rect">
            <a:avLst/>
          </a:prstGeom>
          <a:noFill/>
        </p:spPr>
        <p:txBody>
          <a:bodyPr wrap="square" lIns="0" tIns="0" rIns="0" bIns="0" rtlCol="0" anchor="ct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购物与记账在日常生活中的重要性</a:t>
            </a:r>
            <a:endParaRPr lang="en-US" sz="3540" dirty="0">
              <a:solidFill>
                <a:schemeClr val="tx1"/>
              </a:solidFill>
              <a:latin typeface="MiSans" pitchFamily="34" charset="-122"/>
              <a:ea typeface="MiSans" pitchFamily="34" charset="-122"/>
              <a:cs typeface="MiSans" pitchFamily="34" charset="-120"/>
            </a:endParaRPr>
          </a:p>
        </p:txBody>
      </p:sp>
      <p:sp>
        <p:nvSpPr>
          <p:cNvPr id="5" name="Text 3"/>
          <p:cNvSpPr/>
          <p:nvPr/>
        </p:nvSpPr>
        <p:spPr>
          <a:xfrm>
            <a:off x="499745" y="1518920"/>
            <a:ext cx="14833600" cy="330200"/>
          </a:xfrm>
          <a:prstGeom prst="rect">
            <a:avLst/>
          </a:prstGeom>
          <a:noFill/>
        </p:spPr>
        <p:txBody>
          <a:bodyPr wrap="square" lIns="0" tIns="0" rIns="0" bIns="0" rtlCol="0" anchor="ctr"/>
          <a:p>
            <a:pPr>
              <a:lnSpc>
                <a:spcPct val="140000"/>
              </a:lnSpc>
            </a:pPr>
            <a:r>
              <a:rPr lang="en-US" sz="1600" dirty="0">
                <a:solidFill>
                  <a:schemeClr val="tx1"/>
                </a:solidFill>
                <a:latin typeface="MiSans" pitchFamily="34" charset="-122"/>
                <a:ea typeface="MiSans" pitchFamily="34" charset="-122"/>
                <a:cs typeface="MiSans" pitchFamily="34" charset="-120"/>
              </a:rPr>
              <a:t>购物和记账不仅是财务管理的基本技能，也是日常生活中不可或缺的一部分。</a:t>
            </a:r>
            <a:r>
              <a:rPr lang="en-US" sz="1600" b="1" dirty="0">
                <a:solidFill>
                  <a:schemeClr val="tx1"/>
                </a:solidFill>
                <a:latin typeface="MiSans" pitchFamily="34" charset="-122"/>
                <a:ea typeface="MiSans" pitchFamily="34" charset="-122"/>
                <a:cs typeface="MiSans" pitchFamily="34" charset="-120"/>
              </a:rPr>
              <a:t>这些活动有助于保持大脑的活力，预防认知衰退。</a:t>
            </a:r>
            <a:endParaRPr lang="en-US" sz="1600" b="1" dirty="0">
              <a:solidFill>
                <a:schemeClr val="tx1"/>
              </a:solidFill>
              <a:latin typeface="MiSans" pitchFamily="34" charset="-122"/>
              <a:ea typeface="MiSans" pitchFamily="34" charset="-122"/>
              <a:cs typeface="MiSans" pitchFamily="34" charset="-120"/>
            </a:endParaRPr>
          </a:p>
        </p:txBody>
      </p:sp>
      <p:sp>
        <p:nvSpPr>
          <p:cNvPr id="9" name="Shape 5"/>
          <p:cNvSpPr/>
          <p:nvPr/>
        </p:nvSpPr>
        <p:spPr>
          <a:xfrm>
            <a:off x="5689600" y="2511425"/>
            <a:ext cx="50800" cy="3240000"/>
          </a:xfrm>
          <a:custGeom>
            <a:avLst/>
            <a:gdLst/>
            <a:ahLst/>
            <a:cxnLst/>
            <a:rect l="l" t="t" r="r" b="b"/>
            <a:pathLst>
              <a:path w="50800" h="3352800">
                <a:moveTo>
                  <a:pt x="50800" y="0"/>
                </a:moveTo>
                <a:lnTo>
                  <a:pt x="50800" y="0"/>
                </a:lnTo>
                <a:lnTo>
                  <a:pt x="50800" y="3352800"/>
                </a:lnTo>
                <a:lnTo>
                  <a:pt x="50800" y="3352800"/>
                </a:lnTo>
                <a:cubicBezTo>
                  <a:pt x="22763" y="3352800"/>
                  <a:pt x="0" y="3330037"/>
                  <a:pt x="0" y="3302000"/>
                </a:cubicBezTo>
                <a:lnTo>
                  <a:pt x="0" y="50800"/>
                </a:lnTo>
                <a:cubicBezTo>
                  <a:pt x="0" y="22763"/>
                  <a:pt x="22763" y="0"/>
                  <a:pt x="50800" y="0"/>
                </a:cubicBezTo>
                <a:close/>
              </a:path>
            </a:pathLst>
          </a:custGeom>
          <a:solidFill>
            <a:srgbClr val="A99985"/>
          </a:solidFill>
        </p:spPr>
      </p:sp>
      <p:sp>
        <p:nvSpPr>
          <p:cNvPr id="21" name="Shape 6"/>
          <p:cNvSpPr/>
          <p:nvPr/>
        </p:nvSpPr>
        <p:spPr>
          <a:xfrm>
            <a:off x="6019800" y="2816225"/>
            <a:ext cx="812800" cy="812800"/>
          </a:xfrm>
          <a:custGeom>
            <a:avLst/>
            <a:gdLst/>
            <a:ahLst/>
            <a:cxnLst/>
            <a:rect l="l" t="t" r="r" b="b"/>
            <a:pathLst>
              <a:path w="812800" h="812800">
                <a:moveTo>
                  <a:pt x="406400" y="0"/>
                </a:moveTo>
                <a:lnTo>
                  <a:pt x="406400" y="0"/>
                </a:lnTo>
                <a:cubicBezTo>
                  <a:pt x="630698" y="0"/>
                  <a:pt x="812800" y="182102"/>
                  <a:pt x="812800" y="406400"/>
                </a:cubicBezTo>
                <a:lnTo>
                  <a:pt x="812800" y="406400"/>
                </a:lnTo>
                <a:cubicBezTo>
                  <a:pt x="812800" y="630698"/>
                  <a:pt x="630698" y="812800"/>
                  <a:pt x="406400" y="812800"/>
                </a:cubicBezTo>
                <a:lnTo>
                  <a:pt x="406400" y="812800"/>
                </a:lnTo>
                <a:cubicBezTo>
                  <a:pt x="182102" y="812800"/>
                  <a:pt x="0" y="630698"/>
                  <a:pt x="0" y="406400"/>
                </a:cubicBezTo>
                <a:lnTo>
                  <a:pt x="0" y="406400"/>
                </a:lnTo>
                <a:cubicBezTo>
                  <a:pt x="0" y="182102"/>
                  <a:pt x="182102" y="0"/>
                  <a:pt x="406400" y="0"/>
                </a:cubicBezTo>
                <a:close/>
              </a:path>
            </a:pathLst>
          </a:custGeom>
          <a:solidFill>
            <a:srgbClr val="A99985"/>
          </a:solidFill>
        </p:spPr>
      </p:sp>
      <p:sp>
        <p:nvSpPr>
          <p:cNvPr id="30" name="Shape 7"/>
          <p:cNvSpPr/>
          <p:nvPr/>
        </p:nvSpPr>
        <p:spPr>
          <a:xfrm>
            <a:off x="6235700" y="3070225"/>
            <a:ext cx="381000" cy="304800"/>
          </a:xfrm>
          <a:custGeom>
            <a:avLst/>
            <a:gdLst/>
            <a:ahLst/>
            <a:cxnLst/>
            <a:rect l="l" t="t" r="r" b="b"/>
            <a:pathLst>
              <a:path w="381000" h="304800">
                <a:moveTo>
                  <a:pt x="14288" y="-9525"/>
                </a:moveTo>
                <a:cubicBezTo>
                  <a:pt x="6370" y="-9525"/>
                  <a:pt x="0" y="-3155"/>
                  <a:pt x="0" y="4763"/>
                </a:cubicBezTo>
                <a:cubicBezTo>
                  <a:pt x="0" y="12680"/>
                  <a:pt x="6370" y="19050"/>
                  <a:pt x="14288" y="19050"/>
                </a:cubicBezTo>
                <a:lnTo>
                  <a:pt x="41255" y="19050"/>
                </a:lnTo>
                <a:cubicBezTo>
                  <a:pt x="43577" y="19050"/>
                  <a:pt x="45541" y="20717"/>
                  <a:pt x="45958" y="22979"/>
                </a:cubicBezTo>
                <a:lnTo>
                  <a:pt x="76974" y="193417"/>
                </a:lnTo>
                <a:cubicBezTo>
                  <a:pt x="80665" y="213777"/>
                  <a:pt x="98405" y="228600"/>
                  <a:pt x="119122" y="228600"/>
                </a:cubicBezTo>
                <a:lnTo>
                  <a:pt x="271463" y="228600"/>
                </a:lnTo>
                <a:cubicBezTo>
                  <a:pt x="279380" y="228600"/>
                  <a:pt x="285750" y="222230"/>
                  <a:pt x="285750" y="214313"/>
                </a:cubicBezTo>
                <a:cubicBezTo>
                  <a:pt x="285750" y="206395"/>
                  <a:pt x="279380" y="200025"/>
                  <a:pt x="271463" y="200025"/>
                </a:cubicBezTo>
                <a:lnTo>
                  <a:pt x="119122" y="200025"/>
                </a:lnTo>
                <a:cubicBezTo>
                  <a:pt x="112216" y="200025"/>
                  <a:pt x="106323" y="195084"/>
                  <a:pt x="105073" y="188297"/>
                </a:cubicBezTo>
                <a:lnTo>
                  <a:pt x="102037" y="171450"/>
                </a:lnTo>
                <a:lnTo>
                  <a:pt x="282773" y="171450"/>
                </a:lnTo>
                <a:cubicBezTo>
                  <a:pt x="301109" y="171450"/>
                  <a:pt x="316825" y="158413"/>
                  <a:pt x="320219" y="140375"/>
                </a:cubicBezTo>
                <a:lnTo>
                  <a:pt x="338673" y="41612"/>
                </a:lnTo>
                <a:cubicBezTo>
                  <a:pt x="340876" y="29885"/>
                  <a:pt x="331887" y="19050"/>
                  <a:pt x="319921" y="19050"/>
                </a:cubicBezTo>
                <a:lnTo>
                  <a:pt x="74235" y="19050"/>
                </a:lnTo>
                <a:lnTo>
                  <a:pt x="73997" y="17859"/>
                </a:lnTo>
                <a:cubicBezTo>
                  <a:pt x="71140" y="2024"/>
                  <a:pt x="57329" y="-9525"/>
                  <a:pt x="41196" y="-9525"/>
                </a:cubicBezTo>
                <a:lnTo>
                  <a:pt x="14288" y="-9525"/>
                </a:lnTo>
                <a:close/>
                <a:moveTo>
                  <a:pt x="123825" y="304800"/>
                </a:moveTo>
                <a:cubicBezTo>
                  <a:pt x="139596" y="304800"/>
                  <a:pt x="152400" y="291996"/>
                  <a:pt x="152400" y="276225"/>
                </a:cubicBezTo>
                <a:cubicBezTo>
                  <a:pt x="152400" y="260454"/>
                  <a:pt x="139596" y="247650"/>
                  <a:pt x="123825" y="247650"/>
                </a:cubicBezTo>
                <a:cubicBezTo>
                  <a:pt x="108054" y="247650"/>
                  <a:pt x="95250" y="260454"/>
                  <a:pt x="95250" y="276225"/>
                </a:cubicBezTo>
                <a:cubicBezTo>
                  <a:pt x="95250" y="291996"/>
                  <a:pt x="108054" y="304800"/>
                  <a:pt x="123825" y="304800"/>
                </a:cubicBezTo>
                <a:close/>
                <a:moveTo>
                  <a:pt x="257175" y="304800"/>
                </a:moveTo>
                <a:cubicBezTo>
                  <a:pt x="272946" y="304800"/>
                  <a:pt x="285750" y="291996"/>
                  <a:pt x="285750" y="276225"/>
                </a:cubicBezTo>
                <a:cubicBezTo>
                  <a:pt x="285750" y="260454"/>
                  <a:pt x="272946" y="247650"/>
                  <a:pt x="257175" y="247650"/>
                </a:cubicBezTo>
                <a:cubicBezTo>
                  <a:pt x="241404" y="247650"/>
                  <a:pt x="228600" y="260454"/>
                  <a:pt x="228600" y="276225"/>
                </a:cubicBezTo>
                <a:cubicBezTo>
                  <a:pt x="228600" y="291996"/>
                  <a:pt x="241404" y="304800"/>
                  <a:pt x="257175" y="304800"/>
                </a:cubicBezTo>
                <a:close/>
              </a:path>
            </a:pathLst>
          </a:custGeom>
          <a:solidFill>
            <a:srgbClr val="F8F6F2"/>
          </a:solidFill>
        </p:spPr>
      </p:sp>
      <p:sp>
        <p:nvSpPr>
          <p:cNvPr id="31" name="Text 8"/>
          <p:cNvSpPr/>
          <p:nvPr/>
        </p:nvSpPr>
        <p:spPr>
          <a:xfrm>
            <a:off x="6985000" y="3019425"/>
            <a:ext cx="1714500" cy="406400"/>
          </a:xfrm>
          <a:prstGeom prst="rect">
            <a:avLst/>
          </a:prstGeom>
          <a:noFill/>
        </p:spPr>
        <p:txBody>
          <a:bodyPr wrap="square" lIns="0" tIns="0" rIns="0" bIns="0" rtlCol="0" anchor="ctr"/>
          <a:p>
            <a:pPr>
              <a:lnSpc>
                <a:spcPct val="110000"/>
              </a:lnSpc>
            </a:pPr>
            <a:r>
              <a:rPr lang="en-US" sz="2400" b="1" dirty="0">
                <a:solidFill>
                  <a:srgbClr val="4A4A4A"/>
                </a:solidFill>
                <a:latin typeface="MiSans" pitchFamily="34" charset="-122"/>
                <a:ea typeface="MiSans" pitchFamily="34" charset="-122"/>
                <a:cs typeface="MiSans" pitchFamily="34" charset="-120"/>
              </a:rPr>
              <a:t>购物的作用</a:t>
            </a:r>
            <a:endParaRPr lang="en-US" sz="1600" dirty="0"/>
          </a:p>
        </p:txBody>
      </p:sp>
      <p:sp>
        <p:nvSpPr>
          <p:cNvPr id="35" name="Text 9"/>
          <p:cNvSpPr/>
          <p:nvPr/>
        </p:nvSpPr>
        <p:spPr>
          <a:xfrm>
            <a:off x="6019800" y="388302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36" name="Text 10"/>
          <p:cNvSpPr/>
          <p:nvPr/>
        </p:nvSpPr>
        <p:spPr>
          <a:xfrm>
            <a:off x="6324600" y="3883025"/>
            <a:ext cx="44069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锻炼决策能力：</a:t>
            </a:r>
            <a:r>
              <a:rPr lang="en-US" sz="1600" dirty="0">
                <a:solidFill>
                  <a:srgbClr val="4A4A4A"/>
                </a:solidFill>
                <a:latin typeface="MiSans" pitchFamily="34" charset="-122"/>
                <a:ea typeface="MiSans" pitchFamily="34" charset="-122"/>
                <a:cs typeface="MiSans" pitchFamily="34" charset="-120"/>
              </a:rPr>
              <a:t>选择商品、比较价格、判断质量</a:t>
            </a:r>
            <a:endParaRPr lang="en-US" sz="1600" dirty="0"/>
          </a:p>
        </p:txBody>
      </p:sp>
      <p:sp>
        <p:nvSpPr>
          <p:cNvPr id="37" name="Text 11"/>
          <p:cNvSpPr/>
          <p:nvPr/>
        </p:nvSpPr>
        <p:spPr>
          <a:xfrm>
            <a:off x="6019800" y="434022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38" name="Text 12"/>
          <p:cNvSpPr/>
          <p:nvPr/>
        </p:nvSpPr>
        <p:spPr>
          <a:xfrm>
            <a:off x="6324600" y="4340225"/>
            <a:ext cx="42037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锻炼判断力：</a:t>
            </a:r>
            <a:r>
              <a:rPr lang="en-US" sz="1600" dirty="0">
                <a:solidFill>
                  <a:srgbClr val="4A4A4A"/>
                </a:solidFill>
                <a:latin typeface="MiSans" pitchFamily="34" charset="-122"/>
                <a:ea typeface="MiSans" pitchFamily="34" charset="-122"/>
                <a:cs typeface="MiSans" pitchFamily="34" charset="-120"/>
              </a:rPr>
              <a:t>评估商品性价比，做出购买决策</a:t>
            </a:r>
            <a:endParaRPr lang="en-US" sz="1600" dirty="0"/>
          </a:p>
        </p:txBody>
      </p:sp>
      <p:sp>
        <p:nvSpPr>
          <p:cNvPr id="39" name="Text 13"/>
          <p:cNvSpPr/>
          <p:nvPr/>
        </p:nvSpPr>
        <p:spPr>
          <a:xfrm>
            <a:off x="6019800" y="479742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40" name="Text 14"/>
          <p:cNvSpPr/>
          <p:nvPr/>
        </p:nvSpPr>
        <p:spPr>
          <a:xfrm>
            <a:off x="6324600" y="4797425"/>
            <a:ext cx="35814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社交互动：</a:t>
            </a:r>
            <a:r>
              <a:rPr lang="en-US" sz="1600" dirty="0">
                <a:solidFill>
                  <a:srgbClr val="4A4A4A"/>
                </a:solidFill>
                <a:latin typeface="MiSans" pitchFamily="34" charset="-122"/>
                <a:ea typeface="MiSans" pitchFamily="34" charset="-122"/>
                <a:cs typeface="MiSans" pitchFamily="34" charset="-120"/>
              </a:rPr>
              <a:t>与他人交流，保持社会联系</a:t>
            </a:r>
            <a:endParaRPr lang="en-US" sz="1600" dirty="0"/>
          </a:p>
        </p:txBody>
      </p:sp>
      <p:sp>
        <p:nvSpPr>
          <p:cNvPr id="41" name="Text 15"/>
          <p:cNvSpPr/>
          <p:nvPr/>
        </p:nvSpPr>
        <p:spPr>
          <a:xfrm>
            <a:off x="6019800" y="525462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42" name="Text 16"/>
          <p:cNvSpPr/>
          <p:nvPr/>
        </p:nvSpPr>
        <p:spPr>
          <a:xfrm>
            <a:off x="6324600" y="5254625"/>
            <a:ext cx="33782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认知训练：</a:t>
            </a:r>
            <a:r>
              <a:rPr lang="en-US" sz="1600" dirty="0">
                <a:solidFill>
                  <a:srgbClr val="4A4A4A"/>
                </a:solidFill>
                <a:latin typeface="MiSans" pitchFamily="34" charset="-122"/>
                <a:ea typeface="MiSans" pitchFamily="34" charset="-122"/>
                <a:cs typeface="MiSans" pitchFamily="34" charset="-120"/>
              </a:rPr>
              <a:t>记忆购物清单、计算价格</a:t>
            </a:r>
            <a:endParaRPr lang="en-US" sz="16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1"/>
          <p:cNvSpPr/>
          <p:nvPr/>
        </p:nvSpPr>
        <p:spPr>
          <a:xfrm>
            <a:off x="499800" y="899640"/>
            <a:ext cx="15481310" cy="499800"/>
          </a:xfrm>
          <a:prstGeom prst="rect">
            <a:avLst/>
          </a:prstGeom>
          <a:noFill/>
        </p:spPr>
        <p:txBody>
          <a:bodyPr wrap="square" lIns="0" tIns="0" rIns="0" bIns="0" rtlCol="0" anchor="ct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购物与记账在日常生活中的重要性</a:t>
            </a:r>
            <a:endParaRPr lang="en-US" sz="3540" dirty="0">
              <a:solidFill>
                <a:schemeClr val="tx1"/>
              </a:solidFill>
              <a:latin typeface="MiSans" pitchFamily="34" charset="-122"/>
              <a:ea typeface="MiSans" pitchFamily="34" charset="-122"/>
              <a:cs typeface="MiSans" pitchFamily="34" charset="-120"/>
            </a:endParaRPr>
          </a:p>
        </p:txBody>
      </p:sp>
      <p:sp>
        <p:nvSpPr>
          <p:cNvPr id="5" name="Text 3"/>
          <p:cNvSpPr/>
          <p:nvPr/>
        </p:nvSpPr>
        <p:spPr>
          <a:xfrm>
            <a:off x="499745" y="1518920"/>
            <a:ext cx="14833600" cy="330200"/>
          </a:xfrm>
          <a:prstGeom prst="rect">
            <a:avLst/>
          </a:prstGeom>
          <a:noFill/>
        </p:spPr>
        <p:txBody>
          <a:bodyPr wrap="square" lIns="0" tIns="0" rIns="0" bIns="0" rtlCol="0" anchor="ctr"/>
          <a:p>
            <a:pPr>
              <a:lnSpc>
                <a:spcPct val="140000"/>
              </a:lnSpc>
            </a:pPr>
            <a:r>
              <a:rPr lang="en-US" sz="1600" dirty="0">
                <a:solidFill>
                  <a:schemeClr val="tx1"/>
                </a:solidFill>
                <a:latin typeface="MiSans" pitchFamily="34" charset="-122"/>
                <a:ea typeface="MiSans" pitchFamily="34" charset="-122"/>
                <a:cs typeface="MiSans" pitchFamily="34" charset="-120"/>
              </a:rPr>
              <a:t>购物和记账不仅是财务管理的基本技能，也是日常生活中不可或缺的一部分。</a:t>
            </a:r>
            <a:r>
              <a:rPr lang="en-US" sz="1600" b="1" dirty="0">
                <a:solidFill>
                  <a:schemeClr val="tx1"/>
                </a:solidFill>
                <a:latin typeface="MiSans" pitchFamily="34" charset="-122"/>
                <a:ea typeface="MiSans" pitchFamily="34" charset="-122"/>
                <a:cs typeface="MiSans" pitchFamily="34" charset="-120"/>
              </a:rPr>
              <a:t>这些活动有助于保持大脑的活力，预防认知衰退。</a:t>
            </a:r>
            <a:endParaRPr lang="en-US" sz="1600" b="1" dirty="0">
              <a:solidFill>
                <a:schemeClr val="tx1"/>
              </a:solidFill>
              <a:latin typeface="MiSans" pitchFamily="34" charset="-122"/>
              <a:ea typeface="MiSans" pitchFamily="34" charset="-122"/>
              <a:cs typeface="MiSans" pitchFamily="34" charset="-120"/>
            </a:endParaRPr>
          </a:p>
        </p:txBody>
      </p:sp>
      <p:sp>
        <p:nvSpPr>
          <p:cNvPr id="20" name="Shape 18"/>
          <p:cNvSpPr/>
          <p:nvPr/>
        </p:nvSpPr>
        <p:spPr>
          <a:xfrm>
            <a:off x="5991225" y="2663825"/>
            <a:ext cx="50800" cy="3352800"/>
          </a:xfrm>
          <a:custGeom>
            <a:avLst/>
            <a:gdLst/>
            <a:ahLst/>
            <a:cxnLst/>
            <a:rect l="l" t="t" r="r" b="b"/>
            <a:pathLst>
              <a:path w="50800" h="3352800">
                <a:moveTo>
                  <a:pt x="50800" y="0"/>
                </a:moveTo>
                <a:lnTo>
                  <a:pt x="50800" y="0"/>
                </a:lnTo>
                <a:lnTo>
                  <a:pt x="50800" y="3352800"/>
                </a:lnTo>
                <a:lnTo>
                  <a:pt x="50800" y="3352800"/>
                </a:lnTo>
                <a:cubicBezTo>
                  <a:pt x="22763" y="3352800"/>
                  <a:pt x="0" y="3330037"/>
                  <a:pt x="0" y="3302000"/>
                </a:cubicBezTo>
                <a:lnTo>
                  <a:pt x="0" y="50800"/>
                </a:lnTo>
                <a:cubicBezTo>
                  <a:pt x="0" y="22763"/>
                  <a:pt x="22763" y="0"/>
                  <a:pt x="50800" y="0"/>
                </a:cubicBezTo>
                <a:close/>
              </a:path>
            </a:pathLst>
          </a:custGeom>
          <a:solidFill>
            <a:srgbClr val="8A9A87"/>
          </a:solidFill>
        </p:spPr>
      </p:sp>
      <p:sp>
        <p:nvSpPr>
          <p:cNvPr id="2" name="Shape 19"/>
          <p:cNvSpPr/>
          <p:nvPr/>
        </p:nvSpPr>
        <p:spPr>
          <a:xfrm>
            <a:off x="6321425" y="2968625"/>
            <a:ext cx="812800" cy="812800"/>
          </a:xfrm>
          <a:custGeom>
            <a:avLst/>
            <a:gdLst/>
            <a:ahLst/>
            <a:cxnLst/>
            <a:rect l="l" t="t" r="r" b="b"/>
            <a:pathLst>
              <a:path w="812800" h="812800">
                <a:moveTo>
                  <a:pt x="406400" y="0"/>
                </a:moveTo>
                <a:lnTo>
                  <a:pt x="406400" y="0"/>
                </a:lnTo>
                <a:cubicBezTo>
                  <a:pt x="630698" y="0"/>
                  <a:pt x="812800" y="182102"/>
                  <a:pt x="812800" y="406400"/>
                </a:cubicBezTo>
                <a:lnTo>
                  <a:pt x="812800" y="406400"/>
                </a:lnTo>
                <a:cubicBezTo>
                  <a:pt x="812800" y="630698"/>
                  <a:pt x="630698" y="812800"/>
                  <a:pt x="406400" y="812800"/>
                </a:cubicBezTo>
                <a:lnTo>
                  <a:pt x="406400" y="812800"/>
                </a:lnTo>
                <a:cubicBezTo>
                  <a:pt x="182102" y="812800"/>
                  <a:pt x="0" y="630698"/>
                  <a:pt x="0" y="406400"/>
                </a:cubicBezTo>
                <a:lnTo>
                  <a:pt x="0" y="406400"/>
                </a:lnTo>
                <a:cubicBezTo>
                  <a:pt x="0" y="182102"/>
                  <a:pt x="182102" y="0"/>
                  <a:pt x="406400" y="0"/>
                </a:cubicBezTo>
                <a:close/>
              </a:path>
            </a:pathLst>
          </a:custGeom>
          <a:solidFill>
            <a:srgbClr val="8A9A87"/>
          </a:solidFill>
        </p:spPr>
      </p:sp>
      <p:sp>
        <p:nvSpPr>
          <p:cNvPr id="22" name="Shape 20"/>
          <p:cNvSpPr/>
          <p:nvPr/>
        </p:nvSpPr>
        <p:spPr>
          <a:xfrm>
            <a:off x="6594475" y="3222625"/>
            <a:ext cx="266700" cy="304800"/>
          </a:xfrm>
          <a:custGeom>
            <a:avLst/>
            <a:gdLst/>
            <a:ahLst/>
            <a:cxnLst/>
            <a:rect l="l" t="t" r="r" b="b"/>
            <a:pathLst>
              <a:path w="266700" h="304800">
                <a:moveTo>
                  <a:pt x="228600" y="304800"/>
                </a:moveTo>
                <a:lnTo>
                  <a:pt x="57150" y="304800"/>
                </a:lnTo>
                <a:cubicBezTo>
                  <a:pt x="25598" y="304800"/>
                  <a:pt x="0" y="279202"/>
                  <a:pt x="0" y="247650"/>
                </a:cubicBezTo>
                <a:lnTo>
                  <a:pt x="0" y="57150"/>
                </a:lnTo>
                <a:cubicBezTo>
                  <a:pt x="0" y="25598"/>
                  <a:pt x="25598" y="0"/>
                  <a:pt x="57150" y="0"/>
                </a:cubicBezTo>
                <a:lnTo>
                  <a:pt x="238125" y="0"/>
                </a:lnTo>
                <a:cubicBezTo>
                  <a:pt x="253901" y="0"/>
                  <a:pt x="266700" y="12799"/>
                  <a:pt x="266700" y="28575"/>
                </a:cubicBezTo>
                <a:lnTo>
                  <a:pt x="266700" y="200025"/>
                </a:lnTo>
                <a:cubicBezTo>
                  <a:pt x="266700" y="212467"/>
                  <a:pt x="258723" y="223064"/>
                  <a:pt x="247650" y="226993"/>
                </a:cubicBezTo>
                <a:lnTo>
                  <a:pt x="247650" y="266700"/>
                </a:lnTo>
                <a:cubicBezTo>
                  <a:pt x="258187" y="266700"/>
                  <a:pt x="266700" y="275213"/>
                  <a:pt x="266700" y="285750"/>
                </a:cubicBezTo>
                <a:cubicBezTo>
                  <a:pt x="266700" y="296287"/>
                  <a:pt x="258187" y="304800"/>
                  <a:pt x="247650" y="304800"/>
                </a:cubicBezTo>
                <a:lnTo>
                  <a:pt x="228600" y="304800"/>
                </a:lnTo>
                <a:close/>
                <a:moveTo>
                  <a:pt x="57150" y="228600"/>
                </a:moveTo>
                <a:cubicBezTo>
                  <a:pt x="46613" y="228600"/>
                  <a:pt x="38100" y="237113"/>
                  <a:pt x="38100" y="247650"/>
                </a:cubicBezTo>
                <a:cubicBezTo>
                  <a:pt x="38100" y="258187"/>
                  <a:pt x="46613" y="266700"/>
                  <a:pt x="57150" y="266700"/>
                </a:cubicBezTo>
                <a:lnTo>
                  <a:pt x="209550" y="266700"/>
                </a:lnTo>
                <a:lnTo>
                  <a:pt x="209550" y="228600"/>
                </a:lnTo>
                <a:lnTo>
                  <a:pt x="57150" y="228600"/>
                </a:lnTo>
                <a:close/>
                <a:moveTo>
                  <a:pt x="76200" y="90488"/>
                </a:moveTo>
                <a:cubicBezTo>
                  <a:pt x="76200" y="98405"/>
                  <a:pt x="82570" y="104775"/>
                  <a:pt x="90488" y="104775"/>
                </a:cubicBezTo>
                <a:lnTo>
                  <a:pt x="195263" y="104775"/>
                </a:lnTo>
                <a:cubicBezTo>
                  <a:pt x="203180" y="104775"/>
                  <a:pt x="209550" y="98405"/>
                  <a:pt x="209550" y="90488"/>
                </a:cubicBezTo>
                <a:cubicBezTo>
                  <a:pt x="209550" y="82570"/>
                  <a:pt x="203180" y="76200"/>
                  <a:pt x="195263" y="76200"/>
                </a:cubicBezTo>
                <a:lnTo>
                  <a:pt x="90488" y="76200"/>
                </a:lnTo>
                <a:cubicBezTo>
                  <a:pt x="82570" y="76200"/>
                  <a:pt x="76200" y="82570"/>
                  <a:pt x="76200" y="90488"/>
                </a:cubicBezTo>
                <a:close/>
                <a:moveTo>
                  <a:pt x="90488" y="133350"/>
                </a:moveTo>
                <a:cubicBezTo>
                  <a:pt x="82570" y="133350"/>
                  <a:pt x="76200" y="139720"/>
                  <a:pt x="76200" y="147638"/>
                </a:cubicBezTo>
                <a:cubicBezTo>
                  <a:pt x="76200" y="155555"/>
                  <a:pt x="82570" y="161925"/>
                  <a:pt x="90488" y="161925"/>
                </a:cubicBezTo>
                <a:lnTo>
                  <a:pt x="195263" y="161925"/>
                </a:lnTo>
                <a:cubicBezTo>
                  <a:pt x="203180" y="161925"/>
                  <a:pt x="209550" y="155555"/>
                  <a:pt x="209550" y="147638"/>
                </a:cubicBezTo>
                <a:cubicBezTo>
                  <a:pt x="209550" y="139720"/>
                  <a:pt x="203180" y="133350"/>
                  <a:pt x="195263" y="133350"/>
                </a:cubicBezTo>
                <a:lnTo>
                  <a:pt x="90488" y="133350"/>
                </a:lnTo>
                <a:close/>
              </a:path>
            </a:pathLst>
          </a:custGeom>
          <a:solidFill>
            <a:srgbClr val="F8F6F2"/>
          </a:solidFill>
        </p:spPr>
      </p:sp>
      <p:sp>
        <p:nvSpPr>
          <p:cNvPr id="23" name="Text 21"/>
          <p:cNvSpPr/>
          <p:nvPr/>
        </p:nvSpPr>
        <p:spPr>
          <a:xfrm>
            <a:off x="7286625" y="3171825"/>
            <a:ext cx="1714500" cy="406400"/>
          </a:xfrm>
          <a:prstGeom prst="rect">
            <a:avLst/>
          </a:prstGeom>
          <a:noFill/>
        </p:spPr>
        <p:txBody>
          <a:bodyPr wrap="square" lIns="0" tIns="0" rIns="0" bIns="0" rtlCol="0" anchor="ctr"/>
          <a:p>
            <a:pPr>
              <a:lnSpc>
                <a:spcPct val="110000"/>
              </a:lnSpc>
            </a:pPr>
            <a:r>
              <a:rPr lang="en-US" sz="2400" b="1" dirty="0">
                <a:solidFill>
                  <a:srgbClr val="4A4A4A"/>
                </a:solidFill>
                <a:latin typeface="MiSans" pitchFamily="34" charset="-122"/>
                <a:ea typeface="MiSans" pitchFamily="34" charset="-122"/>
                <a:cs typeface="MiSans" pitchFamily="34" charset="-120"/>
              </a:rPr>
              <a:t>记账的作用</a:t>
            </a:r>
            <a:endParaRPr lang="en-US" sz="1600" dirty="0"/>
          </a:p>
        </p:txBody>
      </p:sp>
      <p:sp>
        <p:nvSpPr>
          <p:cNvPr id="24" name="Text 22"/>
          <p:cNvSpPr/>
          <p:nvPr/>
        </p:nvSpPr>
        <p:spPr>
          <a:xfrm>
            <a:off x="6321425" y="4035425"/>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25" name="Text 23"/>
          <p:cNvSpPr/>
          <p:nvPr/>
        </p:nvSpPr>
        <p:spPr>
          <a:xfrm>
            <a:off x="6626225" y="4035425"/>
            <a:ext cx="42037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提高计算能力：</a:t>
            </a:r>
            <a:r>
              <a:rPr lang="en-US" sz="1600" dirty="0">
                <a:solidFill>
                  <a:srgbClr val="4A4A4A"/>
                </a:solidFill>
                <a:latin typeface="MiSans" pitchFamily="34" charset="-122"/>
                <a:ea typeface="MiSans" pitchFamily="34" charset="-122"/>
                <a:cs typeface="MiSans" pitchFamily="34" charset="-120"/>
              </a:rPr>
              <a:t>加减乘除运算，保持大脑活跃</a:t>
            </a:r>
            <a:endParaRPr lang="en-US" sz="1600" dirty="0"/>
          </a:p>
        </p:txBody>
      </p:sp>
      <p:sp>
        <p:nvSpPr>
          <p:cNvPr id="26" name="Text 24"/>
          <p:cNvSpPr/>
          <p:nvPr/>
        </p:nvSpPr>
        <p:spPr>
          <a:xfrm>
            <a:off x="6321425" y="4492625"/>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27" name="Text 25"/>
          <p:cNvSpPr/>
          <p:nvPr/>
        </p:nvSpPr>
        <p:spPr>
          <a:xfrm>
            <a:off x="6626225" y="4492625"/>
            <a:ext cx="40005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增强记忆力：</a:t>
            </a:r>
            <a:r>
              <a:rPr lang="en-US" sz="1600" dirty="0">
                <a:solidFill>
                  <a:srgbClr val="4A4A4A"/>
                </a:solidFill>
                <a:latin typeface="MiSans" pitchFamily="34" charset="-122"/>
                <a:ea typeface="MiSans" pitchFamily="34" charset="-122"/>
                <a:cs typeface="MiSans" pitchFamily="34" charset="-120"/>
              </a:rPr>
              <a:t>记录收支明细，回忆消费情况</a:t>
            </a:r>
            <a:endParaRPr lang="en-US" sz="1600" dirty="0"/>
          </a:p>
        </p:txBody>
      </p:sp>
      <p:sp>
        <p:nvSpPr>
          <p:cNvPr id="28" name="Text 26"/>
          <p:cNvSpPr/>
          <p:nvPr/>
        </p:nvSpPr>
        <p:spPr>
          <a:xfrm>
            <a:off x="6321425" y="4949825"/>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29" name="Text 27"/>
          <p:cNvSpPr/>
          <p:nvPr/>
        </p:nvSpPr>
        <p:spPr>
          <a:xfrm>
            <a:off x="6626225" y="4949825"/>
            <a:ext cx="42037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了解财务状况：</a:t>
            </a:r>
            <a:r>
              <a:rPr lang="en-US" sz="1600" dirty="0">
                <a:solidFill>
                  <a:srgbClr val="4A4A4A"/>
                </a:solidFill>
                <a:latin typeface="MiSans" pitchFamily="34" charset="-122"/>
                <a:ea typeface="MiSans" pitchFamily="34" charset="-122"/>
                <a:cs typeface="MiSans" pitchFamily="34" charset="-120"/>
              </a:rPr>
              <a:t>掌握收支情况，合理规划支出</a:t>
            </a:r>
            <a:endParaRPr lang="en-US" sz="1600" dirty="0"/>
          </a:p>
        </p:txBody>
      </p:sp>
      <p:sp>
        <p:nvSpPr>
          <p:cNvPr id="4" name="Text 28"/>
          <p:cNvSpPr/>
          <p:nvPr/>
        </p:nvSpPr>
        <p:spPr>
          <a:xfrm>
            <a:off x="6321425" y="5407025"/>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6" name="Text 29"/>
          <p:cNvSpPr/>
          <p:nvPr/>
        </p:nvSpPr>
        <p:spPr>
          <a:xfrm>
            <a:off x="6626225" y="5407025"/>
            <a:ext cx="39878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控制消费：</a:t>
            </a:r>
            <a:r>
              <a:rPr lang="en-US" sz="1600" dirty="0">
                <a:solidFill>
                  <a:srgbClr val="4A4A4A"/>
                </a:solidFill>
                <a:latin typeface="MiSans" pitchFamily="34" charset="-122"/>
                <a:ea typeface="MiSans" pitchFamily="34" charset="-122"/>
                <a:cs typeface="MiSans" pitchFamily="34" charset="-120"/>
              </a:rPr>
              <a:t>发现不必要开支，调整消费习惯</a:t>
            </a:r>
            <a:endParaRPr lang="en-US" sz="16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1"/>
          <p:cNvSpPr/>
          <p:nvPr/>
        </p:nvSpPr>
        <p:spPr>
          <a:xfrm>
            <a:off x="499800" y="899640"/>
            <a:ext cx="15481310" cy="499800"/>
          </a:xfrm>
          <a:prstGeom prst="rect">
            <a:avLst/>
          </a:prstGeom>
          <a:noFill/>
        </p:spPr>
        <p:txBody>
          <a:bodyPr wrap="square" lIns="0" tIns="0" rIns="0" bIns="0" rtlCol="0" anchor="ct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购物前的预算规划</a:t>
            </a:r>
            <a:endParaRPr lang="en-US" sz="3540" dirty="0">
              <a:solidFill>
                <a:schemeClr val="tx1"/>
              </a:solidFill>
              <a:latin typeface="MiSans" pitchFamily="34" charset="-122"/>
              <a:ea typeface="MiSans" pitchFamily="34" charset="-122"/>
              <a:cs typeface="MiSans" pitchFamily="34" charset="-120"/>
            </a:endParaRPr>
          </a:p>
        </p:txBody>
      </p:sp>
      <p:sp>
        <p:nvSpPr>
          <p:cNvPr id="2" name="Text 3"/>
          <p:cNvSpPr/>
          <p:nvPr/>
        </p:nvSpPr>
        <p:spPr>
          <a:xfrm>
            <a:off x="4119245" y="2587625"/>
            <a:ext cx="8242300" cy="406400"/>
          </a:xfrm>
          <a:prstGeom prst="rect">
            <a:avLst/>
          </a:prstGeom>
          <a:noFill/>
        </p:spPr>
        <p:txBody>
          <a:bodyPr wrap="square" lIns="0" tIns="0" rIns="0" bIns="0" rtlCol="0" anchor="ctr"/>
          <a:p>
            <a:pPr>
              <a:lnSpc>
                <a:spcPct val="110000"/>
              </a:lnSpc>
            </a:pPr>
            <a:r>
              <a:rPr lang="en-US" sz="2400" b="1" dirty="0">
                <a:solidFill>
                  <a:schemeClr val="tx1"/>
                </a:solidFill>
                <a:latin typeface="MiSans" pitchFamily="34" charset="-122"/>
                <a:ea typeface="MiSans" pitchFamily="34" charset="-122"/>
                <a:cs typeface="MiSans" pitchFamily="34" charset="-120"/>
              </a:rPr>
              <a:t>预算规划的重要性</a:t>
            </a:r>
            <a:endParaRPr lang="en-US" sz="2400" b="1" dirty="0">
              <a:solidFill>
                <a:schemeClr val="tx1"/>
              </a:solidFill>
              <a:latin typeface="MiSans" pitchFamily="34" charset="-122"/>
              <a:ea typeface="MiSans" pitchFamily="34" charset="-122"/>
              <a:cs typeface="MiSans" pitchFamily="34" charset="-120"/>
            </a:endParaRPr>
          </a:p>
        </p:txBody>
      </p:sp>
      <p:sp>
        <p:nvSpPr>
          <p:cNvPr id="4" name="Text 4"/>
          <p:cNvSpPr/>
          <p:nvPr/>
        </p:nvSpPr>
        <p:spPr>
          <a:xfrm>
            <a:off x="4119245" y="3248025"/>
            <a:ext cx="8204200" cy="1104900"/>
          </a:xfrm>
          <a:prstGeom prst="rect">
            <a:avLst/>
          </a:prstGeom>
          <a:noFill/>
        </p:spPr>
        <p:txBody>
          <a:bodyPr wrap="square" lIns="0" tIns="0" rIns="0" bIns="0" rtlCol="0" anchor="ctr"/>
          <a:p>
            <a:pPr>
              <a:lnSpc>
                <a:spcPct val="140000"/>
              </a:lnSpc>
            </a:pPr>
            <a:r>
              <a:rPr lang="en-US" sz="1800" dirty="0">
                <a:solidFill>
                  <a:schemeClr val="tx1"/>
                </a:solidFill>
                <a:latin typeface="MiSans" pitchFamily="34" charset="-122"/>
                <a:ea typeface="MiSans" pitchFamily="34" charset="-122"/>
                <a:cs typeface="MiSans" pitchFamily="34" charset="-120"/>
              </a:rPr>
              <a:t>老年人在购物前应该制定一个详细的预算，考虑所有必要的开支，如食品、医疗、住房和娱乐。预算可以帮助他们避免超支，并确保有足够的资金应对紧急情况。</a:t>
            </a:r>
            <a:endParaRPr lang="en-US" sz="1800" dirty="0">
              <a:solidFill>
                <a:schemeClr val="tx1"/>
              </a:solidFill>
              <a:latin typeface="MiSans" pitchFamily="34" charset="-122"/>
              <a:ea typeface="MiSans" pitchFamily="34" charset="-122"/>
              <a:cs typeface="MiSans" pitchFamily="34" charset="-120"/>
            </a:endParaRPr>
          </a:p>
        </p:txBody>
      </p:sp>
      <p:sp>
        <p:nvSpPr>
          <p:cNvPr id="8" name="Text 5"/>
          <p:cNvSpPr/>
          <p:nvPr/>
        </p:nvSpPr>
        <p:spPr>
          <a:xfrm>
            <a:off x="4119245" y="4606925"/>
            <a:ext cx="8191500" cy="330200"/>
          </a:xfrm>
          <a:prstGeom prst="rect">
            <a:avLst/>
          </a:prstGeom>
          <a:noFill/>
        </p:spPr>
        <p:txBody>
          <a:bodyPr wrap="square" lIns="0" tIns="0" rIns="0" bIns="0" rtlCol="0" anchor="ctr"/>
          <a:p>
            <a:pPr>
              <a:lnSpc>
                <a:spcPct val="140000"/>
              </a:lnSpc>
            </a:pPr>
            <a:r>
              <a:rPr lang="en-US" sz="1600" dirty="0">
                <a:solidFill>
                  <a:schemeClr val="tx1"/>
                </a:solidFill>
                <a:latin typeface="MiSans" pitchFamily="34" charset="-122"/>
                <a:ea typeface="MiSans" pitchFamily="34" charset="-122"/>
                <a:cs typeface="MiSans" pitchFamily="34" charset="-120"/>
              </a:rPr>
              <a:t>制定预算时，老年人应该考虑自己的收入、储蓄和未来的财务目标。</a:t>
            </a:r>
            <a:endParaRPr lang="en-US" sz="1600" dirty="0">
              <a:solidFill>
                <a:schemeClr val="tx1"/>
              </a:solidFill>
              <a:latin typeface="MiSans" pitchFamily="34" charset="-122"/>
              <a:ea typeface="MiSans" pitchFamily="34" charset="-122"/>
              <a:cs typeface="MiSans" pitchFamily="34" charset="-12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1"/>
          <p:cNvSpPr/>
          <p:nvPr/>
        </p:nvSpPr>
        <p:spPr>
          <a:xfrm>
            <a:off x="499800" y="899640"/>
            <a:ext cx="15481310" cy="499800"/>
          </a:xfrm>
          <a:prstGeom prst="rect">
            <a:avLst/>
          </a:prstGeom>
          <a:noFill/>
        </p:spPr>
        <p:txBody>
          <a:bodyPr wrap="square" lIns="0" tIns="0" rIns="0" bIns="0" rtlCol="0" anchor="ct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购物前的预算规划</a:t>
            </a:r>
            <a:endParaRPr lang="en-US" sz="3540" dirty="0">
              <a:solidFill>
                <a:schemeClr val="tx1"/>
              </a:solidFill>
              <a:latin typeface="MiSans" pitchFamily="34" charset="-122"/>
              <a:ea typeface="MiSans" pitchFamily="34" charset="-122"/>
              <a:cs typeface="MiSans" pitchFamily="34" charset="-120"/>
            </a:endParaRPr>
          </a:p>
        </p:txBody>
      </p:sp>
      <p:sp>
        <p:nvSpPr>
          <p:cNvPr id="10" name="Shape 8"/>
          <p:cNvSpPr/>
          <p:nvPr/>
        </p:nvSpPr>
        <p:spPr>
          <a:xfrm>
            <a:off x="4331930" y="1913255"/>
            <a:ext cx="254000" cy="254000"/>
          </a:xfrm>
          <a:custGeom>
            <a:avLst/>
            <a:gdLst/>
            <a:ahLst/>
            <a:cxnLst/>
            <a:rect l="l" t="t" r="r" b="b"/>
            <a:pathLst>
              <a:path w="254000" h="254000">
                <a:moveTo>
                  <a:pt x="19844" y="23812"/>
                </a:moveTo>
                <a:cubicBezTo>
                  <a:pt x="13246" y="23812"/>
                  <a:pt x="7938" y="29121"/>
                  <a:pt x="7938" y="35719"/>
                </a:cubicBezTo>
                <a:lnTo>
                  <a:pt x="7938" y="59531"/>
                </a:lnTo>
                <a:cubicBezTo>
                  <a:pt x="7938" y="66129"/>
                  <a:pt x="13246" y="71438"/>
                  <a:pt x="19844" y="71438"/>
                </a:cubicBezTo>
                <a:lnTo>
                  <a:pt x="43656" y="71438"/>
                </a:lnTo>
                <a:cubicBezTo>
                  <a:pt x="50254" y="71438"/>
                  <a:pt x="55563" y="66129"/>
                  <a:pt x="55563" y="59531"/>
                </a:cubicBezTo>
                <a:lnTo>
                  <a:pt x="55563" y="35719"/>
                </a:lnTo>
                <a:cubicBezTo>
                  <a:pt x="55563" y="29121"/>
                  <a:pt x="50254" y="23812"/>
                  <a:pt x="43656" y="23812"/>
                </a:cubicBezTo>
                <a:lnTo>
                  <a:pt x="19844" y="23812"/>
                </a:lnTo>
                <a:close/>
                <a:moveTo>
                  <a:pt x="95250" y="31750"/>
                </a:moveTo>
                <a:cubicBezTo>
                  <a:pt x="86469" y="31750"/>
                  <a:pt x="79375" y="38844"/>
                  <a:pt x="79375" y="47625"/>
                </a:cubicBezTo>
                <a:cubicBezTo>
                  <a:pt x="79375" y="56406"/>
                  <a:pt x="86469" y="63500"/>
                  <a:pt x="95250" y="63500"/>
                </a:cubicBezTo>
                <a:lnTo>
                  <a:pt x="238125" y="63500"/>
                </a:lnTo>
                <a:cubicBezTo>
                  <a:pt x="246906" y="63500"/>
                  <a:pt x="254000" y="56406"/>
                  <a:pt x="254000" y="47625"/>
                </a:cubicBezTo>
                <a:cubicBezTo>
                  <a:pt x="254000" y="38844"/>
                  <a:pt x="246906" y="31750"/>
                  <a:pt x="238125" y="31750"/>
                </a:cubicBezTo>
                <a:lnTo>
                  <a:pt x="95250" y="31750"/>
                </a:lnTo>
                <a:close/>
                <a:moveTo>
                  <a:pt x="95250" y="111125"/>
                </a:moveTo>
                <a:cubicBezTo>
                  <a:pt x="86469" y="111125"/>
                  <a:pt x="79375" y="118219"/>
                  <a:pt x="79375" y="127000"/>
                </a:cubicBezTo>
                <a:cubicBezTo>
                  <a:pt x="79375" y="135781"/>
                  <a:pt x="86469" y="142875"/>
                  <a:pt x="95250" y="142875"/>
                </a:cubicBezTo>
                <a:lnTo>
                  <a:pt x="238125" y="142875"/>
                </a:lnTo>
                <a:cubicBezTo>
                  <a:pt x="246906" y="142875"/>
                  <a:pt x="254000" y="135781"/>
                  <a:pt x="254000" y="127000"/>
                </a:cubicBezTo>
                <a:cubicBezTo>
                  <a:pt x="254000" y="118219"/>
                  <a:pt x="246906" y="111125"/>
                  <a:pt x="238125" y="111125"/>
                </a:cubicBezTo>
                <a:lnTo>
                  <a:pt x="95250" y="111125"/>
                </a:lnTo>
                <a:close/>
                <a:moveTo>
                  <a:pt x="95250" y="190500"/>
                </a:moveTo>
                <a:cubicBezTo>
                  <a:pt x="86469" y="190500"/>
                  <a:pt x="79375" y="197594"/>
                  <a:pt x="79375" y="206375"/>
                </a:cubicBezTo>
                <a:cubicBezTo>
                  <a:pt x="79375" y="215156"/>
                  <a:pt x="86469" y="222250"/>
                  <a:pt x="95250" y="222250"/>
                </a:cubicBezTo>
                <a:lnTo>
                  <a:pt x="238125" y="222250"/>
                </a:lnTo>
                <a:cubicBezTo>
                  <a:pt x="246906" y="222250"/>
                  <a:pt x="254000" y="215156"/>
                  <a:pt x="254000" y="206375"/>
                </a:cubicBezTo>
                <a:cubicBezTo>
                  <a:pt x="254000" y="197594"/>
                  <a:pt x="246906" y="190500"/>
                  <a:pt x="238125" y="190500"/>
                </a:cubicBezTo>
                <a:lnTo>
                  <a:pt x="95250" y="190500"/>
                </a:lnTo>
                <a:close/>
                <a:moveTo>
                  <a:pt x="7938" y="115094"/>
                </a:moveTo>
                <a:lnTo>
                  <a:pt x="7938" y="138906"/>
                </a:lnTo>
                <a:cubicBezTo>
                  <a:pt x="7938" y="145504"/>
                  <a:pt x="13246" y="150813"/>
                  <a:pt x="19844" y="150813"/>
                </a:cubicBezTo>
                <a:lnTo>
                  <a:pt x="43656" y="150813"/>
                </a:lnTo>
                <a:cubicBezTo>
                  <a:pt x="50254" y="150813"/>
                  <a:pt x="55563" y="145504"/>
                  <a:pt x="55563" y="138906"/>
                </a:cubicBezTo>
                <a:lnTo>
                  <a:pt x="55563" y="115094"/>
                </a:lnTo>
                <a:cubicBezTo>
                  <a:pt x="55563" y="108496"/>
                  <a:pt x="50254" y="103188"/>
                  <a:pt x="43656" y="103188"/>
                </a:cubicBezTo>
                <a:lnTo>
                  <a:pt x="19844" y="103188"/>
                </a:lnTo>
                <a:cubicBezTo>
                  <a:pt x="13246" y="103188"/>
                  <a:pt x="7938" y="108496"/>
                  <a:pt x="7938" y="115094"/>
                </a:cubicBezTo>
                <a:close/>
                <a:moveTo>
                  <a:pt x="19844" y="182563"/>
                </a:moveTo>
                <a:cubicBezTo>
                  <a:pt x="13246" y="182563"/>
                  <a:pt x="7938" y="187871"/>
                  <a:pt x="7938" y="194469"/>
                </a:cubicBezTo>
                <a:lnTo>
                  <a:pt x="7938" y="218281"/>
                </a:lnTo>
                <a:cubicBezTo>
                  <a:pt x="7938" y="224879"/>
                  <a:pt x="13246" y="230188"/>
                  <a:pt x="19844" y="230188"/>
                </a:cubicBezTo>
                <a:lnTo>
                  <a:pt x="43656" y="230188"/>
                </a:lnTo>
                <a:cubicBezTo>
                  <a:pt x="50254" y="230188"/>
                  <a:pt x="55563" y="224879"/>
                  <a:pt x="55563" y="218281"/>
                </a:cubicBezTo>
                <a:lnTo>
                  <a:pt x="55563" y="194469"/>
                </a:lnTo>
                <a:cubicBezTo>
                  <a:pt x="55563" y="187871"/>
                  <a:pt x="50254" y="182563"/>
                  <a:pt x="43656" y="182563"/>
                </a:cubicBezTo>
                <a:lnTo>
                  <a:pt x="19844" y="182563"/>
                </a:lnTo>
                <a:close/>
              </a:path>
            </a:pathLst>
          </a:custGeom>
          <a:solidFill>
            <a:srgbClr val="A99985"/>
          </a:solidFill>
        </p:spPr>
      </p:sp>
      <p:sp>
        <p:nvSpPr>
          <p:cNvPr id="11" name="Text 9"/>
          <p:cNvSpPr/>
          <p:nvPr/>
        </p:nvSpPr>
        <p:spPr>
          <a:xfrm>
            <a:off x="4617680" y="1862455"/>
            <a:ext cx="50800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必要开支项目</a:t>
            </a:r>
            <a:endParaRPr lang="en-US" sz="1600" dirty="0"/>
          </a:p>
        </p:txBody>
      </p:sp>
      <p:sp>
        <p:nvSpPr>
          <p:cNvPr id="12" name="Text 10"/>
          <p:cNvSpPr/>
          <p:nvPr>
            <p:custDataLst>
              <p:tags r:id="rId1"/>
            </p:custDataLst>
          </p:nvPr>
        </p:nvSpPr>
        <p:spPr>
          <a:xfrm>
            <a:off x="4300180" y="242125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3" name="Text 11"/>
          <p:cNvSpPr/>
          <p:nvPr>
            <p:custDataLst>
              <p:tags r:id="rId2"/>
            </p:custDataLst>
          </p:nvPr>
        </p:nvSpPr>
        <p:spPr>
          <a:xfrm>
            <a:off x="4604980" y="2421255"/>
            <a:ext cx="23495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食品：</a:t>
            </a:r>
            <a:r>
              <a:rPr lang="en-US" sz="1600" dirty="0">
                <a:solidFill>
                  <a:srgbClr val="4A4A4A"/>
                </a:solidFill>
                <a:latin typeface="MiSans" pitchFamily="34" charset="-122"/>
                <a:ea typeface="MiSans" pitchFamily="34" charset="-122"/>
                <a:cs typeface="MiSans" pitchFamily="34" charset="-120"/>
              </a:rPr>
              <a:t>日常饮食、营养品</a:t>
            </a:r>
            <a:endParaRPr lang="en-US" sz="1600" dirty="0"/>
          </a:p>
        </p:txBody>
      </p:sp>
      <p:sp>
        <p:nvSpPr>
          <p:cNvPr id="14" name="Text 12"/>
          <p:cNvSpPr/>
          <p:nvPr>
            <p:custDataLst>
              <p:tags r:id="rId3"/>
            </p:custDataLst>
          </p:nvPr>
        </p:nvSpPr>
        <p:spPr>
          <a:xfrm>
            <a:off x="4300180" y="282765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5" name="Text 13"/>
          <p:cNvSpPr/>
          <p:nvPr>
            <p:custDataLst>
              <p:tags r:id="rId4"/>
            </p:custDataLst>
          </p:nvPr>
        </p:nvSpPr>
        <p:spPr>
          <a:xfrm>
            <a:off x="4604980" y="2827655"/>
            <a:ext cx="27559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医疗：</a:t>
            </a:r>
            <a:r>
              <a:rPr lang="en-US" sz="1600" dirty="0">
                <a:solidFill>
                  <a:srgbClr val="4A4A4A"/>
                </a:solidFill>
                <a:latin typeface="MiSans" pitchFamily="34" charset="-122"/>
                <a:ea typeface="MiSans" pitchFamily="34" charset="-122"/>
                <a:cs typeface="MiSans" pitchFamily="34" charset="-120"/>
              </a:rPr>
              <a:t>药品、检查、治疗费用</a:t>
            </a:r>
            <a:endParaRPr lang="en-US" sz="1600" dirty="0"/>
          </a:p>
        </p:txBody>
      </p:sp>
      <p:sp>
        <p:nvSpPr>
          <p:cNvPr id="16" name="Text 14"/>
          <p:cNvSpPr/>
          <p:nvPr>
            <p:custDataLst>
              <p:tags r:id="rId5"/>
            </p:custDataLst>
          </p:nvPr>
        </p:nvSpPr>
        <p:spPr>
          <a:xfrm>
            <a:off x="4300180" y="323405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7" name="Text 15"/>
          <p:cNvSpPr/>
          <p:nvPr>
            <p:custDataLst>
              <p:tags r:id="rId6"/>
            </p:custDataLst>
          </p:nvPr>
        </p:nvSpPr>
        <p:spPr>
          <a:xfrm>
            <a:off x="4604980" y="3234055"/>
            <a:ext cx="25527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住房：</a:t>
            </a:r>
            <a:r>
              <a:rPr lang="en-US" sz="1600" dirty="0">
                <a:solidFill>
                  <a:srgbClr val="4A4A4A"/>
                </a:solidFill>
                <a:latin typeface="MiSans" pitchFamily="34" charset="-122"/>
                <a:ea typeface="MiSans" pitchFamily="34" charset="-122"/>
                <a:cs typeface="MiSans" pitchFamily="34" charset="-120"/>
              </a:rPr>
              <a:t>物业费、水电燃气费</a:t>
            </a:r>
            <a:endParaRPr lang="en-US" sz="1600" dirty="0"/>
          </a:p>
        </p:txBody>
      </p:sp>
      <p:sp>
        <p:nvSpPr>
          <p:cNvPr id="18" name="Text 16"/>
          <p:cNvSpPr/>
          <p:nvPr>
            <p:custDataLst>
              <p:tags r:id="rId7"/>
            </p:custDataLst>
          </p:nvPr>
        </p:nvSpPr>
        <p:spPr>
          <a:xfrm>
            <a:off x="4300180" y="364045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9" name="Text 17"/>
          <p:cNvSpPr/>
          <p:nvPr>
            <p:custDataLst>
              <p:tags r:id="rId8"/>
            </p:custDataLst>
          </p:nvPr>
        </p:nvSpPr>
        <p:spPr>
          <a:xfrm>
            <a:off x="4604980" y="3640455"/>
            <a:ext cx="25527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娱乐：</a:t>
            </a:r>
            <a:r>
              <a:rPr lang="en-US" sz="1600" dirty="0">
                <a:solidFill>
                  <a:srgbClr val="4A4A4A"/>
                </a:solidFill>
                <a:latin typeface="MiSans" pitchFamily="34" charset="-122"/>
                <a:ea typeface="MiSans" pitchFamily="34" charset="-122"/>
                <a:cs typeface="MiSans" pitchFamily="34" charset="-120"/>
              </a:rPr>
              <a:t>兴趣爱好、社交活动</a:t>
            </a:r>
            <a:endParaRPr lang="en-US" sz="1600" dirty="0"/>
          </a:p>
        </p:txBody>
      </p:sp>
      <p:sp>
        <p:nvSpPr>
          <p:cNvPr id="22" name="Shape 20"/>
          <p:cNvSpPr/>
          <p:nvPr/>
        </p:nvSpPr>
        <p:spPr>
          <a:xfrm>
            <a:off x="8361005" y="1964055"/>
            <a:ext cx="285750" cy="254000"/>
          </a:xfrm>
          <a:custGeom>
            <a:avLst/>
            <a:gdLst/>
            <a:ahLst/>
            <a:cxnLst/>
            <a:rect l="l" t="t" r="r" b="b"/>
            <a:pathLst>
              <a:path w="285750" h="254000">
                <a:moveTo>
                  <a:pt x="142875" y="-15875"/>
                </a:moveTo>
                <a:cubicBezTo>
                  <a:pt x="169160" y="-15875"/>
                  <a:pt x="190500" y="5465"/>
                  <a:pt x="190500" y="31750"/>
                </a:cubicBezTo>
                <a:cubicBezTo>
                  <a:pt x="190500" y="58035"/>
                  <a:pt x="169160" y="79375"/>
                  <a:pt x="142875" y="79375"/>
                </a:cubicBezTo>
                <a:cubicBezTo>
                  <a:pt x="116590" y="79375"/>
                  <a:pt x="95250" y="58035"/>
                  <a:pt x="95250" y="31750"/>
                </a:cubicBezTo>
                <a:cubicBezTo>
                  <a:pt x="95250" y="5465"/>
                  <a:pt x="116590" y="-15875"/>
                  <a:pt x="142875" y="-15875"/>
                </a:cubicBezTo>
                <a:close/>
                <a:moveTo>
                  <a:pt x="23812" y="150813"/>
                </a:moveTo>
                <a:cubicBezTo>
                  <a:pt x="23812" y="116036"/>
                  <a:pt x="47129" y="85626"/>
                  <a:pt x="81905" y="69007"/>
                </a:cubicBezTo>
                <a:cubicBezTo>
                  <a:pt x="94456" y="89495"/>
                  <a:pt x="117078" y="103188"/>
                  <a:pt x="142875" y="103188"/>
                </a:cubicBezTo>
                <a:cubicBezTo>
                  <a:pt x="170507" y="103188"/>
                  <a:pt x="194518" y="87461"/>
                  <a:pt x="206375" y="64492"/>
                </a:cubicBezTo>
                <a:cubicBezTo>
                  <a:pt x="214213" y="58886"/>
                  <a:pt x="223788" y="55563"/>
                  <a:pt x="234156" y="55563"/>
                </a:cubicBezTo>
                <a:lnTo>
                  <a:pt x="243830" y="55563"/>
                </a:lnTo>
                <a:cubicBezTo>
                  <a:pt x="248989" y="55563"/>
                  <a:pt x="252760" y="60424"/>
                  <a:pt x="251520" y="65435"/>
                </a:cubicBezTo>
                <a:lnTo>
                  <a:pt x="243036" y="99318"/>
                </a:lnTo>
                <a:cubicBezTo>
                  <a:pt x="247948" y="105470"/>
                  <a:pt x="252065" y="112068"/>
                  <a:pt x="255141" y="119063"/>
                </a:cubicBezTo>
                <a:lnTo>
                  <a:pt x="265906" y="119063"/>
                </a:lnTo>
                <a:cubicBezTo>
                  <a:pt x="272504" y="119063"/>
                  <a:pt x="277813" y="124371"/>
                  <a:pt x="277813" y="130969"/>
                </a:cubicBezTo>
                <a:lnTo>
                  <a:pt x="277813" y="186531"/>
                </a:lnTo>
                <a:cubicBezTo>
                  <a:pt x="277813" y="193129"/>
                  <a:pt x="272504" y="198438"/>
                  <a:pt x="265906" y="198438"/>
                </a:cubicBezTo>
                <a:lnTo>
                  <a:pt x="246063" y="198438"/>
                </a:lnTo>
                <a:cubicBezTo>
                  <a:pt x="237877" y="209352"/>
                  <a:pt x="226963" y="218083"/>
                  <a:pt x="214313" y="223589"/>
                </a:cubicBezTo>
                <a:lnTo>
                  <a:pt x="214313" y="238125"/>
                </a:lnTo>
                <a:cubicBezTo>
                  <a:pt x="214313" y="246906"/>
                  <a:pt x="207218" y="254000"/>
                  <a:pt x="198438" y="254000"/>
                </a:cubicBezTo>
                <a:lnTo>
                  <a:pt x="182066" y="254000"/>
                </a:lnTo>
                <a:cubicBezTo>
                  <a:pt x="174972" y="254000"/>
                  <a:pt x="168771" y="249287"/>
                  <a:pt x="166787" y="242491"/>
                </a:cubicBezTo>
                <a:lnTo>
                  <a:pt x="163264" y="230188"/>
                </a:lnTo>
                <a:lnTo>
                  <a:pt x="122436" y="230188"/>
                </a:lnTo>
                <a:lnTo>
                  <a:pt x="118914" y="242491"/>
                </a:lnTo>
                <a:cubicBezTo>
                  <a:pt x="116979" y="249287"/>
                  <a:pt x="110778" y="254000"/>
                  <a:pt x="103684" y="254000"/>
                </a:cubicBezTo>
                <a:lnTo>
                  <a:pt x="87313" y="254000"/>
                </a:lnTo>
                <a:cubicBezTo>
                  <a:pt x="78532" y="254000"/>
                  <a:pt x="71438" y="246906"/>
                  <a:pt x="71438" y="238125"/>
                </a:cubicBezTo>
                <a:lnTo>
                  <a:pt x="71438" y="223589"/>
                </a:lnTo>
                <a:cubicBezTo>
                  <a:pt x="43408" y="211336"/>
                  <a:pt x="23812" y="183356"/>
                  <a:pt x="23812" y="150813"/>
                </a:cubicBezTo>
                <a:close/>
                <a:moveTo>
                  <a:pt x="210344" y="158750"/>
                </a:moveTo>
                <a:cubicBezTo>
                  <a:pt x="216915" y="158750"/>
                  <a:pt x="222250" y="153415"/>
                  <a:pt x="222250" y="146844"/>
                </a:cubicBezTo>
                <a:cubicBezTo>
                  <a:pt x="222250" y="140273"/>
                  <a:pt x="216915" y="134938"/>
                  <a:pt x="210344" y="134938"/>
                </a:cubicBezTo>
                <a:cubicBezTo>
                  <a:pt x="203773" y="134938"/>
                  <a:pt x="198438" y="140273"/>
                  <a:pt x="198438" y="146844"/>
                </a:cubicBezTo>
                <a:cubicBezTo>
                  <a:pt x="198438" y="153415"/>
                  <a:pt x="203773" y="158750"/>
                  <a:pt x="210344" y="158750"/>
                </a:cubicBezTo>
                <a:close/>
              </a:path>
            </a:pathLst>
          </a:custGeom>
          <a:solidFill>
            <a:srgbClr val="8A9A87"/>
          </a:solidFill>
        </p:spPr>
      </p:sp>
      <p:sp>
        <p:nvSpPr>
          <p:cNvPr id="23" name="Text 21"/>
          <p:cNvSpPr/>
          <p:nvPr/>
        </p:nvSpPr>
        <p:spPr>
          <a:xfrm>
            <a:off x="8662630" y="1913255"/>
            <a:ext cx="50800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应急资金</a:t>
            </a:r>
            <a:endParaRPr lang="en-US" sz="1600" dirty="0"/>
          </a:p>
        </p:txBody>
      </p:sp>
      <p:sp>
        <p:nvSpPr>
          <p:cNvPr id="24" name="Text 22"/>
          <p:cNvSpPr/>
          <p:nvPr/>
        </p:nvSpPr>
        <p:spPr>
          <a:xfrm>
            <a:off x="8345170" y="2472055"/>
            <a:ext cx="3813810" cy="660400"/>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预留一部分资金用于应对突发情况，如疾病、意外等，确保财务安全</a:t>
            </a:r>
            <a:endParaRPr lang="en-US" sz="1600" dirty="0"/>
          </a:p>
        </p:txBody>
      </p:sp>
      <p:sp>
        <p:nvSpPr>
          <p:cNvPr id="27" name="Shape 25"/>
          <p:cNvSpPr/>
          <p:nvPr/>
        </p:nvSpPr>
        <p:spPr>
          <a:xfrm>
            <a:off x="5650190" y="5003800"/>
            <a:ext cx="285750" cy="254000"/>
          </a:xfrm>
          <a:custGeom>
            <a:avLst/>
            <a:gdLst/>
            <a:ahLst/>
            <a:cxnLst/>
            <a:rect l="l" t="t" r="r" b="b"/>
            <a:pathLst>
              <a:path w="285750" h="254000">
                <a:moveTo>
                  <a:pt x="111125" y="123031"/>
                </a:moveTo>
                <a:cubicBezTo>
                  <a:pt x="143981" y="123031"/>
                  <a:pt x="170656" y="96356"/>
                  <a:pt x="170656" y="63500"/>
                </a:cubicBezTo>
                <a:cubicBezTo>
                  <a:pt x="170656" y="30644"/>
                  <a:pt x="143981" y="3969"/>
                  <a:pt x="111125" y="3969"/>
                </a:cubicBezTo>
                <a:cubicBezTo>
                  <a:pt x="78269" y="3969"/>
                  <a:pt x="51594" y="30644"/>
                  <a:pt x="51594" y="63500"/>
                </a:cubicBezTo>
                <a:cubicBezTo>
                  <a:pt x="51594" y="96356"/>
                  <a:pt x="78269" y="123031"/>
                  <a:pt x="111125" y="123031"/>
                </a:cubicBezTo>
                <a:close/>
                <a:moveTo>
                  <a:pt x="96391" y="150813"/>
                </a:moveTo>
                <a:cubicBezTo>
                  <a:pt x="47526" y="150813"/>
                  <a:pt x="7938" y="190401"/>
                  <a:pt x="7938" y="239266"/>
                </a:cubicBezTo>
                <a:cubicBezTo>
                  <a:pt x="7938" y="247402"/>
                  <a:pt x="14536" y="254000"/>
                  <a:pt x="22671" y="254000"/>
                </a:cubicBezTo>
                <a:lnTo>
                  <a:pt x="147439" y="254000"/>
                </a:lnTo>
                <a:cubicBezTo>
                  <a:pt x="129480" y="232866"/>
                  <a:pt x="119063" y="205631"/>
                  <a:pt x="119063" y="176808"/>
                </a:cubicBezTo>
                <a:lnTo>
                  <a:pt x="119063" y="161379"/>
                </a:lnTo>
                <a:cubicBezTo>
                  <a:pt x="119063" y="157758"/>
                  <a:pt x="119559" y="154186"/>
                  <a:pt x="120501" y="150812"/>
                </a:cubicBezTo>
                <a:lnTo>
                  <a:pt x="96391" y="150812"/>
                </a:lnTo>
                <a:close/>
                <a:moveTo>
                  <a:pt x="220911" y="242342"/>
                </a:moveTo>
                <a:lnTo>
                  <a:pt x="214313" y="245467"/>
                </a:lnTo>
                <a:lnTo>
                  <a:pt x="214313" y="152152"/>
                </a:lnTo>
                <a:lnTo>
                  <a:pt x="261937" y="168027"/>
                </a:lnTo>
                <a:lnTo>
                  <a:pt x="261937" y="177750"/>
                </a:lnTo>
                <a:cubicBezTo>
                  <a:pt x="261937" y="205432"/>
                  <a:pt x="245963" y="230584"/>
                  <a:pt x="220911" y="242391"/>
                </a:cubicBezTo>
                <a:close/>
                <a:moveTo>
                  <a:pt x="209302" y="128736"/>
                </a:moveTo>
                <a:lnTo>
                  <a:pt x="153739" y="147241"/>
                </a:lnTo>
                <a:cubicBezTo>
                  <a:pt x="147241" y="149423"/>
                  <a:pt x="142875" y="155476"/>
                  <a:pt x="142875" y="162322"/>
                </a:cubicBezTo>
                <a:lnTo>
                  <a:pt x="142875" y="177750"/>
                </a:lnTo>
                <a:cubicBezTo>
                  <a:pt x="142875" y="214660"/>
                  <a:pt x="164207" y="248245"/>
                  <a:pt x="197545" y="263922"/>
                </a:cubicBezTo>
                <a:lnTo>
                  <a:pt x="206722" y="268238"/>
                </a:lnTo>
                <a:cubicBezTo>
                  <a:pt x="209104" y="269329"/>
                  <a:pt x="211683" y="269925"/>
                  <a:pt x="214263" y="269925"/>
                </a:cubicBezTo>
                <a:cubicBezTo>
                  <a:pt x="216843" y="269925"/>
                  <a:pt x="219472" y="269329"/>
                  <a:pt x="221804" y="268238"/>
                </a:cubicBezTo>
                <a:lnTo>
                  <a:pt x="230981" y="263922"/>
                </a:lnTo>
                <a:cubicBezTo>
                  <a:pt x="264418" y="248196"/>
                  <a:pt x="285750" y="214610"/>
                  <a:pt x="285750" y="177701"/>
                </a:cubicBezTo>
                <a:lnTo>
                  <a:pt x="285750" y="162272"/>
                </a:lnTo>
                <a:cubicBezTo>
                  <a:pt x="285750" y="155426"/>
                  <a:pt x="281384" y="149374"/>
                  <a:pt x="274886" y="147191"/>
                </a:cubicBezTo>
                <a:lnTo>
                  <a:pt x="219323" y="128687"/>
                </a:lnTo>
                <a:cubicBezTo>
                  <a:pt x="216049" y="127595"/>
                  <a:pt x="212527" y="127595"/>
                  <a:pt x="209302" y="128687"/>
                </a:cubicBezTo>
                <a:close/>
              </a:path>
            </a:pathLst>
          </a:custGeom>
          <a:solidFill>
            <a:srgbClr val="D1A367"/>
          </a:solidFill>
        </p:spPr>
      </p:sp>
      <p:sp>
        <p:nvSpPr>
          <p:cNvPr id="28" name="Text 26"/>
          <p:cNvSpPr/>
          <p:nvPr/>
        </p:nvSpPr>
        <p:spPr>
          <a:xfrm>
            <a:off x="5951815" y="4953000"/>
            <a:ext cx="50800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护理人员职责</a:t>
            </a:r>
            <a:endParaRPr lang="en-US" sz="1600" dirty="0"/>
          </a:p>
        </p:txBody>
      </p:sp>
      <p:sp>
        <p:nvSpPr>
          <p:cNvPr id="29" name="Text 27"/>
          <p:cNvSpPr/>
          <p:nvPr/>
        </p:nvSpPr>
        <p:spPr>
          <a:xfrm>
            <a:off x="5634315" y="5511800"/>
            <a:ext cx="5372100" cy="990600"/>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养老护理人员应协助老年人制定合理的预算计划，包括日常开销和医疗保健费用，以确保他们能够在有限的资源下维持生活</a:t>
            </a:r>
            <a:endParaRPr lang="en-US" sz="16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1"/>
          <p:cNvSpPr/>
          <p:nvPr/>
        </p:nvSpPr>
        <p:spPr>
          <a:xfrm>
            <a:off x="499800" y="899640"/>
            <a:ext cx="15481310" cy="499800"/>
          </a:xfrm>
          <a:prstGeom prst="rect">
            <a:avLst/>
          </a:prstGeom>
          <a:noFill/>
        </p:spPr>
        <p:txBody>
          <a:bodyPr wrap="square" lIns="0" tIns="0" rIns="0" bIns="0" rtlCol="0" anchor="ct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识别价格与价值</a:t>
            </a:r>
            <a:endParaRPr lang="en-US" sz="3540" dirty="0">
              <a:solidFill>
                <a:schemeClr val="tx1"/>
              </a:solidFill>
              <a:latin typeface="MiSans" pitchFamily="34" charset="-122"/>
              <a:ea typeface="MiSans" pitchFamily="34" charset="-122"/>
              <a:cs typeface="MiSans" pitchFamily="34" charset="-120"/>
            </a:endParaRPr>
          </a:p>
        </p:txBody>
      </p:sp>
      <p:sp>
        <p:nvSpPr>
          <p:cNvPr id="5" name="Text 3"/>
          <p:cNvSpPr/>
          <p:nvPr/>
        </p:nvSpPr>
        <p:spPr>
          <a:xfrm>
            <a:off x="4006850" y="2663825"/>
            <a:ext cx="7583805" cy="382905"/>
          </a:xfrm>
          <a:prstGeom prst="rect">
            <a:avLst/>
          </a:prstGeom>
          <a:noFill/>
        </p:spPr>
        <p:txBody>
          <a:bodyPr wrap="square" lIns="0" tIns="0" rIns="0" bIns="0" rtlCol="0" anchor="ctr"/>
          <a:p>
            <a:pPr>
              <a:lnSpc>
                <a:spcPct val="110000"/>
              </a:lnSpc>
            </a:pPr>
            <a:r>
              <a:rPr lang="en-US" sz="2400" b="1" dirty="0">
                <a:solidFill>
                  <a:schemeClr val="tx1"/>
                </a:solidFill>
                <a:latin typeface="MiSans" pitchFamily="34" charset="-122"/>
                <a:ea typeface="MiSans" pitchFamily="34" charset="-122"/>
                <a:cs typeface="MiSans" pitchFamily="34" charset="-120"/>
              </a:rPr>
              <a:t>价格与价值的区别</a:t>
            </a:r>
            <a:endParaRPr lang="en-US" sz="2400" b="1" dirty="0">
              <a:solidFill>
                <a:schemeClr val="tx1"/>
              </a:solidFill>
              <a:latin typeface="MiSans" pitchFamily="34" charset="-122"/>
              <a:ea typeface="MiSans" pitchFamily="34" charset="-122"/>
              <a:cs typeface="MiSans" pitchFamily="34" charset="-120"/>
            </a:endParaRPr>
          </a:p>
        </p:txBody>
      </p:sp>
      <p:sp>
        <p:nvSpPr>
          <p:cNvPr id="6" name="Text 4"/>
          <p:cNvSpPr/>
          <p:nvPr/>
        </p:nvSpPr>
        <p:spPr>
          <a:xfrm>
            <a:off x="4006850" y="3286125"/>
            <a:ext cx="7533005" cy="1041400"/>
          </a:xfrm>
          <a:prstGeom prst="rect">
            <a:avLst/>
          </a:prstGeom>
          <a:noFill/>
        </p:spPr>
        <p:txBody>
          <a:bodyPr wrap="square" lIns="0" tIns="0" rIns="0" bIns="0" rtlCol="0" anchor="ctr"/>
          <a:p>
            <a:pPr>
              <a:lnSpc>
                <a:spcPct val="140000"/>
              </a:lnSpc>
            </a:pPr>
            <a:r>
              <a:rPr lang="en-US" dirty="0">
                <a:solidFill>
                  <a:schemeClr val="tx1"/>
                </a:solidFill>
                <a:latin typeface="MiSans" pitchFamily="34" charset="-122"/>
                <a:ea typeface="MiSans" pitchFamily="34" charset="-122"/>
                <a:cs typeface="MiSans" pitchFamily="34" charset="-120"/>
              </a:rPr>
              <a:t>老年人在购物时需要学会区分价格和价值。</a:t>
            </a:r>
            <a:r>
              <a:rPr lang="en-US" b="1" dirty="0">
                <a:solidFill>
                  <a:schemeClr val="tx1"/>
                </a:solidFill>
                <a:latin typeface="MiSans" pitchFamily="34" charset="-122"/>
                <a:ea typeface="MiSans" pitchFamily="34" charset="-122"/>
                <a:cs typeface="MiSans" pitchFamily="34" charset="-120"/>
              </a:rPr>
              <a:t>商品的价格可能很低，但如果质量差或不符合需求，那么它的价值就不高。</a:t>
            </a:r>
            <a:endParaRPr lang="en-US" b="1" dirty="0">
              <a:solidFill>
                <a:schemeClr val="tx1"/>
              </a:solidFill>
              <a:latin typeface="MiSans" pitchFamily="34" charset="-122"/>
              <a:ea typeface="MiSans" pitchFamily="34" charset="-122"/>
              <a:cs typeface="MiSans" pitchFamily="34" charset="-120"/>
            </a:endParaRPr>
          </a:p>
        </p:txBody>
      </p:sp>
      <p:sp>
        <p:nvSpPr>
          <p:cNvPr id="7" name="Text 5"/>
          <p:cNvSpPr/>
          <p:nvPr/>
        </p:nvSpPr>
        <p:spPr>
          <a:xfrm>
            <a:off x="4006850" y="4566920"/>
            <a:ext cx="7515860" cy="933450"/>
          </a:xfrm>
          <a:prstGeom prst="rect">
            <a:avLst/>
          </a:prstGeom>
          <a:noFill/>
        </p:spPr>
        <p:txBody>
          <a:bodyPr wrap="square" lIns="0" tIns="0" rIns="0" bIns="0" rtlCol="0" anchor="ctr"/>
          <a:p>
            <a:pPr>
              <a:lnSpc>
                <a:spcPct val="140000"/>
              </a:lnSpc>
            </a:pPr>
            <a:r>
              <a:rPr lang="en-US" sz="1600" dirty="0">
                <a:solidFill>
                  <a:schemeClr val="tx1"/>
                </a:solidFill>
                <a:latin typeface="MiSans" pitchFamily="34" charset="-122"/>
                <a:ea typeface="MiSans" pitchFamily="34" charset="-122"/>
                <a:cs typeface="MiSans" pitchFamily="34" charset="-120"/>
              </a:rPr>
              <a:t>老年人应该学会比较不同品牌和型号的商品，选择性价比高的产品。这不仅需要对价格敏感，还需要对商品的质量、耐用性和适用性有深入的了解。</a:t>
            </a:r>
            <a:endParaRPr lang="en-US" sz="1600" dirty="0">
              <a:solidFill>
                <a:schemeClr val="tx1"/>
              </a:solidFill>
              <a:latin typeface="MiSans" pitchFamily="34" charset="-122"/>
              <a:ea typeface="MiSans" pitchFamily="34" charset="-122"/>
              <a:cs typeface="MiSans" pitchFamily="34" charset="-12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1"/>
          <p:cNvSpPr/>
          <p:nvPr/>
        </p:nvSpPr>
        <p:spPr>
          <a:xfrm>
            <a:off x="499800" y="899640"/>
            <a:ext cx="15481310" cy="499800"/>
          </a:xfrm>
          <a:prstGeom prst="rect">
            <a:avLst/>
          </a:prstGeom>
          <a:noFill/>
        </p:spPr>
        <p:txBody>
          <a:bodyPr wrap="square" lIns="0" tIns="0" rIns="0" bIns="0" rtlCol="0" anchor="ct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识别价格与价值</a:t>
            </a:r>
            <a:endParaRPr lang="en-US" sz="3540" dirty="0">
              <a:solidFill>
                <a:schemeClr val="tx1"/>
              </a:solidFill>
              <a:latin typeface="MiSans" pitchFamily="34" charset="-122"/>
              <a:ea typeface="MiSans" pitchFamily="34" charset="-122"/>
              <a:cs typeface="MiSans" pitchFamily="34" charset="-120"/>
            </a:endParaRPr>
          </a:p>
        </p:txBody>
      </p:sp>
      <p:sp>
        <p:nvSpPr>
          <p:cNvPr id="2" name="Shape 8"/>
          <p:cNvSpPr/>
          <p:nvPr/>
        </p:nvSpPr>
        <p:spPr>
          <a:xfrm>
            <a:off x="4392038" y="2604656"/>
            <a:ext cx="149632" cy="239411"/>
          </a:xfrm>
          <a:custGeom>
            <a:avLst/>
            <a:gdLst/>
            <a:ahLst/>
            <a:cxnLst/>
            <a:rect l="l" t="t" r="r" b="b"/>
            <a:pathLst>
              <a:path w="149632" h="239411">
                <a:moveTo>
                  <a:pt x="63594" y="11222"/>
                </a:moveTo>
                <a:cubicBezTo>
                  <a:pt x="63594" y="5003"/>
                  <a:pt x="68597" y="0"/>
                  <a:pt x="74816" y="0"/>
                </a:cubicBezTo>
                <a:cubicBezTo>
                  <a:pt x="81035" y="0"/>
                  <a:pt x="86038" y="5003"/>
                  <a:pt x="86038" y="11222"/>
                </a:cubicBezTo>
                <a:lnTo>
                  <a:pt x="86038" y="29926"/>
                </a:lnTo>
                <a:lnTo>
                  <a:pt x="112224" y="29926"/>
                </a:lnTo>
                <a:cubicBezTo>
                  <a:pt x="120500" y="29926"/>
                  <a:pt x="127187" y="36613"/>
                  <a:pt x="127187" y="44890"/>
                </a:cubicBezTo>
                <a:cubicBezTo>
                  <a:pt x="127187" y="53166"/>
                  <a:pt x="120500" y="59853"/>
                  <a:pt x="112224" y="59853"/>
                </a:cubicBezTo>
                <a:lnTo>
                  <a:pt x="58497" y="59853"/>
                </a:lnTo>
                <a:cubicBezTo>
                  <a:pt x="46853" y="59853"/>
                  <a:pt x="37408" y="69298"/>
                  <a:pt x="37408" y="80941"/>
                </a:cubicBezTo>
                <a:cubicBezTo>
                  <a:pt x="37408" y="91462"/>
                  <a:pt x="45123" y="100347"/>
                  <a:pt x="55504" y="101843"/>
                </a:cubicBezTo>
                <a:lnTo>
                  <a:pt x="98336" y="107969"/>
                </a:lnTo>
                <a:cubicBezTo>
                  <a:pt x="123493" y="111569"/>
                  <a:pt x="142150" y="133079"/>
                  <a:pt x="142150" y="158469"/>
                </a:cubicBezTo>
                <a:cubicBezTo>
                  <a:pt x="142150" y="186666"/>
                  <a:pt x="119285" y="209485"/>
                  <a:pt x="91135" y="209485"/>
                </a:cubicBezTo>
                <a:lnTo>
                  <a:pt x="86038" y="209485"/>
                </a:lnTo>
                <a:lnTo>
                  <a:pt x="86038" y="228189"/>
                </a:lnTo>
                <a:cubicBezTo>
                  <a:pt x="86038" y="234408"/>
                  <a:pt x="81035" y="239411"/>
                  <a:pt x="74816" y="239411"/>
                </a:cubicBezTo>
                <a:cubicBezTo>
                  <a:pt x="68597" y="239411"/>
                  <a:pt x="63594" y="234408"/>
                  <a:pt x="63594" y="228189"/>
                </a:cubicBezTo>
                <a:lnTo>
                  <a:pt x="63594" y="209485"/>
                </a:lnTo>
                <a:lnTo>
                  <a:pt x="29926" y="209485"/>
                </a:lnTo>
                <a:cubicBezTo>
                  <a:pt x="21650" y="209485"/>
                  <a:pt x="14963" y="202798"/>
                  <a:pt x="14963" y="194521"/>
                </a:cubicBezTo>
                <a:cubicBezTo>
                  <a:pt x="14963" y="186245"/>
                  <a:pt x="21650" y="179558"/>
                  <a:pt x="29926" y="179558"/>
                </a:cubicBezTo>
                <a:lnTo>
                  <a:pt x="91135" y="179558"/>
                </a:lnTo>
                <a:cubicBezTo>
                  <a:pt x="102778" y="179558"/>
                  <a:pt x="112224" y="170113"/>
                  <a:pt x="112224" y="158469"/>
                </a:cubicBezTo>
                <a:cubicBezTo>
                  <a:pt x="112224" y="147948"/>
                  <a:pt x="104508" y="139064"/>
                  <a:pt x="94128" y="137568"/>
                </a:cubicBezTo>
                <a:lnTo>
                  <a:pt x="51296" y="131442"/>
                </a:lnTo>
                <a:cubicBezTo>
                  <a:pt x="26139" y="127888"/>
                  <a:pt x="7482" y="106332"/>
                  <a:pt x="7482" y="80941"/>
                </a:cubicBezTo>
                <a:cubicBezTo>
                  <a:pt x="7482" y="52792"/>
                  <a:pt x="30347" y="29926"/>
                  <a:pt x="58497" y="29926"/>
                </a:cubicBezTo>
                <a:lnTo>
                  <a:pt x="63594" y="29926"/>
                </a:lnTo>
                <a:lnTo>
                  <a:pt x="63594" y="11222"/>
                </a:lnTo>
                <a:close/>
              </a:path>
            </a:pathLst>
          </a:custGeom>
          <a:solidFill>
            <a:srgbClr val="A99985"/>
          </a:solidFill>
        </p:spPr>
      </p:sp>
      <p:sp>
        <p:nvSpPr>
          <p:cNvPr id="4" name="Text 9"/>
          <p:cNvSpPr/>
          <p:nvPr/>
        </p:nvSpPr>
        <p:spPr>
          <a:xfrm>
            <a:off x="4616486" y="2556774"/>
            <a:ext cx="8199823" cy="335175"/>
          </a:xfrm>
          <a:prstGeom prst="rect">
            <a:avLst/>
          </a:prstGeom>
          <a:noFill/>
        </p:spPr>
        <p:txBody>
          <a:bodyPr wrap="square" lIns="0" tIns="0" rIns="0" bIns="0" rtlCol="0" anchor="ctr"/>
          <a:p>
            <a:pPr>
              <a:lnSpc>
                <a:spcPct val="120000"/>
              </a:lnSpc>
            </a:pPr>
            <a:r>
              <a:rPr lang="en-US" sz="1885" b="1" dirty="0">
                <a:solidFill>
                  <a:srgbClr val="4A4A4A"/>
                </a:solidFill>
                <a:latin typeface="MiSans" pitchFamily="34" charset="-122"/>
                <a:ea typeface="MiSans" pitchFamily="34" charset="-122"/>
                <a:cs typeface="MiSans" pitchFamily="34" charset="-120"/>
              </a:rPr>
              <a:t>价格考量</a:t>
            </a:r>
            <a:endParaRPr lang="en-US" sz="1600" dirty="0"/>
          </a:p>
        </p:txBody>
      </p:sp>
      <p:sp>
        <p:nvSpPr>
          <p:cNvPr id="5" name="Text 10"/>
          <p:cNvSpPr/>
          <p:nvPr/>
        </p:nvSpPr>
        <p:spPr>
          <a:xfrm>
            <a:off x="4317222" y="3083478"/>
            <a:ext cx="287293" cy="287293"/>
          </a:xfrm>
          <a:prstGeom prst="rect">
            <a:avLst/>
          </a:prstGeom>
          <a:noFill/>
        </p:spPr>
        <p:txBody>
          <a:bodyPr wrap="square" lIns="0" tIns="0" rIns="0" bIns="0" rtlCol="0" anchor="ctr"/>
          <a:p>
            <a:pPr>
              <a:lnSpc>
                <a:spcPct val="130000"/>
              </a:lnSpc>
            </a:pPr>
            <a:r>
              <a:rPr lang="en-US" sz="1510" dirty="0">
                <a:solidFill>
                  <a:srgbClr val="A99985"/>
                </a:solidFill>
                <a:latin typeface="MiSans" pitchFamily="34" charset="-122"/>
                <a:ea typeface="MiSans" pitchFamily="34" charset="-122"/>
                <a:cs typeface="MiSans" pitchFamily="34" charset="-120"/>
              </a:rPr>
              <a:t>•</a:t>
            </a:r>
            <a:endParaRPr lang="en-US" sz="1600" dirty="0"/>
          </a:p>
        </p:txBody>
      </p:sp>
      <p:sp>
        <p:nvSpPr>
          <p:cNvPr id="6" name="Text 11"/>
          <p:cNvSpPr/>
          <p:nvPr/>
        </p:nvSpPr>
        <p:spPr>
          <a:xfrm>
            <a:off x="4604515" y="3083478"/>
            <a:ext cx="1819523" cy="287293"/>
          </a:xfrm>
          <a:prstGeom prst="rect">
            <a:avLst/>
          </a:prstGeom>
          <a:noFill/>
        </p:spPr>
        <p:txBody>
          <a:bodyPr wrap="square" lIns="0" tIns="0" rIns="0" bIns="0" rtlCol="0" anchor="ctr"/>
          <a:p>
            <a:pPr>
              <a:lnSpc>
                <a:spcPct val="130000"/>
              </a:lnSpc>
            </a:pPr>
            <a:r>
              <a:rPr lang="en-US" sz="1510" dirty="0">
                <a:solidFill>
                  <a:srgbClr val="4A4A4A"/>
                </a:solidFill>
                <a:latin typeface="MiSans" pitchFamily="34" charset="-122"/>
                <a:ea typeface="MiSans" pitchFamily="34" charset="-122"/>
                <a:cs typeface="MiSans" pitchFamily="34" charset="-120"/>
              </a:rPr>
              <a:t>比较不同商家的价格</a:t>
            </a:r>
            <a:endParaRPr lang="en-US" sz="1600" dirty="0"/>
          </a:p>
        </p:txBody>
      </p:sp>
      <p:sp>
        <p:nvSpPr>
          <p:cNvPr id="7" name="Text 12"/>
          <p:cNvSpPr/>
          <p:nvPr/>
        </p:nvSpPr>
        <p:spPr>
          <a:xfrm>
            <a:off x="4317222" y="3466535"/>
            <a:ext cx="287293" cy="287293"/>
          </a:xfrm>
          <a:prstGeom prst="rect">
            <a:avLst/>
          </a:prstGeom>
          <a:noFill/>
        </p:spPr>
        <p:txBody>
          <a:bodyPr wrap="square" lIns="0" tIns="0" rIns="0" bIns="0" rtlCol="0" anchor="ctr"/>
          <a:p>
            <a:pPr>
              <a:lnSpc>
                <a:spcPct val="130000"/>
              </a:lnSpc>
            </a:pPr>
            <a:r>
              <a:rPr lang="en-US" sz="1510" dirty="0">
                <a:solidFill>
                  <a:srgbClr val="A99985"/>
                </a:solidFill>
                <a:latin typeface="MiSans" pitchFamily="34" charset="-122"/>
                <a:ea typeface="MiSans" pitchFamily="34" charset="-122"/>
                <a:cs typeface="MiSans" pitchFamily="34" charset="-120"/>
              </a:rPr>
              <a:t>•</a:t>
            </a:r>
            <a:endParaRPr lang="en-US" sz="1600" dirty="0"/>
          </a:p>
        </p:txBody>
      </p:sp>
      <p:sp>
        <p:nvSpPr>
          <p:cNvPr id="20" name="Text 13"/>
          <p:cNvSpPr/>
          <p:nvPr/>
        </p:nvSpPr>
        <p:spPr>
          <a:xfrm>
            <a:off x="4604515" y="3466535"/>
            <a:ext cx="1819523" cy="287293"/>
          </a:xfrm>
          <a:prstGeom prst="rect">
            <a:avLst/>
          </a:prstGeom>
          <a:noFill/>
        </p:spPr>
        <p:txBody>
          <a:bodyPr wrap="square" lIns="0" tIns="0" rIns="0" bIns="0" rtlCol="0" anchor="ctr"/>
          <a:p>
            <a:pPr>
              <a:lnSpc>
                <a:spcPct val="130000"/>
              </a:lnSpc>
            </a:pPr>
            <a:r>
              <a:rPr lang="en-US" sz="1510" dirty="0">
                <a:solidFill>
                  <a:srgbClr val="4A4A4A"/>
                </a:solidFill>
                <a:latin typeface="MiSans" pitchFamily="34" charset="-122"/>
                <a:ea typeface="MiSans" pitchFamily="34" charset="-122"/>
                <a:cs typeface="MiSans" pitchFamily="34" charset="-120"/>
              </a:rPr>
              <a:t>关注促销活动和折扣</a:t>
            </a:r>
            <a:endParaRPr lang="en-US" sz="1600" dirty="0"/>
          </a:p>
        </p:txBody>
      </p:sp>
      <p:sp>
        <p:nvSpPr>
          <p:cNvPr id="21" name="Text 14"/>
          <p:cNvSpPr/>
          <p:nvPr/>
        </p:nvSpPr>
        <p:spPr>
          <a:xfrm>
            <a:off x="4317222" y="3849593"/>
            <a:ext cx="287293" cy="287293"/>
          </a:xfrm>
          <a:prstGeom prst="rect">
            <a:avLst/>
          </a:prstGeom>
          <a:noFill/>
        </p:spPr>
        <p:txBody>
          <a:bodyPr wrap="square" lIns="0" tIns="0" rIns="0" bIns="0" rtlCol="0" anchor="ctr"/>
          <a:p>
            <a:pPr>
              <a:lnSpc>
                <a:spcPct val="130000"/>
              </a:lnSpc>
            </a:pPr>
            <a:r>
              <a:rPr lang="en-US" sz="1510" dirty="0">
                <a:solidFill>
                  <a:srgbClr val="A99985"/>
                </a:solidFill>
                <a:latin typeface="MiSans" pitchFamily="34" charset="-122"/>
                <a:ea typeface="MiSans" pitchFamily="34" charset="-122"/>
                <a:cs typeface="MiSans" pitchFamily="34" charset="-120"/>
              </a:rPr>
              <a:t>•</a:t>
            </a:r>
            <a:endParaRPr lang="en-US" sz="1600" dirty="0"/>
          </a:p>
        </p:txBody>
      </p:sp>
      <p:sp>
        <p:nvSpPr>
          <p:cNvPr id="25" name="Text 15"/>
          <p:cNvSpPr/>
          <p:nvPr/>
        </p:nvSpPr>
        <p:spPr>
          <a:xfrm>
            <a:off x="4604515" y="3849593"/>
            <a:ext cx="3088401" cy="287293"/>
          </a:xfrm>
          <a:prstGeom prst="rect">
            <a:avLst/>
          </a:prstGeom>
          <a:noFill/>
        </p:spPr>
        <p:txBody>
          <a:bodyPr wrap="square" lIns="0" tIns="0" rIns="0" bIns="0" rtlCol="0" anchor="ctr"/>
          <a:p>
            <a:pPr>
              <a:lnSpc>
                <a:spcPct val="130000"/>
              </a:lnSpc>
            </a:pPr>
            <a:r>
              <a:rPr lang="en-US" sz="1510" dirty="0">
                <a:solidFill>
                  <a:srgbClr val="4A4A4A"/>
                </a:solidFill>
                <a:latin typeface="MiSans" pitchFamily="34" charset="-122"/>
                <a:ea typeface="MiSans" pitchFamily="34" charset="-122"/>
                <a:cs typeface="MiSans" pitchFamily="34" charset="-120"/>
              </a:rPr>
              <a:t>计算单位价格（如每100克的价格）</a:t>
            </a:r>
            <a:endParaRPr lang="en-US" sz="1600" dirty="0"/>
          </a:p>
        </p:txBody>
      </p:sp>
      <p:sp>
        <p:nvSpPr>
          <p:cNvPr id="26" name="Text 16"/>
          <p:cNvSpPr/>
          <p:nvPr/>
        </p:nvSpPr>
        <p:spPr>
          <a:xfrm>
            <a:off x="4317222" y="4232650"/>
            <a:ext cx="287293" cy="287293"/>
          </a:xfrm>
          <a:prstGeom prst="rect">
            <a:avLst/>
          </a:prstGeom>
          <a:noFill/>
        </p:spPr>
        <p:txBody>
          <a:bodyPr wrap="square" lIns="0" tIns="0" rIns="0" bIns="0" rtlCol="0" anchor="ctr"/>
          <a:p>
            <a:pPr>
              <a:lnSpc>
                <a:spcPct val="130000"/>
              </a:lnSpc>
            </a:pPr>
            <a:r>
              <a:rPr lang="en-US" sz="1510" dirty="0">
                <a:solidFill>
                  <a:srgbClr val="A99985"/>
                </a:solidFill>
                <a:latin typeface="MiSans" pitchFamily="34" charset="-122"/>
                <a:ea typeface="MiSans" pitchFamily="34" charset="-122"/>
                <a:cs typeface="MiSans" pitchFamily="34" charset="-120"/>
              </a:rPr>
              <a:t>•</a:t>
            </a:r>
            <a:endParaRPr lang="en-US" sz="1600" dirty="0"/>
          </a:p>
        </p:txBody>
      </p:sp>
      <p:sp>
        <p:nvSpPr>
          <p:cNvPr id="30" name="Text 17"/>
          <p:cNvSpPr/>
          <p:nvPr/>
        </p:nvSpPr>
        <p:spPr>
          <a:xfrm>
            <a:off x="4604515" y="4232650"/>
            <a:ext cx="2968695" cy="287293"/>
          </a:xfrm>
          <a:prstGeom prst="rect">
            <a:avLst/>
          </a:prstGeom>
          <a:noFill/>
        </p:spPr>
        <p:txBody>
          <a:bodyPr wrap="square" lIns="0" tIns="0" rIns="0" bIns="0" rtlCol="0" anchor="ctr"/>
          <a:p>
            <a:pPr>
              <a:lnSpc>
                <a:spcPct val="130000"/>
              </a:lnSpc>
            </a:pPr>
            <a:r>
              <a:rPr lang="en-US" sz="1510" dirty="0">
                <a:solidFill>
                  <a:srgbClr val="4A4A4A"/>
                </a:solidFill>
                <a:latin typeface="MiSans" pitchFamily="34" charset="-122"/>
                <a:ea typeface="MiSans" pitchFamily="34" charset="-122"/>
                <a:cs typeface="MiSans" pitchFamily="34" charset="-120"/>
              </a:rPr>
              <a:t>考虑购买时机（淡季、节假日等）</a:t>
            </a:r>
            <a:endParaRPr lang="en-US" sz="1600" dirty="0"/>
          </a:p>
        </p:txBody>
      </p:sp>
      <p:sp>
        <p:nvSpPr>
          <p:cNvPr id="33" name="Shape 20"/>
          <p:cNvSpPr/>
          <p:nvPr/>
        </p:nvSpPr>
        <p:spPr>
          <a:xfrm>
            <a:off x="8559461" y="2648405"/>
            <a:ext cx="209485" cy="239411"/>
          </a:xfrm>
          <a:custGeom>
            <a:avLst/>
            <a:gdLst/>
            <a:ahLst/>
            <a:cxnLst/>
            <a:rect l="l" t="t" r="r" b="b"/>
            <a:pathLst>
              <a:path w="209485" h="239411">
                <a:moveTo>
                  <a:pt x="114983" y="-12111"/>
                </a:moveTo>
                <a:cubicBezTo>
                  <a:pt x="108717" y="-15945"/>
                  <a:pt x="100814" y="-15945"/>
                  <a:pt x="94549" y="-12111"/>
                </a:cubicBezTo>
                <a:cubicBezTo>
                  <a:pt x="83139" y="-5144"/>
                  <a:pt x="76078" y="-3273"/>
                  <a:pt x="62705" y="-3554"/>
                </a:cubicBezTo>
                <a:cubicBezTo>
                  <a:pt x="55364" y="-3741"/>
                  <a:pt x="48537" y="234"/>
                  <a:pt x="44983" y="6687"/>
                </a:cubicBezTo>
                <a:cubicBezTo>
                  <a:pt x="38577" y="18423"/>
                  <a:pt x="33387" y="23614"/>
                  <a:pt x="21650" y="30020"/>
                </a:cubicBezTo>
                <a:cubicBezTo>
                  <a:pt x="15197" y="33527"/>
                  <a:pt x="11269" y="40401"/>
                  <a:pt x="11409" y="47742"/>
                </a:cubicBezTo>
                <a:cubicBezTo>
                  <a:pt x="11737" y="61115"/>
                  <a:pt x="9820" y="68176"/>
                  <a:pt x="2852" y="79585"/>
                </a:cubicBezTo>
                <a:cubicBezTo>
                  <a:pt x="-982" y="85851"/>
                  <a:pt x="-982" y="93754"/>
                  <a:pt x="2852" y="100020"/>
                </a:cubicBezTo>
                <a:cubicBezTo>
                  <a:pt x="9820" y="111429"/>
                  <a:pt x="11690" y="118490"/>
                  <a:pt x="11409" y="131863"/>
                </a:cubicBezTo>
                <a:cubicBezTo>
                  <a:pt x="11222" y="139204"/>
                  <a:pt x="15197" y="146031"/>
                  <a:pt x="21650" y="149585"/>
                </a:cubicBezTo>
                <a:cubicBezTo>
                  <a:pt x="31984" y="155243"/>
                  <a:pt x="37221" y="159919"/>
                  <a:pt x="42739" y="168990"/>
                </a:cubicBezTo>
                <a:lnTo>
                  <a:pt x="19966" y="214394"/>
                </a:lnTo>
                <a:cubicBezTo>
                  <a:pt x="17208" y="219959"/>
                  <a:pt x="19452" y="226692"/>
                  <a:pt x="24970" y="229451"/>
                </a:cubicBezTo>
                <a:lnTo>
                  <a:pt x="65183" y="249558"/>
                </a:lnTo>
                <a:cubicBezTo>
                  <a:pt x="70561" y="252223"/>
                  <a:pt x="77107" y="250212"/>
                  <a:pt x="80006" y="244975"/>
                </a:cubicBezTo>
                <a:lnTo>
                  <a:pt x="104696" y="200507"/>
                </a:lnTo>
                <a:lnTo>
                  <a:pt x="129385" y="244975"/>
                </a:lnTo>
                <a:cubicBezTo>
                  <a:pt x="132284" y="250212"/>
                  <a:pt x="138830" y="252270"/>
                  <a:pt x="144208" y="249558"/>
                </a:cubicBezTo>
                <a:lnTo>
                  <a:pt x="184421" y="229451"/>
                </a:lnTo>
                <a:cubicBezTo>
                  <a:pt x="189986" y="226692"/>
                  <a:pt x="192230" y="219959"/>
                  <a:pt x="189425" y="214394"/>
                </a:cubicBezTo>
                <a:lnTo>
                  <a:pt x="166699" y="168944"/>
                </a:lnTo>
                <a:cubicBezTo>
                  <a:pt x="172170" y="159872"/>
                  <a:pt x="177454" y="155196"/>
                  <a:pt x="187788" y="149538"/>
                </a:cubicBezTo>
                <a:cubicBezTo>
                  <a:pt x="194241" y="146031"/>
                  <a:pt x="198169" y="139158"/>
                  <a:pt x="198028" y="131816"/>
                </a:cubicBezTo>
                <a:cubicBezTo>
                  <a:pt x="197701" y="118443"/>
                  <a:pt x="199618" y="111382"/>
                  <a:pt x="206585" y="99973"/>
                </a:cubicBezTo>
                <a:cubicBezTo>
                  <a:pt x="210420" y="93707"/>
                  <a:pt x="210420" y="85804"/>
                  <a:pt x="206585" y="79539"/>
                </a:cubicBezTo>
                <a:cubicBezTo>
                  <a:pt x="199618" y="68129"/>
                  <a:pt x="197748" y="61068"/>
                  <a:pt x="198028" y="47695"/>
                </a:cubicBezTo>
                <a:cubicBezTo>
                  <a:pt x="198215" y="40354"/>
                  <a:pt x="194241" y="33527"/>
                  <a:pt x="187788" y="29973"/>
                </a:cubicBezTo>
                <a:cubicBezTo>
                  <a:pt x="176051" y="23567"/>
                  <a:pt x="170861" y="18377"/>
                  <a:pt x="164455" y="6640"/>
                </a:cubicBezTo>
                <a:cubicBezTo>
                  <a:pt x="160948" y="187"/>
                  <a:pt x="154074" y="-3741"/>
                  <a:pt x="146733" y="-3601"/>
                </a:cubicBezTo>
                <a:cubicBezTo>
                  <a:pt x="133359" y="-3273"/>
                  <a:pt x="126299" y="-5190"/>
                  <a:pt x="114889" y="-12158"/>
                </a:cubicBezTo>
                <a:close/>
                <a:moveTo>
                  <a:pt x="104742" y="44890"/>
                </a:moveTo>
                <a:cubicBezTo>
                  <a:pt x="129517" y="44890"/>
                  <a:pt x="149632" y="65004"/>
                  <a:pt x="149632" y="89779"/>
                </a:cubicBezTo>
                <a:cubicBezTo>
                  <a:pt x="149632" y="114554"/>
                  <a:pt x="129517" y="134669"/>
                  <a:pt x="104742" y="134669"/>
                </a:cubicBezTo>
                <a:cubicBezTo>
                  <a:pt x="79967" y="134669"/>
                  <a:pt x="59853" y="114554"/>
                  <a:pt x="59853" y="89779"/>
                </a:cubicBezTo>
                <a:cubicBezTo>
                  <a:pt x="59853" y="65004"/>
                  <a:pt x="79967" y="44890"/>
                  <a:pt x="104742" y="44890"/>
                </a:cubicBezTo>
                <a:close/>
              </a:path>
            </a:pathLst>
          </a:custGeom>
          <a:solidFill>
            <a:srgbClr val="8A9A87"/>
          </a:solidFill>
        </p:spPr>
      </p:sp>
      <p:sp>
        <p:nvSpPr>
          <p:cNvPr id="34" name="Text 21"/>
          <p:cNvSpPr/>
          <p:nvPr/>
        </p:nvSpPr>
        <p:spPr>
          <a:xfrm>
            <a:off x="8813836" y="2600522"/>
            <a:ext cx="8199823" cy="335175"/>
          </a:xfrm>
          <a:prstGeom prst="rect">
            <a:avLst/>
          </a:prstGeom>
          <a:noFill/>
        </p:spPr>
        <p:txBody>
          <a:bodyPr wrap="square" lIns="0" tIns="0" rIns="0" bIns="0" rtlCol="0" anchor="ctr"/>
          <a:p>
            <a:pPr>
              <a:lnSpc>
                <a:spcPct val="120000"/>
              </a:lnSpc>
            </a:pPr>
            <a:r>
              <a:rPr lang="en-US" sz="1885" b="1" dirty="0">
                <a:solidFill>
                  <a:srgbClr val="4A4A4A"/>
                </a:solidFill>
                <a:latin typeface="MiSans" pitchFamily="34" charset="-122"/>
                <a:ea typeface="MiSans" pitchFamily="34" charset="-122"/>
                <a:cs typeface="MiSans" pitchFamily="34" charset="-120"/>
              </a:rPr>
              <a:t>价值评估</a:t>
            </a:r>
            <a:endParaRPr lang="en-US" sz="1600" dirty="0"/>
          </a:p>
        </p:txBody>
      </p:sp>
      <p:sp>
        <p:nvSpPr>
          <p:cNvPr id="35" name="Text 22"/>
          <p:cNvSpPr/>
          <p:nvPr/>
        </p:nvSpPr>
        <p:spPr>
          <a:xfrm>
            <a:off x="8514572" y="3127226"/>
            <a:ext cx="287293" cy="287293"/>
          </a:xfrm>
          <a:prstGeom prst="rect">
            <a:avLst/>
          </a:prstGeom>
          <a:noFill/>
        </p:spPr>
        <p:txBody>
          <a:bodyPr wrap="square" lIns="0" tIns="0" rIns="0" bIns="0" rtlCol="0" anchor="ctr"/>
          <a:p>
            <a:pPr>
              <a:lnSpc>
                <a:spcPct val="130000"/>
              </a:lnSpc>
            </a:pPr>
            <a:r>
              <a:rPr lang="en-US" sz="1510" dirty="0">
                <a:solidFill>
                  <a:srgbClr val="8A9A87"/>
                </a:solidFill>
                <a:latin typeface="MiSans" pitchFamily="34" charset="-122"/>
                <a:ea typeface="MiSans" pitchFamily="34" charset="-122"/>
                <a:cs typeface="MiSans" pitchFamily="34" charset="-120"/>
              </a:rPr>
              <a:t>•</a:t>
            </a:r>
            <a:endParaRPr lang="en-US" sz="1600" dirty="0"/>
          </a:p>
        </p:txBody>
      </p:sp>
      <p:sp>
        <p:nvSpPr>
          <p:cNvPr id="36" name="Text 23"/>
          <p:cNvSpPr/>
          <p:nvPr/>
        </p:nvSpPr>
        <p:spPr>
          <a:xfrm>
            <a:off x="8801865" y="3127226"/>
            <a:ext cx="2597608" cy="287293"/>
          </a:xfrm>
          <a:prstGeom prst="rect">
            <a:avLst/>
          </a:prstGeom>
          <a:noFill/>
        </p:spPr>
        <p:txBody>
          <a:bodyPr wrap="square" lIns="0" tIns="0" rIns="0" bIns="0" rtlCol="0" anchor="ctr"/>
          <a:p>
            <a:pPr>
              <a:lnSpc>
                <a:spcPct val="130000"/>
              </a:lnSpc>
            </a:pPr>
            <a:r>
              <a:rPr lang="en-US" sz="1510" b="1" dirty="0">
                <a:solidFill>
                  <a:srgbClr val="4A4A4A"/>
                </a:solidFill>
                <a:latin typeface="MiSans" pitchFamily="34" charset="-122"/>
                <a:ea typeface="MiSans" pitchFamily="34" charset="-122"/>
                <a:cs typeface="MiSans" pitchFamily="34" charset="-120"/>
              </a:rPr>
              <a:t>质量：</a:t>
            </a:r>
            <a:r>
              <a:rPr lang="en-US" sz="1510" dirty="0">
                <a:solidFill>
                  <a:srgbClr val="4A4A4A"/>
                </a:solidFill>
                <a:latin typeface="MiSans" pitchFamily="34" charset="-122"/>
                <a:ea typeface="MiSans" pitchFamily="34" charset="-122"/>
                <a:cs typeface="MiSans" pitchFamily="34" charset="-120"/>
              </a:rPr>
              <a:t>材料、工艺、性能如何</a:t>
            </a:r>
            <a:endParaRPr lang="en-US" sz="1600" dirty="0"/>
          </a:p>
        </p:txBody>
      </p:sp>
      <p:sp>
        <p:nvSpPr>
          <p:cNvPr id="37" name="Text 24"/>
          <p:cNvSpPr/>
          <p:nvPr/>
        </p:nvSpPr>
        <p:spPr>
          <a:xfrm>
            <a:off x="8514572" y="3510284"/>
            <a:ext cx="287293" cy="287293"/>
          </a:xfrm>
          <a:prstGeom prst="rect">
            <a:avLst/>
          </a:prstGeom>
          <a:noFill/>
        </p:spPr>
        <p:txBody>
          <a:bodyPr wrap="square" lIns="0" tIns="0" rIns="0" bIns="0" rtlCol="0" anchor="ctr"/>
          <a:p>
            <a:pPr>
              <a:lnSpc>
                <a:spcPct val="130000"/>
              </a:lnSpc>
            </a:pPr>
            <a:r>
              <a:rPr lang="en-US" sz="1510" dirty="0">
                <a:solidFill>
                  <a:srgbClr val="8A9A87"/>
                </a:solidFill>
                <a:latin typeface="MiSans" pitchFamily="34" charset="-122"/>
                <a:ea typeface="MiSans" pitchFamily="34" charset="-122"/>
                <a:cs typeface="MiSans" pitchFamily="34" charset="-120"/>
              </a:rPr>
              <a:t>•</a:t>
            </a:r>
            <a:endParaRPr lang="en-US" sz="1600" dirty="0"/>
          </a:p>
        </p:txBody>
      </p:sp>
      <p:sp>
        <p:nvSpPr>
          <p:cNvPr id="38" name="Text 25"/>
          <p:cNvSpPr/>
          <p:nvPr/>
        </p:nvSpPr>
        <p:spPr>
          <a:xfrm>
            <a:off x="8801865" y="3510284"/>
            <a:ext cx="2034993" cy="287293"/>
          </a:xfrm>
          <a:prstGeom prst="rect">
            <a:avLst/>
          </a:prstGeom>
          <a:noFill/>
        </p:spPr>
        <p:txBody>
          <a:bodyPr wrap="square" lIns="0" tIns="0" rIns="0" bIns="0" rtlCol="0" anchor="ctr"/>
          <a:p>
            <a:pPr>
              <a:lnSpc>
                <a:spcPct val="130000"/>
              </a:lnSpc>
            </a:pPr>
            <a:r>
              <a:rPr lang="en-US" sz="1510" b="1" dirty="0">
                <a:solidFill>
                  <a:srgbClr val="4A4A4A"/>
                </a:solidFill>
                <a:latin typeface="MiSans" pitchFamily="34" charset="-122"/>
                <a:ea typeface="MiSans" pitchFamily="34" charset="-122"/>
                <a:cs typeface="MiSans" pitchFamily="34" charset="-120"/>
              </a:rPr>
              <a:t>耐用性：</a:t>
            </a:r>
            <a:r>
              <a:rPr lang="en-US" sz="1510" dirty="0">
                <a:solidFill>
                  <a:srgbClr val="4A4A4A"/>
                </a:solidFill>
                <a:latin typeface="MiSans" pitchFamily="34" charset="-122"/>
                <a:ea typeface="MiSans" pitchFamily="34" charset="-122"/>
                <a:cs typeface="MiSans" pitchFamily="34" charset="-120"/>
              </a:rPr>
              <a:t>使用寿命长短</a:t>
            </a:r>
            <a:endParaRPr lang="en-US" sz="1600" dirty="0"/>
          </a:p>
        </p:txBody>
      </p:sp>
      <p:sp>
        <p:nvSpPr>
          <p:cNvPr id="39" name="Text 26"/>
          <p:cNvSpPr/>
          <p:nvPr/>
        </p:nvSpPr>
        <p:spPr>
          <a:xfrm>
            <a:off x="8514572" y="3893341"/>
            <a:ext cx="287293" cy="287293"/>
          </a:xfrm>
          <a:prstGeom prst="rect">
            <a:avLst/>
          </a:prstGeom>
          <a:noFill/>
        </p:spPr>
        <p:txBody>
          <a:bodyPr wrap="square" lIns="0" tIns="0" rIns="0" bIns="0" rtlCol="0" anchor="ctr"/>
          <a:p>
            <a:pPr>
              <a:lnSpc>
                <a:spcPct val="130000"/>
              </a:lnSpc>
            </a:pPr>
            <a:r>
              <a:rPr lang="en-US" sz="1510" dirty="0">
                <a:solidFill>
                  <a:srgbClr val="8A9A87"/>
                </a:solidFill>
                <a:latin typeface="MiSans" pitchFamily="34" charset="-122"/>
                <a:ea typeface="MiSans" pitchFamily="34" charset="-122"/>
                <a:cs typeface="MiSans" pitchFamily="34" charset="-120"/>
              </a:rPr>
              <a:t>•</a:t>
            </a:r>
            <a:endParaRPr lang="en-US" sz="1600" dirty="0"/>
          </a:p>
        </p:txBody>
      </p:sp>
      <p:sp>
        <p:nvSpPr>
          <p:cNvPr id="40" name="Text 27"/>
          <p:cNvSpPr/>
          <p:nvPr/>
        </p:nvSpPr>
        <p:spPr>
          <a:xfrm>
            <a:off x="8801865" y="3893341"/>
            <a:ext cx="2418050" cy="287293"/>
          </a:xfrm>
          <a:prstGeom prst="rect">
            <a:avLst/>
          </a:prstGeom>
          <a:noFill/>
        </p:spPr>
        <p:txBody>
          <a:bodyPr wrap="square" lIns="0" tIns="0" rIns="0" bIns="0" rtlCol="0" anchor="ctr"/>
          <a:p>
            <a:pPr>
              <a:lnSpc>
                <a:spcPct val="130000"/>
              </a:lnSpc>
            </a:pPr>
            <a:r>
              <a:rPr lang="en-US" sz="1510" b="1" dirty="0">
                <a:solidFill>
                  <a:srgbClr val="4A4A4A"/>
                </a:solidFill>
                <a:latin typeface="MiSans" pitchFamily="34" charset="-122"/>
                <a:ea typeface="MiSans" pitchFamily="34" charset="-122"/>
                <a:cs typeface="MiSans" pitchFamily="34" charset="-120"/>
              </a:rPr>
              <a:t>适用性：</a:t>
            </a:r>
            <a:r>
              <a:rPr lang="en-US" sz="1510" dirty="0">
                <a:solidFill>
                  <a:srgbClr val="4A4A4A"/>
                </a:solidFill>
                <a:latin typeface="MiSans" pitchFamily="34" charset="-122"/>
                <a:ea typeface="MiSans" pitchFamily="34" charset="-122"/>
                <a:cs typeface="MiSans" pitchFamily="34" charset="-120"/>
              </a:rPr>
              <a:t>是否符合实际需求</a:t>
            </a:r>
            <a:endParaRPr lang="en-US" sz="1600" dirty="0"/>
          </a:p>
        </p:txBody>
      </p:sp>
      <p:sp>
        <p:nvSpPr>
          <p:cNvPr id="41" name="Text 28"/>
          <p:cNvSpPr/>
          <p:nvPr/>
        </p:nvSpPr>
        <p:spPr>
          <a:xfrm>
            <a:off x="8514572" y="4276399"/>
            <a:ext cx="287293" cy="287293"/>
          </a:xfrm>
          <a:prstGeom prst="rect">
            <a:avLst/>
          </a:prstGeom>
          <a:noFill/>
        </p:spPr>
        <p:txBody>
          <a:bodyPr wrap="square" lIns="0" tIns="0" rIns="0" bIns="0" rtlCol="0" anchor="ctr"/>
          <a:p>
            <a:pPr>
              <a:lnSpc>
                <a:spcPct val="130000"/>
              </a:lnSpc>
            </a:pPr>
            <a:r>
              <a:rPr lang="en-US" sz="1510" dirty="0">
                <a:solidFill>
                  <a:srgbClr val="8A9A87"/>
                </a:solidFill>
                <a:latin typeface="MiSans" pitchFamily="34" charset="-122"/>
                <a:ea typeface="MiSans" pitchFamily="34" charset="-122"/>
                <a:cs typeface="MiSans" pitchFamily="34" charset="-120"/>
              </a:rPr>
              <a:t>•</a:t>
            </a:r>
            <a:endParaRPr lang="en-US" sz="1600" dirty="0"/>
          </a:p>
        </p:txBody>
      </p:sp>
      <p:sp>
        <p:nvSpPr>
          <p:cNvPr id="42" name="Text 29"/>
          <p:cNvSpPr/>
          <p:nvPr/>
        </p:nvSpPr>
        <p:spPr>
          <a:xfrm>
            <a:off x="8801865" y="4276399"/>
            <a:ext cx="2801108" cy="287293"/>
          </a:xfrm>
          <a:prstGeom prst="rect">
            <a:avLst/>
          </a:prstGeom>
          <a:noFill/>
        </p:spPr>
        <p:txBody>
          <a:bodyPr wrap="square" lIns="0" tIns="0" rIns="0" bIns="0" rtlCol="0" anchor="ctr"/>
          <a:p>
            <a:pPr>
              <a:lnSpc>
                <a:spcPct val="130000"/>
              </a:lnSpc>
            </a:pPr>
            <a:r>
              <a:rPr lang="en-US" sz="1510" b="1" dirty="0">
                <a:solidFill>
                  <a:srgbClr val="4A4A4A"/>
                </a:solidFill>
                <a:latin typeface="MiSans" pitchFamily="34" charset="-122"/>
                <a:ea typeface="MiSans" pitchFamily="34" charset="-122"/>
                <a:cs typeface="MiSans" pitchFamily="34" charset="-120"/>
              </a:rPr>
              <a:t>维护成本：</a:t>
            </a:r>
            <a:r>
              <a:rPr lang="en-US" sz="1510" dirty="0">
                <a:solidFill>
                  <a:srgbClr val="4A4A4A"/>
                </a:solidFill>
                <a:latin typeface="MiSans" pitchFamily="34" charset="-122"/>
                <a:ea typeface="MiSans" pitchFamily="34" charset="-122"/>
                <a:cs typeface="MiSans" pitchFamily="34" charset="-120"/>
              </a:rPr>
              <a:t>后续维修、更换费用</a:t>
            </a:r>
            <a:endParaRPr lang="en-US" sz="1600" dirty="0"/>
          </a:p>
        </p:txBody>
      </p:sp>
      <p:sp>
        <p:nvSpPr>
          <p:cNvPr id="45" name="Shape 32"/>
          <p:cNvSpPr/>
          <p:nvPr/>
        </p:nvSpPr>
        <p:spPr>
          <a:xfrm>
            <a:off x="4821216" y="5390903"/>
            <a:ext cx="209485" cy="239411"/>
          </a:xfrm>
          <a:custGeom>
            <a:avLst/>
            <a:gdLst/>
            <a:ahLst/>
            <a:cxnLst/>
            <a:rect l="l" t="t" r="r" b="b"/>
            <a:pathLst>
              <a:path w="209485" h="239411">
                <a:moveTo>
                  <a:pt x="112832" y="-6079"/>
                </a:moveTo>
                <a:cubicBezTo>
                  <a:pt x="107501" y="-7154"/>
                  <a:pt x="102030" y="-7154"/>
                  <a:pt x="96700" y="-6079"/>
                </a:cubicBezTo>
                <a:lnTo>
                  <a:pt x="9025" y="11456"/>
                </a:lnTo>
                <a:cubicBezTo>
                  <a:pt x="3788" y="12485"/>
                  <a:pt x="0" y="17114"/>
                  <a:pt x="0" y="22445"/>
                </a:cubicBezTo>
                <a:cubicBezTo>
                  <a:pt x="0" y="27261"/>
                  <a:pt x="3039" y="31469"/>
                  <a:pt x="7482" y="33013"/>
                </a:cubicBezTo>
                <a:lnTo>
                  <a:pt x="7482" y="67334"/>
                </a:lnTo>
                <a:lnTo>
                  <a:pt x="140" y="104088"/>
                </a:lnTo>
                <a:cubicBezTo>
                  <a:pt x="47" y="104508"/>
                  <a:pt x="0" y="104976"/>
                  <a:pt x="0" y="105444"/>
                </a:cubicBezTo>
                <a:cubicBezTo>
                  <a:pt x="0" y="109184"/>
                  <a:pt x="3039" y="112271"/>
                  <a:pt x="6827" y="112271"/>
                </a:cubicBezTo>
                <a:lnTo>
                  <a:pt x="23146" y="112271"/>
                </a:lnTo>
                <a:cubicBezTo>
                  <a:pt x="26887" y="112271"/>
                  <a:pt x="29973" y="109231"/>
                  <a:pt x="29973" y="105444"/>
                </a:cubicBezTo>
                <a:cubicBezTo>
                  <a:pt x="29973" y="104976"/>
                  <a:pt x="29926" y="104555"/>
                  <a:pt x="29833" y="104088"/>
                </a:cubicBezTo>
                <a:lnTo>
                  <a:pt x="22445" y="67334"/>
                </a:lnTo>
                <a:lnTo>
                  <a:pt x="22445" y="36145"/>
                </a:lnTo>
                <a:lnTo>
                  <a:pt x="44890" y="40634"/>
                </a:lnTo>
                <a:lnTo>
                  <a:pt x="44890" y="67334"/>
                </a:lnTo>
                <a:cubicBezTo>
                  <a:pt x="44890" y="100394"/>
                  <a:pt x="71683" y="127187"/>
                  <a:pt x="104742" y="127187"/>
                </a:cubicBezTo>
                <a:cubicBezTo>
                  <a:pt x="137802" y="127187"/>
                  <a:pt x="164595" y="100394"/>
                  <a:pt x="164595" y="67334"/>
                </a:cubicBezTo>
                <a:lnTo>
                  <a:pt x="164595" y="40634"/>
                </a:lnTo>
                <a:lnTo>
                  <a:pt x="200460" y="33480"/>
                </a:lnTo>
                <a:cubicBezTo>
                  <a:pt x="205697" y="32405"/>
                  <a:pt x="209485" y="27775"/>
                  <a:pt x="209485" y="22445"/>
                </a:cubicBezTo>
                <a:cubicBezTo>
                  <a:pt x="209485" y="17114"/>
                  <a:pt x="205697" y="12485"/>
                  <a:pt x="200460" y="11456"/>
                </a:cubicBezTo>
                <a:lnTo>
                  <a:pt x="112832" y="-6079"/>
                </a:lnTo>
                <a:close/>
                <a:moveTo>
                  <a:pt x="104742" y="104742"/>
                </a:moveTo>
                <a:cubicBezTo>
                  <a:pt x="84074" y="104742"/>
                  <a:pt x="67334" y="88002"/>
                  <a:pt x="67334" y="67334"/>
                </a:cubicBezTo>
                <a:lnTo>
                  <a:pt x="142150" y="67334"/>
                </a:lnTo>
                <a:cubicBezTo>
                  <a:pt x="142150" y="88002"/>
                  <a:pt x="125410" y="104742"/>
                  <a:pt x="104742" y="104742"/>
                </a:cubicBezTo>
                <a:close/>
                <a:moveTo>
                  <a:pt x="56159" y="149679"/>
                </a:moveTo>
                <a:cubicBezTo>
                  <a:pt x="27448" y="162865"/>
                  <a:pt x="7482" y="191856"/>
                  <a:pt x="7482" y="225523"/>
                </a:cubicBezTo>
                <a:cubicBezTo>
                  <a:pt x="7482" y="233192"/>
                  <a:pt x="13701" y="239411"/>
                  <a:pt x="21369" y="239411"/>
                </a:cubicBezTo>
                <a:lnTo>
                  <a:pt x="93520" y="239411"/>
                </a:lnTo>
                <a:lnTo>
                  <a:pt x="93520" y="171141"/>
                </a:lnTo>
                <a:lnTo>
                  <a:pt x="66680" y="151035"/>
                </a:lnTo>
                <a:cubicBezTo>
                  <a:pt x="63640" y="148743"/>
                  <a:pt x="59572" y="148135"/>
                  <a:pt x="56112" y="149725"/>
                </a:cubicBezTo>
                <a:close/>
                <a:moveTo>
                  <a:pt x="115965" y="239411"/>
                </a:moveTo>
                <a:lnTo>
                  <a:pt x="188115" y="239411"/>
                </a:lnTo>
                <a:cubicBezTo>
                  <a:pt x="195784" y="239411"/>
                  <a:pt x="202003" y="233192"/>
                  <a:pt x="202003" y="225523"/>
                </a:cubicBezTo>
                <a:cubicBezTo>
                  <a:pt x="202003" y="191856"/>
                  <a:pt x="182036" y="162865"/>
                  <a:pt x="153326" y="149725"/>
                </a:cubicBezTo>
                <a:cubicBezTo>
                  <a:pt x="149866" y="148135"/>
                  <a:pt x="145797" y="148743"/>
                  <a:pt x="142758" y="151035"/>
                </a:cubicBezTo>
                <a:lnTo>
                  <a:pt x="115918" y="171141"/>
                </a:lnTo>
                <a:lnTo>
                  <a:pt x="115918" y="239411"/>
                </a:lnTo>
                <a:close/>
              </a:path>
            </a:pathLst>
          </a:custGeom>
          <a:solidFill>
            <a:srgbClr val="D1A367"/>
          </a:solidFill>
        </p:spPr>
      </p:sp>
      <p:sp>
        <p:nvSpPr>
          <p:cNvPr id="46" name="Text 33"/>
          <p:cNvSpPr/>
          <p:nvPr/>
        </p:nvSpPr>
        <p:spPr>
          <a:xfrm>
            <a:off x="5075591" y="5343021"/>
            <a:ext cx="8199823" cy="335175"/>
          </a:xfrm>
          <a:prstGeom prst="rect">
            <a:avLst/>
          </a:prstGeom>
          <a:noFill/>
        </p:spPr>
        <p:txBody>
          <a:bodyPr wrap="square" lIns="0" tIns="0" rIns="0" bIns="0" rtlCol="0" anchor="ctr"/>
          <a:p>
            <a:pPr>
              <a:lnSpc>
                <a:spcPct val="120000"/>
              </a:lnSpc>
            </a:pPr>
            <a:r>
              <a:rPr lang="en-US" sz="1885" b="1" dirty="0">
                <a:solidFill>
                  <a:srgbClr val="4A4A4A"/>
                </a:solidFill>
                <a:latin typeface="MiSans" pitchFamily="34" charset="-122"/>
                <a:ea typeface="MiSans" pitchFamily="34" charset="-122"/>
                <a:cs typeface="MiSans" pitchFamily="34" charset="-120"/>
              </a:rPr>
              <a:t>护理人员职责</a:t>
            </a:r>
            <a:endParaRPr lang="en-US" sz="1600" dirty="0"/>
          </a:p>
        </p:txBody>
      </p:sp>
      <p:sp>
        <p:nvSpPr>
          <p:cNvPr id="47" name="Text 34"/>
          <p:cNvSpPr/>
          <p:nvPr/>
        </p:nvSpPr>
        <p:spPr>
          <a:xfrm>
            <a:off x="4776470" y="5869940"/>
            <a:ext cx="5266055" cy="622300"/>
          </a:xfrm>
          <a:prstGeom prst="rect">
            <a:avLst/>
          </a:prstGeom>
          <a:noFill/>
        </p:spPr>
        <p:txBody>
          <a:bodyPr wrap="square" lIns="0" tIns="0" rIns="0" bIns="0" rtlCol="0" anchor="ctr"/>
          <a:p>
            <a:pPr>
              <a:lnSpc>
                <a:spcPct val="140000"/>
              </a:lnSpc>
            </a:pPr>
            <a:r>
              <a:rPr lang="en-US" sz="1510" dirty="0">
                <a:solidFill>
                  <a:srgbClr val="4A4A4A"/>
                </a:solidFill>
                <a:latin typeface="MiSans" pitchFamily="34" charset="-122"/>
                <a:ea typeface="MiSans" pitchFamily="34" charset="-122"/>
                <a:cs typeface="MiSans" pitchFamily="34" charset="-120"/>
              </a:rPr>
              <a:t>养老护理人员需要帮助老年人比较商品和服务的价格与价值，教会他们如何识别性价比高的商品，避免浪费。</a:t>
            </a:r>
            <a:endParaRPr lang="en-US" sz="16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908685"/>
            <a:ext cx="8128000" cy="581025"/>
          </a:xfrm>
          <a:prstGeom prst="rect">
            <a:avLst/>
          </a:prstGeom>
          <a:noFill/>
        </p:spPr>
        <p:txBody>
          <a:bodyPr wrap="square" rtlCol="0" anchor="t">
            <a:spAutoFit/>
          </a:bodyP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识别价格与价值</a:t>
            </a:r>
            <a:endParaRPr lang="en-US" altLang="en-US" sz="3540" b="1" dirty="0">
              <a:solidFill>
                <a:srgbClr val="4A4A4A"/>
              </a:solidFill>
              <a:latin typeface="MiSans" pitchFamily="34" charset="-122"/>
              <a:ea typeface="MiSans" pitchFamily="34" charset="-122"/>
              <a:cs typeface="MiSans" pitchFamily="34" charset="-120"/>
              <a:sym typeface="+mn-ea"/>
            </a:endParaRPr>
          </a:p>
        </p:txBody>
      </p:sp>
      <p:sp>
        <p:nvSpPr>
          <p:cNvPr id="6" name="Text 4"/>
          <p:cNvSpPr/>
          <p:nvPr/>
        </p:nvSpPr>
        <p:spPr>
          <a:xfrm>
            <a:off x="812800" y="2082800"/>
            <a:ext cx="14222095" cy="660400"/>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老年人在购物时应该考虑商品的实用性、耐用性和维护成本。他们应该</a:t>
            </a:r>
            <a:r>
              <a:rPr lang="en-US" sz="1600" b="1" dirty="0">
                <a:solidFill>
                  <a:schemeClr val="accent1"/>
                </a:solidFill>
                <a:latin typeface="MiSans" pitchFamily="34" charset="-122"/>
                <a:ea typeface="MiSans" pitchFamily="34" charset="-122"/>
                <a:cs typeface="MiSans" pitchFamily="34" charset="-120"/>
              </a:rPr>
              <a:t>避免冲动购物，尤其是在面对促销和折扣时</a:t>
            </a:r>
            <a:r>
              <a:rPr lang="en-US" sz="1600" dirty="0">
                <a:solidFill>
                  <a:srgbClr val="4A4A4A"/>
                </a:solidFill>
                <a:latin typeface="MiSans" pitchFamily="34" charset="-122"/>
                <a:ea typeface="MiSans" pitchFamily="34" charset="-122"/>
                <a:cs typeface="MiSans" pitchFamily="34" charset="-120"/>
              </a:rPr>
              <a:t>。学会阅读商品标签，了解成分和制造信息，可以帮助老年人做出更明智的购物决策。</a:t>
            </a:r>
            <a:endParaRPr lang="en-US" sz="1600" dirty="0"/>
          </a:p>
        </p:txBody>
      </p:sp>
      <p:sp>
        <p:nvSpPr>
          <p:cNvPr id="9" name="Shape 7"/>
          <p:cNvSpPr/>
          <p:nvPr/>
        </p:nvSpPr>
        <p:spPr>
          <a:xfrm>
            <a:off x="828675" y="3708400"/>
            <a:ext cx="285750" cy="254000"/>
          </a:xfrm>
          <a:custGeom>
            <a:avLst/>
            <a:gdLst/>
            <a:ahLst/>
            <a:cxnLst/>
            <a:rect l="l" t="t" r="r" b="b"/>
            <a:pathLst>
              <a:path w="285750" h="254000">
                <a:moveTo>
                  <a:pt x="142875" y="0"/>
                </a:moveTo>
                <a:cubicBezTo>
                  <a:pt x="146149" y="0"/>
                  <a:pt x="149275" y="1339"/>
                  <a:pt x="151507" y="3721"/>
                </a:cubicBezTo>
                <a:lnTo>
                  <a:pt x="222945" y="79127"/>
                </a:lnTo>
                <a:lnTo>
                  <a:pt x="223193" y="79375"/>
                </a:lnTo>
                <a:lnTo>
                  <a:pt x="261937" y="79375"/>
                </a:lnTo>
                <a:cubicBezTo>
                  <a:pt x="270718" y="79375"/>
                  <a:pt x="277813" y="86469"/>
                  <a:pt x="277813" y="95250"/>
                </a:cubicBezTo>
                <a:cubicBezTo>
                  <a:pt x="277813" y="102443"/>
                  <a:pt x="273050" y="108496"/>
                  <a:pt x="266502" y="110480"/>
                </a:cubicBezTo>
                <a:lnTo>
                  <a:pt x="243632" y="213271"/>
                </a:lnTo>
                <a:cubicBezTo>
                  <a:pt x="240407" y="227806"/>
                  <a:pt x="227509" y="238125"/>
                  <a:pt x="212626" y="238125"/>
                </a:cubicBezTo>
                <a:lnTo>
                  <a:pt x="73075" y="238125"/>
                </a:lnTo>
                <a:cubicBezTo>
                  <a:pt x="58192" y="238125"/>
                  <a:pt x="45293" y="227806"/>
                  <a:pt x="42069" y="213271"/>
                </a:cubicBezTo>
                <a:lnTo>
                  <a:pt x="19248" y="110480"/>
                </a:lnTo>
                <a:cubicBezTo>
                  <a:pt x="12700" y="108545"/>
                  <a:pt x="7938" y="102443"/>
                  <a:pt x="7938" y="95250"/>
                </a:cubicBezTo>
                <a:cubicBezTo>
                  <a:pt x="7938" y="86469"/>
                  <a:pt x="15032" y="79375"/>
                  <a:pt x="23813" y="79375"/>
                </a:cubicBezTo>
                <a:lnTo>
                  <a:pt x="62557" y="79375"/>
                </a:lnTo>
                <a:lnTo>
                  <a:pt x="62805" y="79127"/>
                </a:lnTo>
                <a:lnTo>
                  <a:pt x="134243" y="3721"/>
                </a:lnTo>
                <a:cubicBezTo>
                  <a:pt x="136475" y="1339"/>
                  <a:pt x="139601" y="0"/>
                  <a:pt x="142875" y="0"/>
                </a:cubicBezTo>
                <a:close/>
                <a:moveTo>
                  <a:pt x="142875" y="29220"/>
                </a:moveTo>
                <a:lnTo>
                  <a:pt x="95349" y="79375"/>
                </a:lnTo>
                <a:lnTo>
                  <a:pt x="190401" y="79375"/>
                </a:lnTo>
                <a:lnTo>
                  <a:pt x="142875" y="29220"/>
                </a:lnTo>
                <a:close/>
                <a:moveTo>
                  <a:pt x="103188" y="130969"/>
                </a:moveTo>
                <a:cubicBezTo>
                  <a:pt x="103188" y="124371"/>
                  <a:pt x="97879" y="119063"/>
                  <a:pt x="91281" y="119063"/>
                </a:cubicBezTo>
                <a:cubicBezTo>
                  <a:pt x="84683" y="119063"/>
                  <a:pt x="79375" y="124371"/>
                  <a:pt x="79375" y="130969"/>
                </a:cubicBezTo>
                <a:lnTo>
                  <a:pt x="79375" y="186531"/>
                </a:lnTo>
                <a:cubicBezTo>
                  <a:pt x="79375" y="193129"/>
                  <a:pt x="84683" y="198438"/>
                  <a:pt x="91281" y="198438"/>
                </a:cubicBezTo>
                <a:cubicBezTo>
                  <a:pt x="97879" y="198438"/>
                  <a:pt x="103188" y="193129"/>
                  <a:pt x="103188" y="186531"/>
                </a:cubicBezTo>
                <a:lnTo>
                  <a:pt x="103188" y="130969"/>
                </a:lnTo>
                <a:close/>
                <a:moveTo>
                  <a:pt x="142875" y="119063"/>
                </a:moveTo>
                <a:cubicBezTo>
                  <a:pt x="136277" y="119063"/>
                  <a:pt x="130969" y="124371"/>
                  <a:pt x="130969" y="130969"/>
                </a:cubicBezTo>
                <a:lnTo>
                  <a:pt x="130969" y="186531"/>
                </a:lnTo>
                <a:cubicBezTo>
                  <a:pt x="130969" y="193129"/>
                  <a:pt x="136277" y="198438"/>
                  <a:pt x="142875" y="198438"/>
                </a:cubicBezTo>
                <a:cubicBezTo>
                  <a:pt x="149473" y="198438"/>
                  <a:pt x="154781" y="193129"/>
                  <a:pt x="154781" y="186531"/>
                </a:cubicBezTo>
                <a:lnTo>
                  <a:pt x="154781" y="130969"/>
                </a:lnTo>
                <a:cubicBezTo>
                  <a:pt x="154781" y="124371"/>
                  <a:pt x="149473" y="119063"/>
                  <a:pt x="142875" y="119063"/>
                </a:cubicBezTo>
                <a:close/>
                <a:moveTo>
                  <a:pt x="206375" y="130969"/>
                </a:moveTo>
                <a:cubicBezTo>
                  <a:pt x="206375" y="124371"/>
                  <a:pt x="201067" y="119063"/>
                  <a:pt x="194469" y="119063"/>
                </a:cubicBezTo>
                <a:cubicBezTo>
                  <a:pt x="187871" y="119063"/>
                  <a:pt x="182563" y="124371"/>
                  <a:pt x="182563" y="130969"/>
                </a:cubicBezTo>
                <a:lnTo>
                  <a:pt x="182563" y="186531"/>
                </a:lnTo>
                <a:cubicBezTo>
                  <a:pt x="182563" y="193129"/>
                  <a:pt x="187871" y="198438"/>
                  <a:pt x="194469" y="198438"/>
                </a:cubicBezTo>
                <a:cubicBezTo>
                  <a:pt x="201067" y="198438"/>
                  <a:pt x="206375" y="193129"/>
                  <a:pt x="206375" y="186531"/>
                </a:cubicBezTo>
                <a:lnTo>
                  <a:pt x="206375" y="130969"/>
                </a:lnTo>
                <a:close/>
              </a:path>
            </a:pathLst>
          </a:custGeom>
          <a:solidFill>
            <a:srgbClr val="A99985"/>
          </a:solidFill>
        </p:spPr>
      </p:sp>
      <p:sp>
        <p:nvSpPr>
          <p:cNvPr id="10" name="Text 8"/>
          <p:cNvSpPr/>
          <p:nvPr/>
        </p:nvSpPr>
        <p:spPr>
          <a:xfrm>
            <a:off x="1130300" y="3657600"/>
            <a:ext cx="66675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购物前考虑</a:t>
            </a:r>
            <a:endParaRPr lang="en-US" sz="1600" dirty="0"/>
          </a:p>
        </p:txBody>
      </p:sp>
      <p:sp>
        <p:nvSpPr>
          <p:cNvPr id="11" name="Text 9"/>
          <p:cNvSpPr/>
          <p:nvPr/>
        </p:nvSpPr>
        <p:spPr>
          <a:xfrm>
            <a:off x="812800" y="42164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2" name="Text 10"/>
          <p:cNvSpPr/>
          <p:nvPr/>
        </p:nvSpPr>
        <p:spPr>
          <a:xfrm>
            <a:off x="1117600" y="4216400"/>
            <a:ext cx="35814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实用性：</a:t>
            </a:r>
            <a:r>
              <a:rPr lang="en-US" sz="1600" dirty="0">
                <a:solidFill>
                  <a:srgbClr val="4A4A4A"/>
                </a:solidFill>
                <a:latin typeface="MiSans" pitchFamily="34" charset="-122"/>
                <a:ea typeface="MiSans" pitchFamily="34" charset="-122"/>
                <a:cs typeface="MiSans" pitchFamily="34" charset="-120"/>
              </a:rPr>
              <a:t>是否真正需要，使用频率如何</a:t>
            </a:r>
            <a:endParaRPr lang="en-US" sz="1600" dirty="0"/>
          </a:p>
        </p:txBody>
      </p:sp>
      <p:sp>
        <p:nvSpPr>
          <p:cNvPr id="13" name="Text 11"/>
          <p:cNvSpPr/>
          <p:nvPr/>
        </p:nvSpPr>
        <p:spPr>
          <a:xfrm>
            <a:off x="812800" y="46228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4" name="Text 12"/>
          <p:cNvSpPr/>
          <p:nvPr/>
        </p:nvSpPr>
        <p:spPr>
          <a:xfrm>
            <a:off x="1117600" y="4622800"/>
            <a:ext cx="35814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耐用性：</a:t>
            </a:r>
            <a:r>
              <a:rPr lang="en-US" sz="1600" dirty="0">
                <a:solidFill>
                  <a:srgbClr val="4A4A4A"/>
                </a:solidFill>
                <a:latin typeface="MiSans" pitchFamily="34" charset="-122"/>
                <a:ea typeface="MiSans" pitchFamily="34" charset="-122"/>
                <a:cs typeface="MiSans" pitchFamily="34" charset="-120"/>
              </a:rPr>
              <a:t>质量是否可靠，使用寿命长短</a:t>
            </a:r>
            <a:endParaRPr lang="en-US" sz="1600" dirty="0"/>
          </a:p>
        </p:txBody>
      </p:sp>
      <p:sp>
        <p:nvSpPr>
          <p:cNvPr id="15" name="Text 13"/>
          <p:cNvSpPr/>
          <p:nvPr/>
        </p:nvSpPr>
        <p:spPr>
          <a:xfrm>
            <a:off x="812800" y="50292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6" name="Text 14"/>
          <p:cNvSpPr/>
          <p:nvPr/>
        </p:nvSpPr>
        <p:spPr>
          <a:xfrm>
            <a:off x="1117600" y="5029200"/>
            <a:ext cx="29718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维护成本：</a:t>
            </a:r>
            <a:r>
              <a:rPr lang="en-US" sz="1600" dirty="0">
                <a:solidFill>
                  <a:srgbClr val="4A4A4A"/>
                </a:solidFill>
                <a:latin typeface="MiSans" pitchFamily="34" charset="-122"/>
                <a:ea typeface="MiSans" pitchFamily="34" charset="-122"/>
                <a:cs typeface="MiSans" pitchFamily="34" charset="-120"/>
              </a:rPr>
              <a:t>后续保养、维修费用</a:t>
            </a:r>
            <a:endParaRPr lang="en-US" sz="1600" dirty="0"/>
          </a:p>
        </p:txBody>
      </p:sp>
      <p:sp>
        <p:nvSpPr>
          <p:cNvPr id="17" name="Text 15"/>
          <p:cNvSpPr/>
          <p:nvPr/>
        </p:nvSpPr>
        <p:spPr>
          <a:xfrm>
            <a:off x="812800" y="54356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8" name="Text 16"/>
          <p:cNvSpPr/>
          <p:nvPr/>
        </p:nvSpPr>
        <p:spPr>
          <a:xfrm>
            <a:off x="1117600" y="5435600"/>
            <a:ext cx="29718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空间占用：</a:t>
            </a:r>
            <a:r>
              <a:rPr lang="en-US" sz="1600" dirty="0">
                <a:solidFill>
                  <a:srgbClr val="4A4A4A"/>
                </a:solidFill>
                <a:latin typeface="MiSans" pitchFamily="34" charset="-122"/>
                <a:ea typeface="MiSans" pitchFamily="34" charset="-122"/>
                <a:cs typeface="MiSans" pitchFamily="34" charset="-120"/>
              </a:rPr>
              <a:t>家中是否有足够空间</a:t>
            </a:r>
            <a:endParaRPr lang="en-US" sz="1600" dirty="0"/>
          </a:p>
        </p:txBody>
      </p:sp>
      <p:sp>
        <p:nvSpPr>
          <p:cNvPr id="21" name="Shape 19"/>
          <p:cNvSpPr/>
          <p:nvPr/>
        </p:nvSpPr>
        <p:spPr>
          <a:xfrm>
            <a:off x="5705475" y="3759200"/>
            <a:ext cx="254000" cy="254000"/>
          </a:xfrm>
          <a:custGeom>
            <a:avLst/>
            <a:gdLst/>
            <a:ahLst/>
            <a:cxnLst/>
            <a:rect l="l" t="t" r="r" b="b"/>
            <a:pathLst>
              <a:path w="254000" h="254000">
                <a:moveTo>
                  <a:pt x="127000" y="254000"/>
                </a:moveTo>
                <a:cubicBezTo>
                  <a:pt x="197093" y="254000"/>
                  <a:pt x="254000" y="197093"/>
                  <a:pt x="254000" y="127000"/>
                </a:cubicBezTo>
                <a:cubicBezTo>
                  <a:pt x="254000" y="56907"/>
                  <a:pt x="197093" y="0"/>
                  <a:pt x="127000" y="0"/>
                </a:cubicBezTo>
                <a:cubicBezTo>
                  <a:pt x="56907" y="0"/>
                  <a:pt x="0" y="56907"/>
                  <a:pt x="0" y="127000"/>
                </a:cubicBezTo>
                <a:cubicBezTo>
                  <a:pt x="0" y="197093"/>
                  <a:pt x="56907" y="254000"/>
                  <a:pt x="127000" y="254000"/>
                </a:cubicBezTo>
                <a:close/>
                <a:moveTo>
                  <a:pt x="127000" y="67469"/>
                </a:moveTo>
                <a:cubicBezTo>
                  <a:pt x="133598" y="67469"/>
                  <a:pt x="138906" y="72777"/>
                  <a:pt x="138906" y="79375"/>
                </a:cubicBezTo>
                <a:lnTo>
                  <a:pt x="138906" y="134938"/>
                </a:lnTo>
                <a:cubicBezTo>
                  <a:pt x="138906" y="141536"/>
                  <a:pt x="133598" y="146844"/>
                  <a:pt x="127000" y="146844"/>
                </a:cubicBezTo>
                <a:cubicBezTo>
                  <a:pt x="120402" y="146844"/>
                  <a:pt x="115094" y="141536"/>
                  <a:pt x="115094" y="134938"/>
                </a:cubicBezTo>
                <a:lnTo>
                  <a:pt x="115094" y="79375"/>
                </a:lnTo>
                <a:cubicBezTo>
                  <a:pt x="115094" y="72777"/>
                  <a:pt x="120402" y="67469"/>
                  <a:pt x="127000" y="67469"/>
                </a:cubicBezTo>
                <a:close/>
                <a:moveTo>
                  <a:pt x="113754" y="174625"/>
                </a:moveTo>
                <a:cubicBezTo>
                  <a:pt x="113453" y="169708"/>
                  <a:pt x="115905" y="165031"/>
                  <a:pt x="120120" y="162481"/>
                </a:cubicBezTo>
                <a:cubicBezTo>
                  <a:pt x="124334" y="159932"/>
                  <a:pt x="129616" y="159932"/>
                  <a:pt x="133831" y="162481"/>
                </a:cubicBezTo>
                <a:cubicBezTo>
                  <a:pt x="138045" y="165031"/>
                  <a:pt x="140497" y="169708"/>
                  <a:pt x="140196" y="174625"/>
                </a:cubicBezTo>
                <a:cubicBezTo>
                  <a:pt x="140497" y="179542"/>
                  <a:pt x="138045" y="184219"/>
                  <a:pt x="133831" y="186769"/>
                </a:cubicBezTo>
                <a:cubicBezTo>
                  <a:pt x="129616" y="189318"/>
                  <a:pt x="124334" y="189318"/>
                  <a:pt x="120120" y="186769"/>
                </a:cubicBezTo>
                <a:cubicBezTo>
                  <a:pt x="115905" y="184219"/>
                  <a:pt x="113453" y="179542"/>
                  <a:pt x="113754" y="174625"/>
                </a:cubicBezTo>
                <a:close/>
              </a:path>
            </a:pathLst>
          </a:custGeom>
          <a:solidFill>
            <a:srgbClr val="D1A367"/>
          </a:solidFill>
        </p:spPr>
      </p:sp>
      <p:sp>
        <p:nvSpPr>
          <p:cNvPr id="22" name="Text 20"/>
          <p:cNvSpPr/>
          <p:nvPr/>
        </p:nvSpPr>
        <p:spPr>
          <a:xfrm>
            <a:off x="5991225" y="3708400"/>
            <a:ext cx="66675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避免冲动购物</a:t>
            </a:r>
            <a:endParaRPr lang="en-US" sz="1600" dirty="0"/>
          </a:p>
        </p:txBody>
      </p:sp>
      <p:sp>
        <p:nvSpPr>
          <p:cNvPr id="23" name="Text 21"/>
          <p:cNvSpPr/>
          <p:nvPr/>
        </p:nvSpPr>
        <p:spPr>
          <a:xfrm>
            <a:off x="5673725" y="4267200"/>
            <a:ext cx="304800" cy="304800"/>
          </a:xfrm>
          <a:prstGeom prst="rect">
            <a:avLst/>
          </a:prstGeom>
          <a:noFill/>
        </p:spPr>
        <p:txBody>
          <a:bodyPr wrap="square" lIns="0" tIns="0" rIns="0" bIns="0" rtlCol="0" anchor="ctr"/>
          <a:p>
            <a:pPr>
              <a:lnSpc>
                <a:spcPct val="130000"/>
              </a:lnSpc>
            </a:pPr>
            <a:r>
              <a:rPr lang="en-US" sz="1600" dirty="0">
                <a:solidFill>
                  <a:srgbClr val="D1A367"/>
                </a:solidFill>
                <a:latin typeface="MiSans" pitchFamily="34" charset="-122"/>
                <a:ea typeface="MiSans" pitchFamily="34" charset="-122"/>
                <a:cs typeface="MiSans" pitchFamily="34" charset="-120"/>
              </a:rPr>
              <a:t>•</a:t>
            </a:r>
            <a:endParaRPr lang="en-US" sz="1600" dirty="0"/>
          </a:p>
        </p:txBody>
      </p:sp>
      <p:sp>
        <p:nvSpPr>
          <p:cNvPr id="24" name="Text 22"/>
          <p:cNvSpPr/>
          <p:nvPr/>
        </p:nvSpPr>
        <p:spPr>
          <a:xfrm>
            <a:off x="5978525" y="4267200"/>
            <a:ext cx="23368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面对促销折扣时保持冷静</a:t>
            </a:r>
            <a:endParaRPr lang="en-US" sz="1600" dirty="0"/>
          </a:p>
        </p:txBody>
      </p:sp>
      <p:sp>
        <p:nvSpPr>
          <p:cNvPr id="25" name="Text 23"/>
          <p:cNvSpPr/>
          <p:nvPr/>
        </p:nvSpPr>
        <p:spPr>
          <a:xfrm>
            <a:off x="5673725" y="4673600"/>
            <a:ext cx="304800" cy="304800"/>
          </a:xfrm>
          <a:prstGeom prst="rect">
            <a:avLst/>
          </a:prstGeom>
          <a:noFill/>
        </p:spPr>
        <p:txBody>
          <a:bodyPr wrap="square" lIns="0" tIns="0" rIns="0" bIns="0" rtlCol="0" anchor="ctr"/>
          <a:p>
            <a:pPr>
              <a:lnSpc>
                <a:spcPct val="130000"/>
              </a:lnSpc>
            </a:pPr>
            <a:r>
              <a:rPr lang="en-US" sz="1600" dirty="0">
                <a:solidFill>
                  <a:srgbClr val="D1A367"/>
                </a:solidFill>
                <a:latin typeface="MiSans" pitchFamily="34" charset="-122"/>
                <a:ea typeface="MiSans" pitchFamily="34" charset="-122"/>
                <a:cs typeface="MiSans" pitchFamily="34" charset="-120"/>
              </a:rPr>
              <a:t>•</a:t>
            </a:r>
            <a:endParaRPr lang="en-US" sz="1600" dirty="0"/>
          </a:p>
        </p:txBody>
      </p:sp>
      <p:sp>
        <p:nvSpPr>
          <p:cNvPr id="26" name="Text 24"/>
          <p:cNvSpPr/>
          <p:nvPr/>
        </p:nvSpPr>
        <p:spPr>
          <a:xfrm>
            <a:off x="5978525" y="4673600"/>
            <a:ext cx="21590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给自己24小时考虑时间</a:t>
            </a:r>
            <a:endParaRPr lang="en-US" sz="1600" dirty="0"/>
          </a:p>
        </p:txBody>
      </p:sp>
      <p:sp>
        <p:nvSpPr>
          <p:cNvPr id="27" name="Text 25"/>
          <p:cNvSpPr/>
          <p:nvPr/>
        </p:nvSpPr>
        <p:spPr>
          <a:xfrm>
            <a:off x="5673725" y="5080000"/>
            <a:ext cx="304800" cy="304800"/>
          </a:xfrm>
          <a:prstGeom prst="rect">
            <a:avLst/>
          </a:prstGeom>
          <a:noFill/>
        </p:spPr>
        <p:txBody>
          <a:bodyPr wrap="square" lIns="0" tIns="0" rIns="0" bIns="0" rtlCol="0" anchor="ctr"/>
          <a:p>
            <a:pPr>
              <a:lnSpc>
                <a:spcPct val="130000"/>
              </a:lnSpc>
            </a:pPr>
            <a:r>
              <a:rPr lang="en-US" sz="1600" dirty="0">
                <a:solidFill>
                  <a:srgbClr val="D1A367"/>
                </a:solidFill>
                <a:latin typeface="MiSans" pitchFamily="34" charset="-122"/>
                <a:ea typeface="MiSans" pitchFamily="34" charset="-122"/>
                <a:cs typeface="MiSans" pitchFamily="34" charset="-120"/>
              </a:rPr>
              <a:t>•</a:t>
            </a:r>
            <a:endParaRPr lang="en-US" sz="1600" dirty="0"/>
          </a:p>
        </p:txBody>
      </p:sp>
      <p:sp>
        <p:nvSpPr>
          <p:cNvPr id="28" name="Text 26"/>
          <p:cNvSpPr/>
          <p:nvPr/>
        </p:nvSpPr>
        <p:spPr>
          <a:xfrm>
            <a:off x="5978525" y="5080000"/>
            <a:ext cx="25400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与家人或朋友商量后再决定</a:t>
            </a:r>
            <a:endParaRPr lang="en-US" sz="1600" dirty="0"/>
          </a:p>
        </p:txBody>
      </p:sp>
      <p:sp>
        <p:nvSpPr>
          <p:cNvPr id="29" name="Text 27"/>
          <p:cNvSpPr/>
          <p:nvPr/>
        </p:nvSpPr>
        <p:spPr>
          <a:xfrm>
            <a:off x="5673725" y="5486400"/>
            <a:ext cx="304800" cy="304800"/>
          </a:xfrm>
          <a:prstGeom prst="rect">
            <a:avLst/>
          </a:prstGeom>
          <a:noFill/>
        </p:spPr>
        <p:txBody>
          <a:bodyPr wrap="square" lIns="0" tIns="0" rIns="0" bIns="0" rtlCol="0" anchor="ctr"/>
          <a:p>
            <a:pPr>
              <a:lnSpc>
                <a:spcPct val="130000"/>
              </a:lnSpc>
            </a:pPr>
            <a:r>
              <a:rPr lang="en-US" sz="1600" dirty="0">
                <a:solidFill>
                  <a:srgbClr val="D1A367"/>
                </a:solidFill>
                <a:latin typeface="MiSans" pitchFamily="34" charset="-122"/>
                <a:ea typeface="MiSans" pitchFamily="34" charset="-122"/>
                <a:cs typeface="MiSans" pitchFamily="34" charset="-120"/>
              </a:rPr>
              <a:t>•</a:t>
            </a:r>
            <a:endParaRPr lang="en-US" sz="1600" dirty="0"/>
          </a:p>
        </p:txBody>
      </p:sp>
      <p:sp>
        <p:nvSpPr>
          <p:cNvPr id="30" name="Text 28"/>
          <p:cNvSpPr/>
          <p:nvPr/>
        </p:nvSpPr>
        <p:spPr>
          <a:xfrm>
            <a:off x="5978525" y="5486400"/>
            <a:ext cx="1727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检查是否超出预算</a:t>
            </a:r>
            <a:endParaRPr lang="en-US" sz="1600"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908685"/>
            <a:ext cx="8128000" cy="581025"/>
          </a:xfrm>
          <a:prstGeom prst="rect">
            <a:avLst/>
          </a:prstGeom>
          <a:noFill/>
        </p:spPr>
        <p:txBody>
          <a:bodyPr wrap="square" rtlCol="0" anchor="t">
            <a:spAutoFit/>
          </a:bodyP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识别价格与价值</a:t>
            </a:r>
            <a:endParaRPr lang="en-US" altLang="en-US" sz="3540" b="1" dirty="0">
              <a:solidFill>
                <a:srgbClr val="4A4A4A"/>
              </a:solidFill>
              <a:latin typeface="MiSans" pitchFamily="34" charset="-122"/>
              <a:ea typeface="MiSans" pitchFamily="34" charset="-122"/>
              <a:cs typeface="MiSans" pitchFamily="34" charset="-120"/>
              <a:sym typeface="+mn-ea"/>
            </a:endParaRPr>
          </a:p>
        </p:txBody>
      </p:sp>
      <p:sp>
        <p:nvSpPr>
          <p:cNvPr id="6" name="Text 4"/>
          <p:cNvSpPr/>
          <p:nvPr/>
        </p:nvSpPr>
        <p:spPr>
          <a:xfrm>
            <a:off x="812800" y="2082800"/>
            <a:ext cx="14222095" cy="660400"/>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老年人在购物时应该考虑商品的实用性、耐用性和维护成本。他们应该</a:t>
            </a:r>
            <a:r>
              <a:rPr lang="en-US" sz="1600" b="1" dirty="0">
                <a:solidFill>
                  <a:schemeClr val="accent1"/>
                </a:solidFill>
                <a:latin typeface="MiSans" pitchFamily="34" charset="-122"/>
                <a:ea typeface="MiSans" pitchFamily="34" charset="-122"/>
                <a:cs typeface="MiSans" pitchFamily="34" charset="-120"/>
              </a:rPr>
              <a:t>避免冲动购物，尤其是在面对促销和折扣时</a:t>
            </a:r>
            <a:r>
              <a:rPr lang="en-US" sz="1600" dirty="0">
                <a:solidFill>
                  <a:srgbClr val="4A4A4A"/>
                </a:solidFill>
                <a:latin typeface="MiSans" pitchFamily="34" charset="-122"/>
                <a:ea typeface="MiSans" pitchFamily="34" charset="-122"/>
                <a:cs typeface="MiSans" pitchFamily="34" charset="-120"/>
              </a:rPr>
              <a:t>。学会阅读商品标签，了解成分和制造信息，可以帮助老年人做出更明智的购物决策。</a:t>
            </a:r>
            <a:endParaRPr lang="en-US" sz="1600" dirty="0"/>
          </a:p>
        </p:txBody>
      </p:sp>
      <p:sp>
        <p:nvSpPr>
          <p:cNvPr id="32" name="Shape 30"/>
          <p:cNvSpPr/>
          <p:nvPr/>
        </p:nvSpPr>
        <p:spPr>
          <a:xfrm>
            <a:off x="190500" y="4572000"/>
            <a:ext cx="50800" cy="2387600"/>
          </a:xfrm>
          <a:custGeom>
            <a:avLst/>
            <a:gdLst/>
            <a:ahLst/>
            <a:cxnLst/>
            <a:rect l="l" t="t" r="r" b="b"/>
            <a:pathLst>
              <a:path w="50800" h="2387600">
                <a:moveTo>
                  <a:pt x="50800" y="0"/>
                </a:moveTo>
                <a:lnTo>
                  <a:pt x="50800" y="0"/>
                </a:lnTo>
                <a:lnTo>
                  <a:pt x="50800" y="2387600"/>
                </a:lnTo>
                <a:lnTo>
                  <a:pt x="50800" y="2387600"/>
                </a:lnTo>
                <a:cubicBezTo>
                  <a:pt x="22763" y="2387600"/>
                  <a:pt x="0" y="2364837"/>
                  <a:pt x="0" y="2336800"/>
                </a:cubicBezTo>
                <a:lnTo>
                  <a:pt x="0" y="50800"/>
                </a:lnTo>
                <a:cubicBezTo>
                  <a:pt x="0" y="22763"/>
                  <a:pt x="22763" y="0"/>
                  <a:pt x="50800" y="0"/>
                </a:cubicBezTo>
                <a:close/>
              </a:path>
            </a:pathLst>
          </a:custGeom>
          <a:solidFill>
            <a:srgbClr val="8A9A87"/>
          </a:solidFill>
        </p:spPr>
      </p:sp>
      <p:sp>
        <p:nvSpPr>
          <p:cNvPr id="33" name="Shape 31"/>
          <p:cNvSpPr/>
          <p:nvPr/>
        </p:nvSpPr>
        <p:spPr>
          <a:xfrm>
            <a:off x="487363" y="4889500"/>
            <a:ext cx="257175" cy="228600"/>
          </a:xfrm>
          <a:custGeom>
            <a:avLst/>
            <a:gdLst/>
            <a:ahLst/>
            <a:cxnLst/>
            <a:rect l="l" t="t" r="r" b="b"/>
            <a:pathLst>
              <a:path w="257175" h="228600">
                <a:moveTo>
                  <a:pt x="179130" y="17458"/>
                </a:moveTo>
                <a:lnTo>
                  <a:pt x="245299" y="84564"/>
                </a:lnTo>
                <a:cubicBezTo>
                  <a:pt x="257666" y="97110"/>
                  <a:pt x="257666" y="117202"/>
                  <a:pt x="245299" y="129748"/>
                </a:cubicBezTo>
                <a:lnTo>
                  <a:pt x="175468" y="200427"/>
                </a:lnTo>
                <a:cubicBezTo>
                  <a:pt x="171316" y="204624"/>
                  <a:pt x="164529" y="204668"/>
                  <a:pt x="160333" y="200516"/>
                </a:cubicBezTo>
                <a:cubicBezTo>
                  <a:pt x="156136" y="196364"/>
                  <a:pt x="156091" y="189577"/>
                  <a:pt x="160243" y="185380"/>
                </a:cubicBezTo>
                <a:lnTo>
                  <a:pt x="230073" y="114657"/>
                </a:lnTo>
                <a:cubicBezTo>
                  <a:pt x="234181" y="110505"/>
                  <a:pt x="234181" y="103763"/>
                  <a:pt x="230073" y="99611"/>
                </a:cubicBezTo>
                <a:lnTo>
                  <a:pt x="163860" y="32549"/>
                </a:lnTo>
                <a:cubicBezTo>
                  <a:pt x="159707" y="28352"/>
                  <a:pt x="159752" y="21565"/>
                  <a:pt x="163949" y="17413"/>
                </a:cubicBezTo>
                <a:cubicBezTo>
                  <a:pt x="168146" y="13261"/>
                  <a:pt x="174933" y="13305"/>
                  <a:pt x="179085" y="17502"/>
                </a:cubicBezTo>
                <a:close/>
                <a:moveTo>
                  <a:pt x="14332" y="102468"/>
                </a:moveTo>
                <a:lnTo>
                  <a:pt x="14332" y="42863"/>
                </a:lnTo>
                <a:cubicBezTo>
                  <a:pt x="14332" y="27102"/>
                  <a:pt x="27146" y="14288"/>
                  <a:pt x="42907" y="14288"/>
                </a:cubicBezTo>
                <a:lnTo>
                  <a:pt x="102513" y="14288"/>
                </a:lnTo>
                <a:cubicBezTo>
                  <a:pt x="110103" y="14288"/>
                  <a:pt x="117381" y="17279"/>
                  <a:pt x="122739" y="22637"/>
                </a:cubicBezTo>
                <a:lnTo>
                  <a:pt x="187032" y="86931"/>
                </a:lnTo>
                <a:cubicBezTo>
                  <a:pt x="198194" y="98093"/>
                  <a:pt x="198194" y="116175"/>
                  <a:pt x="187032" y="127337"/>
                </a:cubicBezTo>
                <a:lnTo>
                  <a:pt x="127427" y="186943"/>
                </a:lnTo>
                <a:cubicBezTo>
                  <a:pt x="116265" y="198105"/>
                  <a:pt x="98182" y="198105"/>
                  <a:pt x="87020" y="186943"/>
                </a:cubicBezTo>
                <a:lnTo>
                  <a:pt x="22726" y="122649"/>
                </a:lnTo>
                <a:cubicBezTo>
                  <a:pt x="17368" y="117291"/>
                  <a:pt x="14377" y="110014"/>
                  <a:pt x="14377" y="102424"/>
                </a:cubicBezTo>
                <a:close/>
                <a:moveTo>
                  <a:pt x="78626" y="64294"/>
                </a:moveTo>
                <a:cubicBezTo>
                  <a:pt x="78626" y="56408"/>
                  <a:pt x="72224" y="50006"/>
                  <a:pt x="64338" y="50006"/>
                </a:cubicBezTo>
                <a:cubicBezTo>
                  <a:pt x="56453" y="50006"/>
                  <a:pt x="50051" y="56408"/>
                  <a:pt x="50051" y="64294"/>
                </a:cubicBezTo>
                <a:cubicBezTo>
                  <a:pt x="50051" y="72179"/>
                  <a:pt x="56453" y="78581"/>
                  <a:pt x="64338" y="78581"/>
                </a:cubicBezTo>
                <a:cubicBezTo>
                  <a:pt x="72224" y="78581"/>
                  <a:pt x="78626" y="72179"/>
                  <a:pt x="78626" y="64294"/>
                </a:cubicBezTo>
                <a:close/>
              </a:path>
            </a:pathLst>
          </a:custGeom>
          <a:solidFill>
            <a:srgbClr val="8A9A87"/>
          </a:solidFill>
        </p:spPr>
      </p:sp>
      <p:sp>
        <p:nvSpPr>
          <p:cNvPr id="34" name="Text 32"/>
          <p:cNvSpPr/>
          <p:nvPr/>
        </p:nvSpPr>
        <p:spPr>
          <a:xfrm>
            <a:off x="762000" y="4826000"/>
            <a:ext cx="4178300" cy="355600"/>
          </a:xfrm>
          <a:prstGeom prst="rect">
            <a:avLst/>
          </a:prstGeom>
          <a:noFill/>
        </p:spPr>
        <p:txBody>
          <a:bodyPr wrap="square" lIns="0" tIns="0" rIns="0" bIns="0" rtlCol="0" anchor="ctr"/>
          <a:p>
            <a:pPr>
              <a:lnSpc>
                <a:spcPct val="130000"/>
              </a:lnSpc>
            </a:pPr>
            <a:r>
              <a:rPr lang="en-US" sz="1800" b="1" dirty="0">
                <a:solidFill>
                  <a:srgbClr val="4A4A4A"/>
                </a:solidFill>
                <a:latin typeface="MiSans" pitchFamily="34" charset="-122"/>
                <a:ea typeface="MiSans" pitchFamily="34" charset="-122"/>
                <a:cs typeface="MiSans" pitchFamily="34" charset="-120"/>
              </a:rPr>
              <a:t>阅读商品标签</a:t>
            </a:r>
            <a:endParaRPr lang="en-US" sz="1600" dirty="0"/>
          </a:p>
        </p:txBody>
      </p:sp>
      <p:sp>
        <p:nvSpPr>
          <p:cNvPr id="35" name="Text 33"/>
          <p:cNvSpPr/>
          <p:nvPr/>
        </p:nvSpPr>
        <p:spPr>
          <a:xfrm>
            <a:off x="469900" y="533400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36" name="Text 34"/>
          <p:cNvSpPr/>
          <p:nvPr/>
        </p:nvSpPr>
        <p:spPr>
          <a:xfrm>
            <a:off x="774700" y="5334000"/>
            <a:ext cx="15240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了解成分和材质</a:t>
            </a:r>
            <a:endParaRPr lang="en-US" sz="1600" dirty="0"/>
          </a:p>
        </p:txBody>
      </p:sp>
      <p:sp>
        <p:nvSpPr>
          <p:cNvPr id="37" name="Text 35"/>
          <p:cNvSpPr/>
          <p:nvPr/>
        </p:nvSpPr>
        <p:spPr>
          <a:xfrm>
            <a:off x="469900" y="568960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38" name="Text 36"/>
          <p:cNvSpPr/>
          <p:nvPr/>
        </p:nvSpPr>
        <p:spPr>
          <a:xfrm>
            <a:off x="774700" y="5689600"/>
            <a:ext cx="21336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查看生产日期和保质期</a:t>
            </a:r>
            <a:endParaRPr lang="en-US" sz="1600" dirty="0"/>
          </a:p>
        </p:txBody>
      </p:sp>
      <p:sp>
        <p:nvSpPr>
          <p:cNvPr id="39" name="Text 37"/>
          <p:cNvSpPr/>
          <p:nvPr/>
        </p:nvSpPr>
        <p:spPr>
          <a:xfrm>
            <a:off x="469900" y="604520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40" name="Text 38"/>
          <p:cNvSpPr/>
          <p:nvPr/>
        </p:nvSpPr>
        <p:spPr>
          <a:xfrm>
            <a:off x="774700" y="6045200"/>
            <a:ext cx="19304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确认生产厂家和地址</a:t>
            </a:r>
            <a:endParaRPr lang="en-US" sz="1600" dirty="0"/>
          </a:p>
        </p:txBody>
      </p:sp>
      <p:sp>
        <p:nvSpPr>
          <p:cNvPr id="41" name="Text 39"/>
          <p:cNvSpPr/>
          <p:nvPr/>
        </p:nvSpPr>
        <p:spPr>
          <a:xfrm>
            <a:off x="469900" y="640080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42" name="Text 40"/>
          <p:cNvSpPr/>
          <p:nvPr/>
        </p:nvSpPr>
        <p:spPr>
          <a:xfrm>
            <a:off x="774700" y="6400800"/>
            <a:ext cx="23368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阅读使用说明和注意事项</a:t>
            </a:r>
            <a:endParaRPr lang="en-US" sz="1600" dirty="0"/>
          </a:p>
        </p:txBody>
      </p:sp>
      <p:sp>
        <p:nvSpPr>
          <p:cNvPr id="44" name="Shape 42"/>
          <p:cNvSpPr/>
          <p:nvPr/>
        </p:nvSpPr>
        <p:spPr>
          <a:xfrm>
            <a:off x="3526234" y="4572000"/>
            <a:ext cx="50800" cy="2387600"/>
          </a:xfrm>
          <a:custGeom>
            <a:avLst/>
            <a:gdLst/>
            <a:ahLst/>
            <a:cxnLst/>
            <a:rect l="l" t="t" r="r" b="b"/>
            <a:pathLst>
              <a:path w="50800" h="2387600">
                <a:moveTo>
                  <a:pt x="50800" y="0"/>
                </a:moveTo>
                <a:lnTo>
                  <a:pt x="50800" y="0"/>
                </a:lnTo>
                <a:lnTo>
                  <a:pt x="50800" y="2387600"/>
                </a:lnTo>
                <a:lnTo>
                  <a:pt x="50800" y="2387600"/>
                </a:lnTo>
                <a:cubicBezTo>
                  <a:pt x="22763" y="2387600"/>
                  <a:pt x="0" y="2364837"/>
                  <a:pt x="0" y="2336800"/>
                </a:cubicBezTo>
                <a:lnTo>
                  <a:pt x="0" y="50800"/>
                </a:lnTo>
                <a:cubicBezTo>
                  <a:pt x="0" y="22763"/>
                  <a:pt x="22763" y="0"/>
                  <a:pt x="50800" y="0"/>
                </a:cubicBezTo>
                <a:close/>
              </a:path>
            </a:pathLst>
          </a:custGeom>
          <a:solidFill>
            <a:srgbClr val="A99985"/>
          </a:solidFill>
        </p:spPr>
      </p:sp>
      <p:sp>
        <p:nvSpPr>
          <p:cNvPr id="45" name="Shape 43"/>
          <p:cNvSpPr/>
          <p:nvPr/>
        </p:nvSpPr>
        <p:spPr>
          <a:xfrm>
            <a:off x="3837384" y="4889500"/>
            <a:ext cx="228600" cy="228600"/>
          </a:xfrm>
          <a:custGeom>
            <a:avLst/>
            <a:gdLst/>
            <a:ahLst/>
            <a:cxnLst/>
            <a:rect l="l" t="t" r="r" b="b"/>
            <a:pathLst>
              <a:path w="228600" h="228600">
                <a:moveTo>
                  <a:pt x="185738" y="92869"/>
                </a:moveTo>
                <a:cubicBezTo>
                  <a:pt x="185738" y="113362"/>
                  <a:pt x="179085" y="132293"/>
                  <a:pt x="167878" y="147652"/>
                </a:cubicBezTo>
                <a:lnTo>
                  <a:pt x="224403" y="204222"/>
                </a:lnTo>
                <a:cubicBezTo>
                  <a:pt x="229984" y="209803"/>
                  <a:pt x="229984" y="218867"/>
                  <a:pt x="224403" y="224448"/>
                </a:cubicBezTo>
                <a:cubicBezTo>
                  <a:pt x="218822" y="230029"/>
                  <a:pt x="209758" y="230029"/>
                  <a:pt x="204177" y="224448"/>
                </a:cubicBezTo>
                <a:lnTo>
                  <a:pt x="147652" y="167878"/>
                </a:lnTo>
                <a:cubicBezTo>
                  <a:pt x="132293" y="179085"/>
                  <a:pt x="113362" y="185738"/>
                  <a:pt x="92869" y="185738"/>
                </a:cubicBezTo>
                <a:cubicBezTo>
                  <a:pt x="41568" y="185738"/>
                  <a:pt x="0" y="144170"/>
                  <a:pt x="0" y="92869"/>
                </a:cubicBezTo>
                <a:cubicBezTo>
                  <a:pt x="0" y="41568"/>
                  <a:pt x="41568" y="0"/>
                  <a:pt x="92869" y="0"/>
                </a:cubicBezTo>
                <a:cubicBezTo>
                  <a:pt x="144170" y="0"/>
                  <a:pt x="185738" y="41568"/>
                  <a:pt x="185738" y="92869"/>
                </a:cubicBezTo>
                <a:close/>
                <a:moveTo>
                  <a:pt x="92869" y="157163"/>
                </a:moveTo>
                <a:cubicBezTo>
                  <a:pt x="128353" y="157163"/>
                  <a:pt x="157163" y="128353"/>
                  <a:pt x="157163" y="92869"/>
                </a:cubicBezTo>
                <a:cubicBezTo>
                  <a:pt x="157163" y="57384"/>
                  <a:pt x="128353" y="28575"/>
                  <a:pt x="92869" y="28575"/>
                </a:cubicBezTo>
                <a:cubicBezTo>
                  <a:pt x="57384" y="28575"/>
                  <a:pt x="28575" y="57384"/>
                  <a:pt x="28575" y="92869"/>
                </a:cubicBezTo>
                <a:cubicBezTo>
                  <a:pt x="28575" y="128353"/>
                  <a:pt x="57384" y="157163"/>
                  <a:pt x="92869" y="157163"/>
                </a:cubicBezTo>
                <a:close/>
              </a:path>
            </a:pathLst>
          </a:custGeom>
          <a:solidFill>
            <a:srgbClr val="A99985"/>
          </a:solidFill>
        </p:spPr>
      </p:sp>
      <p:sp>
        <p:nvSpPr>
          <p:cNvPr id="46" name="Text 44"/>
          <p:cNvSpPr/>
          <p:nvPr/>
        </p:nvSpPr>
        <p:spPr>
          <a:xfrm>
            <a:off x="4097734" y="4826000"/>
            <a:ext cx="4178300" cy="355600"/>
          </a:xfrm>
          <a:prstGeom prst="rect">
            <a:avLst/>
          </a:prstGeom>
          <a:noFill/>
        </p:spPr>
        <p:txBody>
          <a:bodyPr wrap="square" lIns="0" tIns="0" rIns="0" bIns="0" rtlCol="0" anchor="ctr"/>
          <a:p>
            <a:pPr>
              <a:lnSpc>
                <a:spcPct val="130000"/>
              </a:lnSpc>
            </a:pPr>
            <a:r>
              <a:rPr lang="en-US" sz="1800" b="1" dirty="0">
                <a:solidFill>
                  <a:srgbClr val="4A4A4A"/>
                </a:solidFill>
                <a:latin typeface="MiSans" pitchFamily="34" charset="-122"/>
                <a:ea typeface="MiSans" pitchFamily="34" charset="-122"/>
                <a:cs typeface="MiSans" pitchFamily="34" charset="-120"/>
              </a:rPr>
              <a:t>了解制造信息</a:t>
            </a:r>
            <a:endParaRPr lang="en-US" sz="1600" dirty="0"/>
          </a:p>
        </p:txBody>
      </p:sp>
      <p:sp>
        <p:nvSpPr>
          <p:cNvPr id="47" name="Text 45"/>
          <p:cNvSpPr/>
          <p:nvPr/>
        </p:nvSpPr>
        <p:spPr>
          <a:xfrm>
            <a:off x="3805634" y="53340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48" name="Text 46"/>
          <p:cNvSpPr/>
          <p:nvPr/>
        </p:nvSpPr>
        <p:spPr>
          <a:xfrm>
            <a:off x="4110434" y="5334000"/>
            <a:ext cx="1727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查看质量认证标志</a:t>
            </a:r>
            <a:endParaRPr lang="en-US" sz="1600" dirty="0"/>
          </a:p>
        </p:txBody>
      </p:sp>
      <p:sp>
        <p:nvSpPr>
          <p:cNvPr id="49" name="Text 47"/>
          <p:cNvSpPr/>
          <p:nvPr/>
        </p:nvSpPr>
        <p:spPr>
          <a:xfrm>
            <a:off x="3805634" y="56896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50" name="Text 48"/>
          <p:cNvSpPr/>
          <p:nvPr/>
        </p:nvSpPr>
        <p:spPr>
          <a:xfrm>
            <a:off x="4110434" y="5689600"/>
            <a:ext cx="1727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了解售后服务政策</a:t>
            </a:r>
            <a:endParaRPr lang="en-US" sz="1600" dirty="0"/>
          </a:p>
        </p:txBody>
      </p:sp>
      <p:sp>
        <p:nvSpPr>
          <p:cNvPr id="51" name="Text 49"/>
          <p:cNvSpPr/>
          <p:nvPr/>
        </p:nvSpPr>
        <p:spPr>
          <a:xfrm>
            <a:off x="3805634" y="60452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52" name="Text 50"/>
          <p:cNvSpPr/>
          <p:nvPr/>
        </p:nvSpPr>
        <p:spPr>
          <a:xfrm>
            <a:off x="4110434" y="6045200"/>
            <a:ext cx="19304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询问保修期限和范围</a:t>
            </a:r>
            <a:endParaRPr lang="en-US" sz="1600" dirty="0"/>
          </a:p>
        </p:txBody>
      </p:sp>
      <p:sp>
        <p:nvSpPr>
          <p:cNvPr id="53" name="Text 51"/>
          <p:cNvSpPr/>
          <p:nvPr/>
        </p:nvSpPr>
        <p:spPr>
          <a:xfrm>
            <a:off x="3805634" y="64008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54" name="Text 52"/>
          <p:cNvSpPr/>
          <p:nvPr/>
        </p:nvSpPr>
        <p:spPr>
          <a:xfrm>
            <a:off x="4110434" y="6400800"/>
            <a:ext cx="15240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了解退换货政策</a:t>
            </a:r>
            <a:endParaRPr lang="en-US" sz="1600" dirty="0"/>
          </a:p>
        </p:txBody>
      </p:sp>
      <p:sp>
        <p:nvSpPr>
          <p:cNvPr id="56" name="Shape 54"/>
          <p:cNvSpPr/>
          <p:nvPr/>
        </p:nvSpPr>
        <p:spPr>
          <a:xfrm>
            <a:off x="6481167" y="4572000"/>
            <a:ext cx="50800" cy="2387600"/>
          </a:xfrm>
          <a:custGeom>
            <a:avLst/>
            <a:gdLst/>
            <a:ahLst/>
            <a:cxnLst/>
            <a:rect l="l" t="t" r="r" b="b"/>
            <a:pathLst>
              <a:path w="50800" h="2387600">
                <a:moveTo>
                  <a:pt x="50800" y="0"/>
                </a:moveTo>
                <a:lnTo>
                  <a:pt x="50800" y="0"/>
                </a:lnTo>
                <a:lnTo>
                  <a:pt x="50800" y="2387600"/>
                </a:lnTo>
                <a:lnTo>
                  <a:pt x="50800" y="2387600"/>
                </a:lnTo>
                <a:cubicBezTo>
                  <a:pt x="22763" y="2387600"/>
                  <a:pt x="0" y="2364837"/>
                  <a:pt x="0" y="2336800"/>
                </a:cubicBezTo>
                <a:lnTo>
                  <a:pt x="0" y="50800"/>
                </a:lnTo>
                <a:cubicBezTo>
                  <a:pt x="0" y="22763"/>
                  <a:pt x="22763" y="0"/>
                  <a:pt x="50800" y="0"/>
                </a:cubicBezTo>
                <a:close/>
              </a:path>
            </a:pathLst>
          </a:custGeom>
          <a:solidFill>
            <a:srgbClr val="D1A367"/>
          </a:solidFill>
        </p:spPr>
      </p:sp>
      <p:sp>
        <p:nvSpPr>
          <p:cNvPr id="57" name="Shape 55"/>
          <p:cNvSpPr/>
          <p:nvPr/>
        </p:nvSpPr>
        <p:spPr>
          <a:xfrm>
            <a:off x="6778030" y="4889500"/>
            <a:ext cx="257175" cy="228600"/>
          </a:xfrm>
          <a:custGeom>
            <a:avLst/>
            <a:gdLst/>
            <a:ahLst/>
            <a:cxnLst/>
            <a:rect l="l" t="t" r="r" b="b"/>
            <a:pathLst>
              <a:path w="257175" h="228600">
                <a:moveTo>
                  <a:pt x="120060" y="23753"/>
                </a:moveTo>
                <a:lnTo>
                  <a:pt x="68000" y="81617"/>
                </a:lnTo>
                <a:cubicBezTo>
                  <a:pt x="65946" y="83894"/>
                  <a:pt x="66035" y="87422"/>
                  <a:pt x="68223" y="89609"/>
                </a:cubicBezTo>
                <a:cubicBezTo>
                  <a:pt x="81841" y="103227"/>
                  <a:pt x="103942" y="103227"/>
                  <a:pt x="117559" y="89609"/>
                </a:cubicBezTo>
                <a:lnTo>
                  <a:pt x="131758" y="75411"/>
                </a:lnTo>
                <a:cubicBezTo>
                  <a:pt x="133633" y="73536"/>
                  <a:pt x="135999" y="72509"/>
                  <a:pt x="138410" y="72330"/>
                </a:cubicBezTo>
                <a:cubicBezTo>
                  <a:pt x="141446" y="72063"/>
                  <a:pt x="144572" y="73089"/>
                  <a:pt x="146893" y="75411"/>
                </a:cubicBezTo>
                <a:lnTo>
                  <a:pt x="225743" y="153591"/>
                </a:lnTo>
                <a:lnTo>
                  <a:pt x="257175" y="128588"/>
                </a:lnTo>
                <a:lnTo>
                  <a:pt x="257175" y="0"/>
                </a:lnTo>
                <a:lnTo>
                  <a:pt x="207169" y="28575"/>
                </a:lnTo>
                <a:lnTo>
                  <a:pt x="196542" y="21476"/>
                </a:lnTo>
                <a:cubicBezTo>
                  <a:pt x="189488" y="16788"/>
                  <a:pt x="181228" y="14288"/>
                  <a:pt x="172745" y="14288"/>
                </a:cubicBezTo>
                <a:lnTo>
                  <a:pt x="141312" y="14288"/>
                </a:lnTo>
                <a:cubicBezTo>
                  <a:pt x="140821" y="14288"/>
                  <a:pt x="140285" y="14288"/>
                  <a:pt x="139794" y="14332"/>
                </a:cubicBezTo>
                <a:cubicBezTo>
                  <a:pt x="132249" y="14734"/>
                  <a:pt x="125150" y="18127"/>
                  <a:pt x="120060" y="23753"/>
                </a:cubicBezTo>
                <a:close/>
                <a:moveTo>
                  <a:pt x="52060" y="67285"/>
                </a:moveTo>
                <a:lnTo>
                  <a:pt x="99745" y="14288"/>
                </a:lnTo>
                <a:lnTo>
                  <a:pt x="82064" y="14288"/>
                </a:lnTo>
                <a:cubicBezTo>
                  <a:pt x="70678" y="14288"/>
                  <a:pt x="59784" y="18797"/>
                  <a:pt x="51748" y="26834"/>
                </a:cubicBezTo>
                <a:lnTo>
                  <a:pt x="0" y="85725"/>
                </a:lnTo>
                <a:lnTo>
                  <a:pt x="0" y="242888"/>
                </a:lnTo>
                <a:lnTo>
                  <a:pt x="64294" y="182166"/>
                </a:lnTo>
                <a:lnTo>
                  <a:pt x="69830" y="186764"/>
                </a:lnTo>
                <a:cubicBezTo>
                  <a:pt x="80099" y="195337"/>
                  <a:pt x="93047" y="200025"/>
                  <a:pt x="106397" y="200025"/>
                </a:cubicBezTo>
                <a:lnTo>
                  <a:pt x="113407" y="200025"/>
                </a:lnTo>
                <a:lnTo>
                  <a:pt x="110282" y="196900"/>
                </a:lnTo>
                <a:cubicBezTo>
                  <a:pt x="106085" y="192703"/>
                  <a:pt x="106085" y="185916"/>
                  <a:pt x="110282" y="181764"/>
                </a:cubicBezTo>
                <a:cubicBezTo>
                  <a:pt x="114479" y="177611"/>
                  <a:pt x="121265" y="177567"/>
                  <a:pt x="125417" y="181764"/>
                </a:cubicBezTo>
                <a:lnTo>
                  <a:pt x="143723" y="200070"/>
                </a:lnTo>
                <a:lnTo>
                  <a:pt x="147742" y="200070"/>
                </a:lnTo>
                <a:cubicBezTo>
                  <a:pt x="156270" y="200070"/>
                  <a:pt x="164619" y="198150"/>
                  <a:pt x="172209" y="194578"/>
                </a:cubicBezTo>
                <a:lnTo>
                  <a:pt x="160288" y="182612"/>
                </a:lnTo>
                <a:cubicBezTo>
                  <a:pt x="156091" y="178415"/>
                  <a:pt x="156091" y="171629"/>
                  <a:pt x="160288" y="167476"/>
                </a:cubicBezTo>
                <a:cubicBezTo>
                  <a:pt x="164485" y="163324"/>
                  <a:pt x="171271" y="163279"/>
                  <a:pt x="175424" y="167476"/>
                </a:cubicBezTo>
                <a:lnTo>
                  <a:pt x="189711" y="181764"/>
                </a:lnTo>
                <a:lnTo>
                  <a:pt x="197525" y="173950"/>
                </a:lnTo>
                <a:cubicBezTo>
                  <a:pt x="201498" y="169977"/>
                  <a:pt x="202659" y="164217"/>
                  <a:pt x="200918" y="159172"/>
                </a:cubicBezTo>
                <a:lnTo>
                  <a:pt x="139348" y="98093"/>
                </a:lnTo>
                <a:lnTo>
                  <a:pt x="132695" y="104745"/>
                </a:lnTo>
                <a:cubicBezTo>
                  <a:pt x="110683" y="126757"/>
                  <a:pt x="75054" y="126757"/>
                  <a:pt x="53042" y="104745"/>
                </a:cubicBezTo>
                <a:cubicBezTo>
                  <a:pt x="42773" y="94476"/>
                  <a:pt x="42371" y="78001"/>
                  <a:pt x="52060" y="67241"/>
                </a:cubicBezTo>
                <a:close/>
              </a:path>
            </a:pathLst>
          </a:custGeom>
          <a:solidFill>
            <a:srgbClr val="D1A367"/>
          </a:solidFill>
        </p:spPr>
      </p:sp>
      <p:sp>
        <p:nvSpPr>
          <p:cNvPr id="58" name="Text 56"/>
          <p:cNvSpPr/>
          <p:nvPr/>
        </p:nvSpPr>
        <p:spPr>
          <a:xfrm>
            <a:off x="7052667" y="4826000"/>
            <a:ext cx="4178300" cy="355600"/>
          </a:xfrm>
          <a:prstGeom prst="rect">
            <a:avLst/>
          </a:prstGeom>
          <a:noFill/>
        </p:spPr>
        <p:txBody>
          <a:bodyPr wrap="square" lIns="0" tIns="0" rIns="0" bIns="0" rtlCol="0" anchor="ctr"/>
          <a:p>
            <a:pPr>
              <a:lnSpc>
                <a:spcPct val="130000"/>
              </a:lnSpc>
            </a:pPr>
            <a:r>
              <a:rPr lang="en-US" sz="1800" b="1" dirty="0">
                <a:solidFill>
                  <a:srgbClr val="4A4A4A"/>
                </a:solidFill>
                <a:latin typeface="MiSans" pitchFamily="34" charset="-122"/>
                <a:ea typeface="MiSans" pitchFamily="34" charset="-122"/>
                <a:cs typeface="MiSans" pitchFamily="34" charset="-120"/>
              </a:rPr>
              <a:t>决策支持</a:t>
            </a:r>
            <a:endParaRPr lang="en-US" sz="1600" dirty="0"/>
          </a:p>
        </p:txBody>
      </p:sp>
      <p:sp>
        <p:nvSpPr>
          <p:cNvPr id="59" name="Text 57"/>
          <p:cNvSpPr/>
          <p:nvPr/>
        </p:nvSpPr>
        <p:spPr>
          <a:xfrm>
            <a:off x="6760567" y="5334000"/>
            <a:ext cx="4457700" cy="990600"/>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养老护理人员应提供购物决策支持，帮助老年人考虑商品的实用性和质量，避免冲动购物，做出更明智的消费选择</a:t>
            </a:r>
            <a:endParaRPr lang="en-US" sz="16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908685"/>
            <a:ext cx="8128000" cy="581025"/>
          </a:xfrm>
          <a:prstGeom prst="rect">
            <a:avLst/>
          </a:prstGeom>
          <a:noFill/>
        </p:spPr>
        <p:txBody>
          <a:bodyPr wrap="square" rtlCol="0" anchor="t">
            <a:spAutoFit/>
          </a:bodyP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购物后的反思与调整</a:t>
            </a:r>
            <a:endParaRPr lang="en-US" altLang="en-US" sz="3540" b="1" dirty="0">
              <a:solidFill>
                <a:srgbClr val="4A4A4A"/>
              </a:solidFill>
              <a:latin typeface="MiSans" pitchFamily="34" charset="-122"/>
              <a:ea typeface="MiSans" pitchFamily="34" charset="-122"/>
              <a:cs typeface="MiSans" pitchFamily="34" charset="-120"/>
              <a:sym typeface="+mn-ea"/>
            </a:endParaRPr>
          </a:p>
        </p:txBody>
      </p:sp>
      <p:sp>
        <p:nvSpPr>
          <p:cNvPr id="6" name="Text 4"/>
          <p:cNvSpPr/>
          <p:nvPr/>
        </p:nvSpPr>
        <p:spPr>
          <a:xfrm>
            <a:off x="401955" y="2129790"/>
            <a:ext cx="14222095" cy="978535"/>
          </a:xfrm>
          <a:prstGeom prst="rect">
            <a:avLst/>
          </a:prstGeom>
          <a:noFill/>
        </p:spPr>
        <p:txBody>
          <a:bodyPr wrap="square" lIns="0" tIns="0" rIns="0" bIns="0" rtlCol="0" anchor="ctr"/>
          <a:p>
            <a:pPr>
              <a:lnSpc>
                <a:spcPct val="140000"/>
              </a:lnSpc>
            </a:pPr>
            <a:r>
              <a:rPr lang="en-US" sz="1600" dirty="0">
                <a:solidFill>
                  <a:schemeClr val="tx1"/>
                </a:solidFill>
                <a:latin typeface="MiSans" pitchFamily="34" charset="-122"/>
                <a:ea typeface="MiSans" pitchFamily="34" charset="-122"/>
                <a:cs typeface="MiSans" pitchFamily="34" charset="-120"/>
                <a:sym typeface="+mn-ea"/>
              </a:rPr>
              <a:t>购物后，老年人应该反思自己的购物行为，</a:t>
            </a:r>
            <a:r>
              <a:rPr lang="en-US" sz="1600" b="1" dirty="0">
                <a:solidFill>
                  <a:schemeClr val="tx1"/>
                </a:solidFill>
                <a:latin typeface="MiSans" pitchFamily="34" charset="-122"/>
                <a:ea typeface="MiSans" pitchFamily="34" charset="-122"/>
                <a:cs typeface="MiSans" pitchFamily="34" charset="-120"/>
                <a:sym typeface="+mn-ea"/>
              </a:rPr>
              <a:t>检查是否购买了不必要的商品，是否超出了预算</a:t>
            </a:r>
            <a:r>
              <a:rPr lang="en-US" sz="1600" dirty="0">
                <a:solidFill>
                  <a:schemeClr val="tx1"/>
                </a:solidFill>
                <a:latin typeface="MiSans" pitchFamily="34" charset="-122"/>
                <a:ea typeface="MiSans" pitchFamily="34" charset="-122"/>
                <a:cs typeface="MiSans" pitchFamily="34" charset="-120"/>
                <a:sym typeface="+mn-ea"/>
              </a:rPr>
              <a:t>。这种反思可以帮助他们识别自己的消费习惯，并在未来的购物中做出调整。</a:t>
            </a:r>
            <a:endParaRPr lang="en-US" sz="1600" dirty="0">
              <a:solidFill>
                <a:schemeClr val="tx1"/>
              </a:solidFill>
              <a:latin typeface="MiSans" pitchFamily="34" charset="-122"/>
              <a:ea typeface="MiSans" pitchFamily="34" charset="-122"/>
              <a:cs typeface="MiSans" pitchFamily="34" charset="-120"/>
              <a:sym typeface="+mn-ea"/>
            </a:endParaRPr>
          </a:p>
          <a:p>
            <a:pPr>
              <a:lnSpc>
                <a:spcPct val="140000"/>
              </a:lnSpc>
            </a:pPr>
            <a:r>
              <a:rPr lang="en-US" sz="1600" dirty="0">
                <a:solidFill>
                  <a:schemeClr val="tx1"/>
                </a:solidFill>
                <a:latin typeface="MiSans" pitchFamily="34" charset="-122"/>
                <a:ea typeface="MiSans" pitchFamily="34" charset="-122"/>
                <a:cs typeface="MiSans" pitchFamily="34" charset="-120"/>
                <a:sym typeface="+mn-ea"/>
              </a:rPr>
              <a:t>例如，通过记账来了解自己的支出习惯，发现资金管理方面的问题，从而调整预算。</a:t>
            </a:r>
            <a:endParaRPr lang="en-US" sz="1600" dirty="0">
              <a:solidFill>
                <a:schemeClr val="tx1"/>
              </a:solidFill>
            </a:endParaRPr>
          </a:p>
          <a:p>
            <a:pPr>
              <a:lnSpc>
                <a:spcPct val="140000"/>
              </a:lnSpc>
            </a:pPr>
            <a:endParaRPr lang="en-US" sz="1600" dirty="0">
              <a:solidFill>
                <a:schemeClr val="tx1"/>
              </a:solidFill>
            </a:endParaRPr>
          </a:p>
        </p:txBody>
      </p:sp>
      <p:sp>
        <p:nvSpPr>
          <p:cNvPr id="32" name="Shape 30"/>
          <p:cNvSpPr/>
          <p:nvPr/>
        </p:nvSpPr>
        <p:spPr>
          <a:xfrm>
            <a:off x="190500" y="4572000"/>
            <a:ext cx="50800" cy="2387600"/>
          </a:xfrm>
          <a:custGeom>
            <a:avLst/>
            <a:gdLst/>
            <a:ahLst/>
            <a:cxnLst/>
            <a:rect l="l" t="t" r="r" b="b"/>
            <a:pathLst>
              <a:path w="50800" h="2387600">
                <a:moveTo>
                  <a:pt x="50800" y="0"/>
                </a:moveTo>
                <a:lnTo>
                  <a:pt x="50800" y="0"/>
                </a:lnTo>
                <a:lnTo>
                  <a:pt x="50800" y="2387600"/>
                </a:lnTo>
                <a:lnTo>
                  <a:pt x="50800" y="2387600"/>
                </a:lnTo>
                <a:cubicBezTo>
                  <a:pt x="22763" y="2387600"/>
                  <a:pt x="0" y="2364837"/>
                  <a:pt x="0" y="2336800"/>
                </a:cubicBezTo>
                <a:lnTo>
                  <a:pt x="0" y="50800"/>
                </a:lnTo>
                <a:cubicBezTo>
                  <a:pt x="0" y="22763"/>
                  <a:pt x="22763" y="0"/>
                  <a:pt x="50800" y="0"/>
                </a:cubicBezTo>
                <a:close/>
              </a:path>
            </a:pathLst>
          </a:custGeom>
          <a:solidFill>
            <a:srgbClr val="8A9A87"/>
          </a:solidFill>
        </p:spPr>
      </p:sp>
      <p:sp>
        <p:nvSpPr>
          <p:cNvPr id="44" name="Shape 42"/>
          <p:cNvSpPr/>
          <p:nvPr/>
        </p:nvSpPr>
        <p:spPr>
          <a:xfrm>
            <a:off x="3678634" y="4572000"/>
            <a:ext cx="50800" cy="2387600"/>
          </a:xfrm>
          <a:custGeom>
            <a:avLst/>
            <a:gdLst/>
            <a:ahLst/>
            <a:cxnLst/>
            <a:rect l="l" t="t" r="r" b="b"/>
            <a:pathLst>
              <a:path w="50800" h="2387600">
                <a:moveTo>
                  <a:pt x="50800" y="0"/>
                </a:moveTo>
                <a:lnTo>
                  <a:pt x="50800" y="0"/>
                </a:lnTo>
                <a:lnTo>
                  <a:pt x="50800" y="2387600"/>
                </a:lnTo>
                <a:lnTo>
                  <a:pt x="50800" y="2387600"/>
                </a:lnTo>
                <a:cubicBezTo>
                  <a:pt x="22763" y="2387600"/>
                  <a:pt x="0" y="2364837"/>
                  <a:pt x="0" y="2336800"/>
                </a:cubicBezTo>
                <a:lnTo>
                  <a:pt x="0" y="50800"/>
                </a:lnTo>
                <a:cubicBezTo>
                  <a:pt x="0" y="22763"/>
                  <a:pt x="22763" y="0"/>
                  <a:pt x="50800" y="0"/>
                </a:cubicBezTo>
                <a:close/>
              </a:path>
            </a:pathLst>
          </a:custGeom>
          <a:solidFill>
            <a:srgbClr val="A99985"/>
          </a:solidFill>
        </p:spPr>
      </p:sp>
      <p:sp>
        <p:nvSpPr>
          <p:cNvPr id="56" name="Shape 54"/>
          <p:cNvSpPr/>
          <p:nvPr/>
        </p:nvSpPr>
        <p:spPr>
          <a:xfrm>
            <a:off x="7287617" y="4625975"/>
            <a:ext cx="50800" cy="2387600"/>
          </a:xfrm>
          <a:custGeom>
            <a:avLst/>
            <a:gdLst/>
            <a:ahLst/>
            <a:cxnLst/>
            <a:rect l="l" t="t" r="r" b="b"/>
            <a:pathLst>
              <a:path w="50800" h="2387600">
                <a:moveTo>
                  <a:pt x="50800" y="0"/>
                </a:moveTo>
                <a:lnTo>
                  <a:pt x="50800" y="0"/>
                </a:lnTo>
                <a:lnTo>
                  <a:pt x="50800" y="2387600"/>
                </a:lnTo>
                <a:lnTo>
                  <a:pt x="50800" y="2387600"/>
                </a:lnTo>
                <a:cubicBezTo>
                  <a:pt x="22763" y="2387600"/>
                  <a:pt x="0" y="2364837"/>
                  <a:pt x="0" y="2336800"/>
                </a:cubicBezTo>
                <a:lnTo>
                  <a:pt x="0" y="50800"/>
                </a:lnTo>
                <a:cubicBezTo>
                  <a:pt x="0" y="22763"/>
                  <a:pt x="22763" y="0"/>
                  <a:pt x="50800" y="0"/>
                </a:cubicBezTo>
                <a:close/>
              </a:path>
            </a:pathLst>
          </a:custGeom>
          <a:solidFill>
            <a:srgbClr val="D1A367"/>
          </a:solidFill>
        </p:spPr>
      </p:sp>
      <p:sp>
        <p:nvSpPr>
          <p:cNvPr id="10" name="Shape 8"/>
          <p:cNvSpPr/>
          <p:nvPr/>
        </p:nvSpPr>
        <p:spPr>
          <a:xfrm>
            <a:off x="402054" y="4626083"/>
            <a:ext cx="229767" cy="229767"/>
          </a:xfrm>
          <a:custGeom>
            <a:avLst/>
            <a:gdLst/>
            <a:ahLst/>
            <a:cxnLst/>
            <a:rect l="l" t="t" r="r" b="b"/>
            <a:pathLst>
              <a:path w="229767" h="229767">
                <a:moveTo>
                  <a:pt x="114883" y="229767"/>
                </a:moveTo>
                <a:cubicBezTo>
                  <a:pt x="178289" y="229767"/>
                  <a:pt x="229767" y="178289"/>
                  <a:pt x="229767" y="114883"/>
                </a:cubicBezTo>
                <a:cubicBezTo>
                  <a:pt x="229767" y="51478"/>
                  <a:pt x="178289" y="0"/>
                  <a:pt x="114883" y="0"/>
                </a:cubicBezTo>
                <a:cubicBezTo>
                  <a:pt x="51478" y="0"/>
                  <a:pt x="0" y="51478"/>
                  <a:pt x="0" y="114883"/>
                </a:cubicBezTo>
                <a:cubicBezTo>
                  <a:pt x="0" y="178289"/>
                  <a:pt x="51478" y="229767"/>
                  <a:pt x="114883" y="229767"/>
                </a:cubicBezTo>
                <a:close/>
                <a:moveTo>
                  <a:pt x="114883" y="78982"/>
                </a:moveTo>
                <a:cubicBezTo>
                  <a:pt x="106940" y="78982"/>
                  <a:pt x="100523" y="85400"/>
                  <a:pt x="100523" y="93343"/>
                </a:cubicBezTo>
                <a:cubicBezTo>
                  <a:pt x="100523" y="99311"/>
                  <a:pt x="95721" y="104113"/>
                  <a:pt x="89753" y="104113"/>
                </a:cubicBezTo>
                <a:cubicBezTo>
                  <a:pt x="83784" y="104113"/>
                  <a:pt x="78982" y="99311"/>
                  <a:pt x="78982" y="93343"/>
                </a:cubicBezTo>
                <a:cubicBezTo>
                  <a:pt x="78982" y="73507"/>
                  <a:pt x="95048" y="57442"/>
                  <a:pt x="114883" y="57442"/>
                </a:cubicBezTo>
                <a:cubicBezTo>
                  <a:pt x="134719" y="57442"/>
                  <a:pt x="150784" y="73507"/>
                  <a:pt x="150784" y="93343"/>
                </a:cubicBezTo>
                <a:cubicBezTo>
                  <a:pt x="150784" y="114524"/>
                  <a:pt x="134629" y="123500"/>
                  <a:pt x="125654" y="126776"/>
                </a:cubicBezTo>
                <a:lnTo>
                  <a:pt x="125654" y="128481"/>
                </a:lnTo>
                <a:cubicBezTo>
                  <a:pt x="125654" y="134449"/>
                  <a:pt x="120852" y="139251"/>
                  <a:pt x="114883" y="139251"/>
                </a:cubicBezTo>
                <a:cubicBezTo>
                  <a:pt x="108915" y="139251"/>
                  <a:pt x="104113" y="134449"/>
                  <a:pt x="104113" y="128481"/>
                </a:cubicBezTo>
                <a:lnTo>
                  <a:pt x="104113" y="124846"/>
                </a:lnTo>
                <a:cubicBezTo>
                  <a:pt x="104113" y="115646"/>
                  <a:pt x="110755" y="109049"/>
                  <a:pt x="117621" y="106806"/>
                </a:cubicBezTo>
                <a:cubicBezTo>
                  <a:pt x="120493" y="105863"/>
                  <a:pt x="123545" y="104337"/>
                  <a:pt x="125788" y="102183"/>
                </a:cubicBezTo>
                <a:cubicBezTo>
                  <a:pt x="127718" y="100299"/>
                  <a:pt x="129244" y="97696"/>
                  <a:pt x="129244" y="93388"/>
                </a:cubicBezTo>
                <a:cubicBezTo>
                  <a:pt x="129244" y="85445"/>
                  <a:pt x="122827" y="79027"/>
                  <a:pt x="114883" y="79027"/>
                </a:cubicBezTo>
                <a:close/>
                <a:moveTo>
                  <a:pt x="100523" y="165145"/>
                </a:moveTo>
                <a:cubicBezTo>
                  <a:pt x="100523" y="157219"/>
                  <a:pt x="106958" y="150784"/>
                  <a:pt x="114883" y="150784"/>
                </a:cubicBezTo>
                <a:cubicBezTo>
                  <a:pt x="122809" y="150784"/>
                  <a:pt x="129244" y="157219"/>
                  <a:pt x="129244" y="165145"/>
                </a:cubicBezTo>
                <a:cubicBezTo>
                  <a:pt x="129244" y="173071"/>
                  <a:pt x="122809" y="179505"/>
                  <a:pt x="114883" y="179505"/>
                </a:cubicBezTo>
                <a:cubicBezTo>
                  <a:pt x="106958" y="179505"/>
                  <a:pt x="100523" y="173071"/>
                  <a:pt x="100523" y="165145"/>
                </a:cubicBezTo>
                <a:close/>
              </a:path>
            </a:pathLst>
          </a:custGeom>
          <a:solidFill>
            <a:srgbClr val="A99985"/>
          </a:solidFill>
        </p:spPr>
      </p:sp>
      <p:sp>
        <p:nvSpPr>
          <p:cNvPr id="11" name="Text 9"/>
          <p:cNvSpPr/>
          <p:nvPr/>
        </p:nvSpPr>
        <p:spPr>
          <a:xfrm>
            <a:off x="660541" y="4580129"/>
            <a:ext cx="8260116" cy="321673"/>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反思问题</a:t>
            </a:r>
            <a:endParaRPr lang="en-US" sz="2000" b="1" dirty="0">
              <a:solidFill>
                <a:srgbClr val="4A4A4A"/>
              </a:solidFill>
              <a:latin typeface="MiSans" pitchFamily="34" charset="-122"/>
              <a:ea typeface="MiSans" pitchFamily="34" charset="-122"/>
              <a:cs typeface="MiSans" pitchFamily="34" charset="-120"/>
            </a:endParaRPr>
          </a:p>
        </p:txBody>
      </p:sp>
      <p:sp>
        <p:nvSpPr>
          <p:cNvPr id="12" name="Text 10"/>
          <p:cNvSpPr/>
          <p:nvPr/>
        </p:nvSpPr>
        <p:spPr>
          <a:xfrm>
            <a:off x="373333" y="5085616"/>
            <a:ext cx="275720" cy="27572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solidFill>
                <a:srgbClr val="A99985"/>
              </a:solidFill>
              <a:latin typeface="MiSans" pitchFamily="34" charset="-122"/>
              <a:ea typeface="MiSans" pitchFamily="34" charset="-122"/>
              <a:cs typeface="MiSans" pitchFamily="34" charset="-120"/>
            </a:endParaRPr>
          </a:p>
        </p:txBody>
      </p:sp>
      <p:sp>
        <p:nvSpPr>
          <p:cNvPr id="13" name="Text 11"/>
          <p:cNvSpPr/>
          <p:nvPr/>
        </p:nvSpPr>
        <p:spPr>
          <a:xfrm>
            <a:off x="649053" y="5085616"/>
            <a:ext cx="2481481" cy="27572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是否购买了真正需要的商品？</a:t>
            </a:r>
            <a:endParaRPr lang="en-US" sz="1600" dirty="0">
              <a:solidFill>
                <a:srgbClr val="4A4A4A"/>
              </a:solidFill>
              <a:latin typeface="MiSans" pitchFamily="34" charset="-122"/>
              <a:ea typeface="MiSans" pitchFamily="34" charset="-122"/>
              <a:cs typeface="MiSans" pitchFamily="34" charset="-120"/>
            </a:endParaRPr>
          </a:p>
        </p:txBody>
      </p:sp>
      <p:sp>
        <p:nvSpPr>
          <p:cNvPr id="14" name="Text 12"/>
          <p:cNvSpPr/>
          <p:nvPr/>
        </p:nvSpPr>
        <p:spPr>
          <a:xfrm>
            <a:off x="373333" y="5453243"/>
            <a:ext cx="275720" cy="27572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solidFill>
                <a:srgbClr val="A99985"/>
              </a:solidFill>
              <a:latin typeface="MiSans" pitchFamily="34" charset="-122"/>
              <a:ea typeface="MiSans" pitchFamily="34" charset="-122"/>
              <a:cs typeface="MiSans" pitchFamily="34" charset="-120"/>
            </a:endParaRPr>
          </a:p>
        </p:txBody>
      </p:sp>
      <p:sp>
        <p:nvSpPr>
          <p:cNvPr id="15" name="Text 13"/>
          <p:cNvSpPr/>
          <p:nvPr/>
        </p:nvSpPr>
        <p:spPr>
          <a:xfrm>
            <a:off x="649053" y="5453243"/>
            <a:ext cx="2481481" cy="27572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是否超出了预算？超支多少？</a:t>
            </a:r>
            <a:endParaRPr lang="en-US" sz="1600" dirty="0">
              <a:solidFill>
                <a:srgbClr val="4A4A4A"/>
              </a:solidFill>
              <a:latin typeface="MiSans" pitchFamily="34" charset="-122"/>
              <a:ea typeface="MiSans" pitchFamily="34" charset="-122"/>
              <a:cs typeface="MiSans" pitchFamily="34" charset="-120"/>
            </a:endParaRPr>
          </a:p>
        </p:txBody>
      </p:sp>
      <p:sp>
        <p:nvSpPr>
          <p:cNvPr id="16" name="Text 14"/>
          <p:cNvSpPr/>
          <p:nvPr/>
        </p:nvSpPr>
        <p:spPr>
          <a:xfrm>
            <a:off x="373333" y="5820870"/>
            <a:ext cx="275720" cy="27572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solidFill>
                <a:srgbClr val="A99985"/>
              </a:solidFill>
              <a:latin typeface="MiSans" pitchFamily="34" charset="-122"/>
              <a:ea typeface="MiSans" pitchFamily="34" charset="-122"/>
              <a:cs typeface="MiSans" pitchFamily="34" charset="-120"/>
            </a:endParaRPr>
          </a:p>
        </p:txBody>
      </p:sp>
      <p:sp>
        <p:nvSpPr>
          <p:cNvPr id="17" name="Text 15"/>
          <p:cNvSpPr/>
          <p:nvPr/>
        </p:nvSpPr>
        <p:spPr>
          <a:xfrm>
            <a:off x="649053" y="5820870"/>
            <a:ext cx="2113854" cy="27572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商品质量是否符合预期？</a:t>
            </a:r>
            <a:endParaRPr lang="en-US" sz="1600" dirty="0">
              <a:solidFill>
                <a:srgbClr val="4A4A4A"/>
              </a:solidFill>
              <a:latin typeface="MiSans" pitchFamily="34" charset="-122"/>
              <a:ea typeface="MiSans" pitchFamily="34" charset="-122"/>
              <a:cs typeface="MiSans" pitchFamily="34" charset="-120"/>
            </a:endParaRPr>
          </a:p>
        </p:txBody>
      </p:sp>
      <p:sp>
        <p:nvSpPr>
          <p:cNvPr id="18" name="Text 16"/>
          <p:cNvSpPr/>
          <p:nvPr/>
        </p:nvSpPr>
        <p:spPr>
          <a:xfrm>
            <a:off x="373333" y="6188497"/>
            <a:ext cx="275720" cy="27572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solidFill>
                <a:srgbClr val="A99985"/>
              </a:solidFill>
              <a:latin typeface="MiSans" pitchFamily="34" charset="-122"/>
              <a:ea typeface="MiSans" pitchFamily="34" charset="-122"/>
              <a:cs typeface="MiSans" pitchFamily="34" charset="-120"/>
            </a:endParaRPr>
          </a:p>
        </p:txBody>
      </p:sp>
      <p:sp>
        <p:nvSpPr>
          <p:cNvPr id="19" name="Text 17"/>
          <p:cNvSpPr/>
          <p:nvPr/>
        </p:nvSpPr>
        <p:spPr>
          <a:xfrm>
            <a:off x="649053" y="6188497"/>
            <a:ext cx="2481481" cy="27572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价格是否合理？是否买贵了？</a:t>
            </a:r>
            <a:endParaRPr lang="en-US" sz="1600" dirty="0">
              <a:solidFill>
                <a:srgbClr val="4A4A4A"/>
              </a:solidFill>
              <a:latin typeface="MiSans" pitchFamily="34" charset="-122"/>
              <a:ea typeface="MiSans" pitchFamily="34" charset="-122"/>
              <a:cs typeface="MiSans" pitchFamily="34" charset="-120"/>
            </a:endParaRPr>
          </a:p>
        </p:txBody>
      </p:sp>
      <p:sp>
        <p:nvSpPr>
          <p:cNvPr id="20" name="Text 18"/>
          <p:cNvSpPr/>
          <p:nvPr/>
        </p:nvSpPr>
        <p:spPr>
          <a:xfrm>
            <a:off x="373333" y="6556124"/>
            <a:ext cx="275720" cy="27572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solidFill>
                <a:srgbClr val="A99985"/>
              </a:solidFill>
              <a:latin typeface="MiSans" pitchFamily="34" charset="-122"/>
              <a:ea typeface="MiSans" pitchFamily="34" charset="-122"/>
              <a:cs typeface="MiSans" pitchFamily="34" charset="-120"/>
            </a:endParaRPr>
          </a:p>
        </p:txBody>
      </p:sp>
      <p:sp>
        <p:nvSpPr>
          <p:cNvPr id="21" name="Text 19"/>
          <p:cNvSpPr/>
          <p:nvPr/>
        </p:nvSpPr>
        <p:spPr>
          <a:xfrm>
            <a:off x="649053" y="6556124"/>
            <a:ext cx="2297668" cy="27572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是否受到促销或他人影响？</a:t>
            </a:r>
            <a:endParaRPr lang="en-US" sz="1600" dirty="0">
              <a:solidFill>
                <a:srgbClr val="4A4A4A"/>
              </a:solidFill>
              <a:latin typeface="MiSans" pitchFamily="34" charset="-122"/>
              <a:ea typeface="MiSans" pitchFamily="34" charset="-122"/>
              <a:cs typeface="MiSans" pitchFamily="34" charset="-120"/>
            </a:endParaRPr>
          </a:p>
        </p:txBody>
      </p:sp>
      <p:sp>
        <p:nvSpPr>
          <p:cNvPr id="24" name="Shape 22"/>
          <p:cNvSpPr/>
          <p:nvPr/>
        </p:nvSpPr>
        <p:spPr>
          <a:xfrm>
            <a:off x="3977104" y="4633463"/>
            <a:ext cx="229767" cy="229767"/>
          </a:xfrm>
          <a:custGeom>
            <a:avLst/>
            <a:gdLst/>
            <a:ahLst/>
            <a:cxnLst/>
            <a:rect l="l" t="t" r="r" b="b"/>
            <a:pathLst>
              <a:path w="229767" h="229767">
                <a:moveTo>
                  <a:pt x="215451" y="86163"/>
                </a:moveTo>
                <a:lnTo>
                  <a:pt x="218996" y="86163"/>
                </a:lnTo>
                <a:cubicBezTo>
                  <a:pt x="224965" y="86163"/>
                  <a:pt x="229767" y="81361"/>
                  <a:pt x="229767" y="75392"/>
                </a:cubicBezTo>
                <a:lnTo>
                  <a:pt x="229767" y="10770"/>
                </a:lnTo>
                <a:cubicBezTo>
                  <a:pt x="229767" y="6417"/>
                  <a:pt x="227164" y="2468"/>
                  <a:pt x="223125" y="808"/>
                </a:cubicBezTo>
                <a:cubicBezTo>
                  <a:pt x="219086" y="-853"/>
                  <a:pt x="214464" y="90"/>
                  <a:pt x="211367" y="3141"/>
                </a:cubicBezTo>
                <a:lnTo>
                  <a:pt x="188166" y="26387"/>
                </a:lnTo>
                <a:cubicBezTo>
                  <a:pt x="168286" y="9918"/>
                  <a:pt x="142707" y="0"/>
                  <a:pt x="114883" y="0"/>
                </a:cubicBezTo>
                <a:cubicBezTo>
                  <a:pt x="56993" y="0"/>
                  <a:pt x="9110" y="42812"/>
                  <a:pt x="1167" y="98504"/>
                </a:cubicBezTo>
                <a:cubicBezTo>
                  <a:pt x="45" y="106357"/>
                  <a:pt x="5475" y="113627"/>
                  <a:pt x="13328" y="114749"/>
                </a:cubicBezTo>
                <a:cubicBezTo>
                  <a:pt x="21182" y="115871"/>
                  <a:pt x="28452" y="110396"/>
                  <a:pt x="29573" y="102587"/>
                </a:cubicBezTo>
                <a:cubicBezTo>
                  <a:pt x="35542" y="60807"/>
                  <a:pt x="71488" y="28721"/>
                  <a:pt x="114883" y="28721"/>
                </a:cubicBezTo>
                <a:cubicBezTo>
                  <a:pt x="134808" y="28721"/>
                  <a:pt x="153118" y="35452"/>
                  <a:pt x="167703" y="46806"/>
                </a:cubicBezTo>
                <a:lnTo>
                  <a:pt x="146746" y="67763"/>
                </a:lnTo>
                <a:cubicBezTo>
                  <a:pt x="143649" y="70860"/>
                  <a:pt x="142752" y="75482"/>
                  <a:pt x="144412" y="79521"/>
                </a:cubicBezTo>
                <a:cubicBezTo>
                  <a:pt x="146072" y="83560"/>
                  <a:pt x="150022" y="86163"/>
                  <a:pt x="154375" y="86163"/>
                </a:cubicBezTo>
                <a:lnTo>
                  <a:pt x="215451" y="86163"/>
                </a:lnTo>
                <a:close/>
                <a:moveTo>
                  <a:pt x="228645" y="131263"/>
                </a:moveTo>
                <a:cubicBezTo>
                  <a:pt x="229767" y="123410"/>
                  <a:pt x="224292" y="116140"/>
                  <a:pt x="216483" y="115018"/>
                </a:cubicBezTo>
                <a:cubicBezTo>
                  <a:pt x="208675" y="113896"/>
                  <a:pt x="201360" y="119371"/>
                  <a:pt x="200238" y="127180"/>
                </a:cubicBezTo>
                <a:cubicBezTo>
                  <a:pt x="194270" y="168914"/>
                  <a:pt x="158324" y="201001"/>
                  <a:pt x="114928" y="201001"/>
                </a:cubicBezTo>
                <a:cubicBezTo>
                  <a:pt x="95003" y="201001"/>
                  <a:pt x="76694" y="194270"/>
                  <a:pt x="62109" y="182916"/>
                </a:cubicBezTo>
                <a:lnTo>
                  <a:pt x="83021" y="162004"/>
                </a:lnTo>
                <a:cubicBezTo>
                  <a:pt x="86118" y="158907"/>
                  <a:pt x="87015" y="154285"/>
                  <a:pt x="85355" y="150246"/>
                </a:cubicBezTo>
                <a:cubicBezTo>
                  <a:pt x="83694" y="146207"/>
                  <a:pt x="79745" y="143604"/>
                  <a:pt x="75392" y="143604"/>
                </a:cubicBezTo>
                <a:lnTo>
                  <a:pt x="10770" y="143604"/>
                </a:lnTo>
                <a:cubicBezTo>
                  <a:pt x="4802" y="143604"/>
                  <a:pt x="0" y="148406"/>
                  <a:pt x="0" y="154375"/>
                </a:cubicBezTo>
                <a:lnTo>
                  <a:pt x="0" y="218996"/>
                </a:lnTo>
                <a:cubicBezTo>
                  <a:pt x="0" y="223349"/>
                  <a:pt x="2603" y="227299"/>
                  <a:pt x="6642" y="228959"/>
                </a:cubicBezTo>
                <a:cubicBezTo>
                  <a:pt x="10681" y="230619"/>
                  <a:pt x="15303" y="229677"/>
                  <a:pt x="18399" y="226625"/>
                </a:cubicBezTo>
                <a:lnTo>
                  <a:pt x="41645" y="203380"/>
                </a:lnTo>
                <a:cubicBezTo>
                  <a:pt x="61481" y="219849"/>
                  <a:pt x="87060" y="229767"/>
                  <a:pt x="114883" y="229767"/>
                </a:cubicBezTo>
                <a:cubicBezTo>
                  <a:pt x="172774" y="229767"/>
                  <a:pt x="220657" y="186955"/>
                  <a:pt x="228600" y="131263"/>
                </a:cubicBezTo>
                <a:close/>
              </a:path>
            </a:pathLst>
          </a:custGeom>
          <a:solidFill>
            <a:srgbClr val="8A9A87"/>
          </a:solidFill>
        </p:spPr>
      </p:sp>
      <p:sp>
        <p:nvSpPr>
          <p:cNvPr id="25" name="Text 23"/>
          <p:cNvSpPr/>
          <p:nvPr/>
        </p:nvSpPr>
        <p:spPr>
          <a:xfrm>
            <a:off x="4235591" y="4587509"/>
            <a:ext cx="8260116" cy="321673"/>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调整措施</a:t>
            </a:r>
            <a:endParaRPr lang="en-US" sz="2000" b="1" dirty="0">
              <a:solidFill>
                <a:srgbClr val="4A4A4A"/>
              </a:solidFill>
              <a:latin typeface="MiSans" pitchFamily="34" charset="-122"/>
              <a:ea typeface="MiSans" pitchFamily="34" charset="-122"/>
              <a:cs typeface="MiSans" pitchFamily="34" charset="-120"/>
            </a:endParaRPr>
          </a:p>
        </p:txBody>
      </p:sp>
      <p:sp>
        <p:nvSpPr>
          <p:cNvPr id="26" name="Text 24"/>
          <p:cNvSpPr/>
          <p:nvPr/>
        </p:nvSpPr>
        <p:spPr>
          <a:xfrm>
            <a:off x="3948383" y="5092996"/>
            <a:ext cx="275720" cy="27572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solidFill>
                <a:srgbClr val="8A9A87"/>
              </a:solidFill>
              <a:latin typeface="MiSans" pitchFamily="34" charset="-122"/>
              <a:ea typeface="MiSans" pitchFamily="34" charset="-122"/>
              <a:cs typeface="MiSans" pitchFamily="34" charset="-120"/>
            </a:endParaRPr>
          </a:p>
        </p:txBody>
      </p:sp>
      <p:sp>
        <p:nvSpPr>
          <p:cNvPr id="27" name="Text 25"/>
          <p:cNvSpPr/>
          <p:nvPr/>
        </p:nvSpPr>
        <p:spPr>
          <a:xfrm>
            <a:off x="4224020" y="5092700"/>
            <a:ext cx="2759075" cy="27559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识别消费习惯，避免重复错误</a:t>
            </a:r>
            <a:endParaRPr lang="en-US" sz="1600" dirty="0">
              <a:solidFill>
                <a:srgbClr val="4A4A4A"/>
              </a:solidFill>
              <a:latin typeface="MiSans" pitchFamily="34" charset="-122"/>
              <a:ea typeface="MiSans" pitchFamily="34" charset="-122"/>
              <a:cs typeface="MiSans" pitchFamily="34" charset="-120"/>
            </a:endParaRPr>
          </a:p>
        </p:txBody>
      </p:sp>
      <p:sp>
        <p:nvSpPr>
          <p:cNvPr id="28" name="Text 26"/>
          <p:cNvSpPr/>
          <p:nvPr/>
        </p:nvSpPr>
        <p:spPr>
          <a:xfrm>
            <a:off x="3948383" y="5460623"/>
            <a:ext cx="275720" cy="27572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solidFill>
                <a:srgbClr val="8A9A87"/>
              </a:solidFill>
              <a:latin typeface="MiSans" pitchFamily="34" charset="-122"/>
              <a:ea typeface="MiSans" pitchFamily="34" charset="-122"/>
              <a:cs typeface="MiSans" pitchFamily="34" charset="-120"/>
            </a:endParaRPr>
          </a:p>
        </p:txBody>
      </p:sp>
      <p:sp>
        <p:nvSpPr>
          <p:cNvPr id="29" name="Text 27"/>
          <p:cNvSpPr/>
          <p:nvPr/>
        </p:nvSpPr>
        <p:spPr>
          <a:xfrm>
            <a:off x="4224020" y="5460365"/>
            <a:ext cx="2738755" cy="27559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调整预算分配，优化支出结构</a:t>
            </a:r>
            <a:endParaRPr lang="en-US" sz="1600" dirty="0">
              <a:solidFill>
                <a:srgbClr val="4A4A4A"/>
              </a:solidFill>
              <a:latin typeface="MiSans" pitchFamily="34" charset="-122"/>
              <a:ea typeface="MiSans" pitchFamily="34" charset="-122"/>
              <a:cs typeface="MiSans" pitchFamily="34" charset="-120"/>
            </a:endParaRPr>
          </a:p>
        </p:txBody>
      </p:sp>
      <p:sp>
        <p:nvSpPr>
          <p:cNvPr id="30" name="Text 28"/>
          <p:cNvSpPr/>
          <p:nvPr/>
        </p:nvSpPr>
        <p:spPr>
          <a:xfrm>
            <a:off x="3948383" y="5828250"/>
            <a:ext cx="275720" cy="27572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solidFill>
                <a:srgbClr val="8A9A87"/>
              </a:solidFill>
              <a:latin typeface="MiSans" pitchFamily="34" charset="-122"/>
              <a:ea typeface="MiSans" pitchFamily="34" charset="-122"/>
              <a:cs typeface="MiSans" pitchFamily="34" charset="-120"/>
            </a:endParaRPr>
          </a:p>
        </p:txBody>
      </p:sp>
      <p:sp>
        <p:nvSpPr>
          <p:cNvPr id="31" name="Text 29"/>
          <p:cNvSpPr/>
          <p:nvPr/>
        </p:nvSpPr>
        <p:spPr>
          <a:xfrm>
            <a:off x="4224020" y="5828030"/>
            <a:ext cx="2645410" cy="27559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制定购物清单，严格执行计划</a:t>
            </a:r>
            <a:endParaRPr lang="en-US" sz="1600" dirty="0">
              <a:solidFill>
                <a:srgbClr val="4A4A4A"/>
              </a:solidFill>
              <a:latin typeface="MiSans" pitchFamily="34" charset="-122"/>
              <a:ea typeface="MiSans" pitchFamily="34" charset="-122"/>
              <a:cs typeface="MiSans" pitchFamily="34" charset="-120"/>
            </a:endParaRPr>
          </a:p>
        </p:txBody>
      </p:sp>
      <p:sp>
        <p:nvSpPr>
          <p:cNvPr id="3" name="Text 30"/>
          <p:cNvSpPr/>
          <p:nvPr/>
        </p:nvSpPr>
        <p:spPr>
          <a:xfrm>
            <a:off x="3948383" y="6195877"/>
            <a:ext cx="275720" cy="27572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solidFill>
                <a:srgbClr val="8A9A87"/>
              </a:solidFill>
              <a:latin typeface="MiSans" pitchFamily="34" charset="-122"/>
              <a:ea typeface="MiSans" pitchFamily="34" charset="-122"/>
              <a:cs typeface="MiSans" pitchFamily="34" charset="-120"/>
            </a:endParaRPr>
          </a:p>
        </p:txBody>
      </p:sp>
      <p:sp>
        <p:nvSpPr>
          <p:cNvPr id="7" name="Text 31"/>
          <p:cNvSpPr/>
          <p:nvPr/>
        </p:nvSpPr>
        <p:spPr>
          <a:xfrm>
            <a:off x="4224020" y="6195695"/>
            <a:ext cx="2700655" cy="27559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寻求家人或专业人士建议</a:t>
            </a:r>
            <a:endParaRPr lang="en-US" sz="1600" dirty="0">
              <a:solidFill>
                <a:srgbClr val="4A4A4A"/>
              </a:solidFill>
              <a:latin typeface="MiSans" pitchFamily="34" charset="-122"/>
              <a:ea typeface="MiSans" pitchFamily="34" charset="-122"/>
              <a:cs typeface="MiSans" pitchFamily="34" charset="-120"/>
            </a:endParaRPr>
          </a:p>
        </p:txBody>
      </p:sp>
      <p:sp>
        <p:nvSpPr>
          <p:cNvPr id="8" name="Shape 34"/>
          <p:cNvSpPr/>
          <p:nvPr/>
        </p:nvSpPr>
        <p:spPr>
          <a:xfrm>
            <a:off x="7405469" y="4618021"/>
            <a:ext cx="229767" cy="229767"/>
          </a:xfrm>
          <a:custGeom>
            <a:avLst/>
            <a:gdLst/>
            <a:ahLst/>
            <a:cxnLst/>
            <a:rect l="l" t="t" r="r" b="b"/>
            <a:pathLst>
              <a:path w="229767" h="229767">
                <a:moveTo>
                  <a:pt x="114883" y="63410"/>
                </a:moveTo>
                <a:lnTo>
                  <a:pt x="114883" y="202213"/>
                </a:lnTo>
                <a:lnTo>
                  <a:pt x="115108" y="202123"/>
                </a:lnTo>
                <a:cubicBezTo>
                  <a:pt x="139610" y="191936"/>
                  <a:pt x="165908" y="186686"/>
                  <a:pt x="192430" y="186686"/>
                </a:cubicBezTo>
                <a:lnTo>
                  <a:pt x="201046" y="186686"/>
                </a:lnTo>
                <a:lnTo>
                  <a:pt x="201046" y="43081"/>
                </a:lnTo>
                <a:lnTo>
                  <a:pt x="192430" y="43081"/>
                </a:lnTo>
                <a:cubicBezTo>
                  <a:pt x="173492" y="43081"/>
                  <a:pt x="154689" y="46851"/>
                  <a:pt x="137187" y="54121"/>
                </a:cubicBezTo>
                <a:cubicBezTo>
                  <a:pt x="129648" y="57262"/>
                  <a:pt x="122198" y="60359"/>
                  <a:pt x="114883" y="63410"/>
                </a:cubicBezTo>
                <a:close/>
                <a:moveTo>
                  <a:pt x="103619" y="27599"/>
                </a:moveTo>
                <a:lnTo>
                  <a:pt x="114883" y="32311"/>
                </a:lnTo>
                <a:lnTo>
                  <a:pt x="126147" y="27599"/>
                </a:lnTo>
                <a:cubicBezTo>
                  <a:pt x="147149" y="18848"/>
                  <a:pt x="169677" y="14360"/>
                  <a:pt x="192430" y="14360"/>
                </a:cubicBezTo>
                <a:lnTo>
                  <a:pt x="208226" y="14360"/>
                </a:lnTo>
                <a:cubicBezTo>
                  <a:pt x="220118" y="14360"/>
                  <a:pt x="229767" y="24009"/>
                  <a:pt x="229767" y="35901"/>
                </a:cubicBezTo>
                <a:lnTo>
                  <a:pt x="229767" y="193866"/>
                </a:lnTo>
                <a:cubicBezTo>
                  <a:pt x="229767" y="205758"/>
                  <a:pt x="220118" y="215406"/>
                  <a:pt x="208226" y="215406"/>
                </a:cubicBezTo>
                <a:lnTo>
                  <a:pt x="192430" y="215406"/>
                </a:lnTo>
                <a:cubicBezTo>
                  <a:pt x="169677" y="215406"/>
                  <a:pt x="147149" y="219894"/>
                  <a:pt x="126147" y="228645"/>
                </a:cubicBezTo>
                <a:lnTo>
                  <a:pt x="120403" y="231023"/>
                </a:lnTo>
                <a:cubicBezTo>
                  <a:pt x="116858" y="232504"/>
                  <a:pt x="112909" y="232504"/>
                  <a:pt x="109364" y="231023"/>
                </a:cubicBezTo>
                <a:lnTo>
                  <a:pt x="103619" y="228645"/>
                </a:lnTo>
                <a:cubicBezTo>
                  <a:pt x="82617" y="219894"/>
                  <a:pt x="60089" y="215406"/>
                  <a:pt x="37337" y="215406"/>
                </a:cubicBezTo>
                <a:lnTo>
                  <a:pt x="21541" y="215406"/>
                </a:lnTo>
                <a:cubicBezTo>
                  <a:pt x="9648" y="215406"/>
                  <a:pt x="0" y="205758"/>
                  <a:pt x="0" y="193866"/>
                </a:cubicBezTo>
                <a:lnTo>
                  <a:pt x="0" y="35901"/>
                </a:lnTo>
                <a:cubicBezTo>
                  <a:pt x="0" y="24009"/>
                  <a:pt x="9648" y="14360"/>
                  <a:pt x="21541" y="14360"/>
                </a:cubicBezTo>
                <a:lnTo>
                  <a:pt x="37337" y="14360"/>
                </a:lnTo>
                <a:cubicBezTo>
                  <a:pt x="60089" y="14360"/>
                  <a:pt x="82617" y="18848"/>
                  <a:pt x="103619" y="27599"/>
                </a:cubicBezTo>
                <a:close/>
              </a:path>
            </a:pathLst>
          </a:custGeom>
          <a:solidFill>
            <a:srgbClr val="D1A367"/>
          </a:solidFill>
        </p:spPr>
      </p:sp>
      <p:sp>
        <p:nvSpPr>
          <p:cNvPr id="9" name="Text 35"/>
          <p:cNvSpPr/>
          <p:nvPr/>
        </p:nvSpPr>
        <p:spPr>
          <a:xfrm>
            <a:off x="7702056" y="4572067"/>
            <a:ext cx="8260116" cy="321673"/>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记账的作用</a:t>
            </a:r>
            <a:endParaRPr lang="en-US" sz="2000" b="1" dirty="0">
              <a:solidFill>
                <a:srgbClr val="4A4A4A"/>
              </a:solidFill>
              <a:latin typeface="MiSans" pitchFamily="34" charset="-122"/>
              <a:ea typeface="MiSans" pitchFamily="34" charset="-122"/>
              <a:cs typeface="MiSans" pitchFamily="34" charset="-120"/>
            </a:endParaRPr>
          </a:p>
        </p:txBody>
      </p:sp>
      <p:sp>
        <p:nvSpPr>
          <p:cNvPr id="22" name="Text 36"/>
          <p:cNvSpPr/>
          <p:nvPr/>
        </p:nvSpPr>
        <p:spPr>
          <a:xfrm>
            <a:off x="7376795" y="5077460"/>
            <a:ext cx="2964180" cy="1118235"/>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通过记账了解自己的支出习惯，发现资金管理方面的问题，从而调整预算。记账数据是反思和调整的重要依据。</a:t>
            </a:r>
            <a:endParaRPr lang="en-US" sz="1600" dirty="0">
              <a:solidFill>
                <a:srgbClr val="4A4A4A"/>
              </a:solidFill>
              <a:latin typeface="MiSans" pitchFamily="34" charset="-122"/>
              <a:ea typeface="MiSans" pitchFamily="34" charset="-122"/>
              <a:cs typeface="MiSans" pitchFamily="34" charset="-12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useBgFill="1">
        <p:nvSpPr>
          <p:cNvPr id="78" name="圆角矩形 77"/>
          <p:cNvSpPr/>
          <p:nvPr>
            <p:custDataLst>
              <p:tags r:id="rId1"/>
            </p:custDataLst>
          </p:nvPr>
        </p:nvSpPr>
        <p:spPr>
          <a:xfrm>
            <a:off x="912178" y="3327400"/>
            <a:ext cx="3067050" cy="4013835"/>
          </a:xfrm>
          <a:prstGeom prst="roundRect">
            <a:avLst>
              <a:gd name="adj" fmla="val 13095"/>
            </a:avLst>
          </a:prstGeom>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44145" tIns="539750" rIns="215900" numCol="1" spcCol="0" rtlCol="0" fromWordArt="0" anchor="ctr" anchorCtr="0" forceAA="0" compatLnSpc="1">
            <a:noAutofit/>
          </a:bodyPr>
          <a:p>
            <a:pPr lvl="0" algn="just">
              <a:lnSpc>
                <a:spcPct val="130000"/>
              </a:lnSpc>
              <a:buClrTx/>
              <a:buSzTx/>
              <a:buFontTx/>
            </a:pPr>
            <a:endParaRPr lang="zh-CN" altLang="en-US" sz="1600">
              <a:solidFill>
                <a:schemeClr val="tx1">
                  <a:lumMod val="85000"/>
                  <a:lumOff val="15000"/>
                </a:schemeClr>
              </a:solidFill>
              <a:latin typeface="+mn-ea"/>
              <a:cs typeface="+mn-ea"/>
              <a:sym typeface="+mn-ea"/>
            </a:endParaRPr>
          </a:p>
        </p:txBody>
      </p:sp>
      <p:sp>
        <p:nvSpPr>
          <p:cNvPr id="87" name="圆角矩形 86"/>
          <p:cNvSpPr/>
          <p:nvPr>
            <p:custDataLst>
              <p:tags r:id="rId2"/>
            </p:custDataLst>
          </p:nvPr>
        </p:nvSpPr>
        <p:spPr>
          <a:xfrm>
            <a:off x="912178" y="3327400"/>
            <a:ext cx="3067050" cy="4013835"/>
          </a:xfrm>
          <a:prstGeom prst="roundRect">
            <a:avLst>
              <a:gd name="adj" fmla="val 13095"/>
            </a:avLst>
          </a:prstGeom>
          <a:solidFill>
            <a:srgbClr val="FFFFFF">
              <a:alpha val="15000"/>
            </a:srgbClr>
          </a:solidFill>
          <a:ln>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44145" tIns="1080135" rIns="215900" numCol="1" spcCol="0" rtlCol="0" fromWordArt="0" anchor="t" anchorCtr="0" forceAA="0" compatLnSpc="1">
            <a:noAutofit/>
          </a:bodyPr>
          <a:p>
            <a:pPr indent="0" algn="just" fontAlgn="auto">
              <a:lnSpc>
                <a:spcPct val="140000"/>
              </a:lnSpc>
            </a:pPr>
            <a:endParaRPr lang="en-US" sz="1400" dirty="0">
              <a:solidFill>
                <a:srgbClr val="4A4A4A"/>
              </a:solidFill>
              <a:latin typeface="MiSans" pitchFamily="34" charset="-122"/>
              <a:ea typeface="MiSans" pitchFamily="34" charset="-122"/>
              <a:cs typeface="MiSans" pitchFamily="34" charset="-120"/>
              <a:sym typeface="+mn-ea"/>
            </a:endParaRPr>
          </a:p>
          <a:p>
            <a:pPr indent="0" algn="just" fontAlgn="auto">
              <a:lnSpc>
                <a:spcPct val="140000"/>
              </a:lnSpc>
            </a:pPr>
            <a:endParaRPr lang="en-US" sz="1400" dirty="0">
              <a:solidFill>
                <a:srgbClr val="4A4A4A"/>
              </a:solidFill>
              <a:latin typeface="MiSans" pitchFamily="34" charset="-122"/>
              <a:ea typeface="MiSans" pitchFamily="34" charset="-122"/>
              <a:cs typeface="MiSans" pitchFamily="34" charset="-120"/>
              <a:sym typeface="+mn-ea"/>
            </a:endParaRPr>
          </a:p>
          <a:p>
            <a:pPr indent="0" algn="just" fontAlgn="auto">
              <a:lnSpc>
                <a:spcPct val="140000"/>
              </a:lnSpc>
            </a:pPr>
            <a:endParaRPr lang="en-US" sz="1400" dirty="0">
              <a:solidFill>
                <a:srgbClr val="4A4A4A"/>
              </a:solidFill>
              <a:latin typeface="MiSans" pitchFamily="34" charset="-122"/>
              <a:ea typeface="MiSans" pitchFamily="34" charset="-122"/>
              <a:cs typeface="MiSans" pitchFamily="34" charset="-120"/>
              <a:sym typeface="+mn-ea"/>
            </a:endParaRPr>
          </a:p>
          <a:p>
            <a:pPr indent="0" algn="just" fontAlgn="auto">
              <a:lnSpc>
                <a:spcPct val="140000"/>
              </a:lnSpc>
            </a:pPr>
            <a:r>
              <a:rPr lang="en-US" sz="1400" dirty="0">
                <a:solidFill>
                  <a:srgbClr val="4A4A4A"/>
                </a:solidFill>
                <a:latin typeface="MiSans" pitchFamily="34" charset="-122"/>
                <a:ea typeface="MiSans" pitchFamily="34" charset="-122"/>
                <a:cs typeface="MiSans" pitchFamily="34" charset="-120"/>
                <a:sym typeface="+mn-ea"/>
              </a:rPr>
              <a:t>记录每一笔收入和支出，清楚了解钱花到哪里去了</a:t>
            </a:r>
            <a:endParaRPr lang="en-US" sz="1400" dirty="0"/>
          </a:p>
          <a:p>
            <a:pPr indent="0" algn="just" fontAlgn="auto">
              <a:lnSpc>
                <a:spcPct val="140000"/>
              </a:lnSpc>
            </a:pPr>
            <a:endParaRPr lang="en-US" altLang="zh-CN" sz="1400">
              <a:solidFill>
                <a:schemeClr val="tx1">
                  <a:lumMod val="85000"/>
                  <a:lumOff val="15000"/>
                </a:schemeClr>
              </a:solidFill>
              <a:latin typeface="+mn-ea"/>
              <a:cs typeface="+mn-ea"/>
              <a:sym typeface="+mn-ea"/>
            </a:endParaRPr>
          </a:p>
        </p:txBody>
      </p:sp>
      <p:sp>
        <p:nvSpPr>
          <p:cNvPr id="2" name="文本框 1"/>
          <p:cNvSpPr txBox="1"/>
          <p:nvPr/>
        </p:nvSpPr>
        <p:spPr>
          <a:xfrm>
            <a:off x="419735" y="908685"/>
            <a:ext cx="8128000" cy="581025"/>
          </a:xfrm>
          <a:prstGeom prst="rect">
            <a:avLst/>
          </a:prstGeom>
          <a:noFill/>
        </p:spPr>
        <p:txBody>
          <a:bodyPr wrap="square" rtlCol="0" anchor="t">
            <a:spAutoFit/>
          </a:bodyP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记账的重要性</a:t>
            </a:r>
            <a:endParaRPr lang="en-US" altLang="en-US" sz="3540" b="1" dirty="0">
              <a:solidFill>
                <a:srgbClr val="4A4A4A"/>
              </a:solidFill>
              <a:latin typeface="MiSans" pitchFamily="34" charset="-122"/>
              <a:ea typeface="MiSans" pitchFamily="34" charset="-122"/>
              <a:cs typeface="MiSans" pitchFamily="34" charset="-120"/>
              <a:sym typeface="+mn-ea"/>
            </a:endParaRPr>
          </a:p>
        </p:txBody>
      </p:sp>
      <p:sp>
        <p:nvSpPr>
          <p:cNvPr id="6" name="Text 4"/>
          <p:cNvSpPr/>
          <p:nvPr/>
        </p:nvSpPr>
        <p:spPr>
          <a:xfrm>
            <a:off x="495935" y="1781810"/>
            <a:ext cx="14222095" cy="1253490"/>
          </a:xfrm>
          <a:prstGeom prst="rect">
            <a:avLst/>
          </a:prstGeom>
          <a:noFill/>
        </p:spPr>
        <p:txBody>
          <a:bodyPr wrap="square" lIns="0" tIns="0" rIns="0" bIns="0" rtlCol="0" anchor="ctr"/>
          <a:p>
            <a:pPr>
              <a:lnSpc>
                <a:spcPct val="140000"/>
              </a:lnSpc>
            </a:pPr>
            <a:r>
              <a:rPr lang="en-US" sz="1600" dirty="0">
                <a:solidFill>
                  <a:schemeClr val="tx1"/>
                </a:solidFill>
                <a:latin typeface="MiSans" pitchFamily="34" charset="-122"/>
                <a:ea typeface="MiSans" pitchFamily="34" charset="-122"/>
                <a:cs typeface="MiSans" pitchFamily="34" charset="-120"/>
                <a:sym typeface="+mn-ea"/>
              </a:rPr>
              <a:t>记账可以帮助老年人</a:t>
            </a:r>
            <a:r>
              <a:rPr lang="en-US" sz="1600" b="1" dirty="0">
                <a:solidFill>
                  <a:schemeClr val="tx1"/>
                </a:solidFill>
                <a:latin typeface="MiSans" pitchFamily="34" charset="-122"/>
                <a:ea typeface="MiSans" pitchFamily="34" charset="-122"/>
                <a:cs typeface="MiSans" pitchFamily="34" charset="-120"/>
                <a:sym typeface="+mn-ea"/>
              </a:rPr>
              <a:t>跟踪自己的收入和支出，了解自己的财务状况</a:t>
            </a:r>
            <a:r>
              <a:rPr lang="en-US" sz="1600" dirty="0">
                <a:solidFill>
                  <a:schemeClr val="tx1"/>
                </a:solidFill>
                <a:latin typeface="MiSans" pitchFamily="34" charset="-122"/>
                <a:ea typeface="MiSans" pitchFamily="34" charset="-122"/>
                <a:cs typeface="MiSans" pitchFamily="34" charset="-120"/>
                <a:sym typeface="+mn-ea"/>
              </a:rPr>
              <a:t>。通过记账，他们可以发现潜在的财务问题，并及时采取措施解决。记账还可以帮助老年人设定和实现财务目标，如储蓄、投资和退休规划。</a:t>
            </a:r>
            <a:endParaRPr lang="en-US" sz="1600" dirty="0">
              <a:solidFill>
                <a:schemeClr val="tx1"/>
              </a:solidFill>
              <a:latin typeface="MiSans" pitchFamily="34" charset="-122"/>
              <a:ea typeface="MiSans" pitchFamily="34" charset="-122"/>
              <a:cs typeface="MiSans" pitchFamily="34" charset="-120"/>
              <a:sym typeface="+mn-ea"/>
            </a:endParaRPr>
          </a:p>
        </p:txBody>
      </p:sp>
      <p:sp>
        <p:nvSpPr>
          <p:cNvPr id="36" name="Text 9"/>
          <p:cNvSpPr/>
          <p:nvPr>
            <p:custDataLst>
              <p:tags r:id="rId3"/>
            </p:custDataLst>
          </p:nvPr>
        </p:nvSpPr>
        <p:spPr>
          <a:xfrm>
            <a:off x="1769110" y="4495800"/>
            <a:ext cx="1355090" cy="355600"/>
          </a:xfrm>
          <a:prstGeom prst="rect">
            <a:avLst/>
          </a:prstGeom>
          <a:noFill/>
        </p:spPr>
        <p:txBody>
          <a:bodyPr wrap="square" lIns="0" tIns="0" rIns="0" bIns="0" rtlCol="0" anchor="ctr"/>
          <a:p>
            <a:pPr algn="ctr">
              <a:lnSpc>
                <a:spcPct val="120000"/>
              </a:lnSpc>
            </a:pPr>
            <a:r>
              <a:rPr lang="en-US" sz="2000" b="1" dirty="0">
                <a:solidFill>
                  <a:schemeClr val="tx1"/>
                </a:solidFill>
                <a:latin typeface="MiSans" pitchFamily="34" charset="-122"/>
                <a:ea typeface="MiSans" pitchFamily="34" charset="-122"/>
                <a:cs typeface="MiSans" pitchFamily="34" charset="-120"/>
              </a:rPr>
              <a:t>跟踪收支</a:t>
            </a:r>
            <a:endParaRPr lang="en-US" sz="2000" b="1" dirty="0">
              <a:solidFill>
                <a:schemeClr val="tx1"/>
              </a:solidFill>
              <a:latin typeface="MiSans" pitchFamily="34" charset="-122"/>
              <a:ea typeface="MiSans" pitchFamily="34" charset="-122"/>
              <a:cs typeface="MiSans" pitchFamily="34" charset="-120"/>
            </a:endParaRPr>
          </a:p>
        </p:txBody>
      </p:sp>
      <p:sp useBgFill="1">
        <p:nvSpPr>
          <p:cNvPr id="76" name="圆角矩形 75"/>
          <p:cNvSpPr/>
          <p:nvPr>
            <p:custDataLst>
              <p:tags r:id="rId4"/>
            </p:custDataLst>
          </p:nvPr>
        </p:nvSpPr>
        <p:spPr>
          <a:xfrm>
            <a:off x="8238808" y="3327400"/>
            <a:ext cx="3067050" cy="4013835"/>
          </a:xfrm>
          <a:prstGeom prst="roundRect">
            <a:avLst>
              <a:gd name="adj" fmla="val 13095"/>
            </a:avLst>
          </a:prstGeom>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44145" tIns="539750" rIns="215900" numCol="1" spcCol="0" rtlCol="0" fromWordArt="0" anchor="ctr" anchorCtr="0" forceAA="0" compatLnSpc="1">
            <a:noAutofit/>
          </a:bodyPr>
          <a:p>
            <a:pPr lvl="0" algn="just">
              <a:lnSpc>
                <a:spcPct val="130000"/>
              </a:lnSpc>
              <a:buClrTx/>
              <a:buSzTx/>
              <a:buFontTx/>
            </a:pPr>
            <a:endParaRPr lang="zh-CN" altLang="en-US" sz="1600">
              <a:solidFill>
                <a:schemeClr val="tx1">
                  <a:lumMod val="85000"/>
                  <a:lumOff val="15000"/>
                </a:schemeClr>
              </a:solidFill>
              <a:latin typeface="+mn-ea"/>
              <a:cs typeface="+mn-ea"/>
              <a:sym typeface="+mn-ea"/>
            </a:endParaRPr>
          </a:p>
        </p:txBody>
      </p:sp>
      <p:sp useBgFill="1">
        <p:nvSpPr>
          <p:cNvPr id="77" name="圆角矩形 76"/>
          <p:cNvSpPr/>
          <p:nvPr>
            <p:custDataLst>
              <p:tags r:id="rId5"/>
            </p:custDataLst>
          </p:nvPr>
        </p:nvSpPr>
        <p:spPr>
          <a:xfrm>
            <a:off x="4574858" y="3327400"/>
            <a:ext cx="3068320" cy="4013835"/>
          </a:xfrm>
          <a:prstGeom prst="roundRect">
            <a:avLst>
              <a:gd name="adj" fmla="val 13095"/>
            </a:avLst>
          </a:prstGeom>
          <a:ln>
            <a:noFill/>
          </a:ln>
        </p:spPr>
        <p:style>
          <a:lnRef idx="2">
            <a:schemeClr val="accent1">
              <a:lumMod val="75000"/>
            </a:schemeClr>
          </a:lnRef>
          <a:fillRef idx="1">
            <a:schemeClr val="accent1"/>
          </a:fillRef>
          <a:effectRef idx="0">
            <a:srgbClr val="FFFFFF"/>
          </a:effectRef>
          <a:fontRef idx="minor">
            <a:schemeClr val="lt1"/>
          </a:fontRef>
        </p:style>
        <p:txBody>
          <a:bodyPr lIns="144145" tIns="539750" rIns="215900" rtlCol="0" anchor="ctr"/>
          <a:p>
            <a:pPr indent="0" algn="just" fontAlgn="auto">
              <a:lnSpc>
                <a:spcPct val="130000"/>
              </a:lnSpc>
            </a:pPr>
            <a:endParaRPr lang="zh-CN" altLang="en-US" sz="1600">
              <a:solidFill>
                <a:schemeClr val="tx1">
                  <a:lumMod val="85000"/>
                  <a:lumOff val="15000"/>
                </a:schemeClr>
              </a:solidFill>
              <a:latin typeface="+mn-ea"/>
              <a:cs typeface="+mn-ea"/>
              <a:sym typeface="+mn-ea"/>
            </a:endParaRPr>
          </a:p>
        </p:txBody>
      </p:sp>
      <p:sp>
        <p:nvSpPr>
          <p:cNvPr id="79" name="圆角矩形 78"/>
          <p:cNvSpPr/>
          <p:nvPr>
            <p:custDataLst>
              <p:tags r:id="rId6"/>
            </p:custDataLst>
          </p:nvPr>
        </p:nvSpPr>
        <p:spPr>
          <a:xfrm>
            <a:off x="8238808" y="3327400"/>
            <a:ext cx="3067050" cy="4013835"/>
          </a:xfrm>
          <a:prstGeom prst="roundRect">
            <a:avLst>
              <a:gd name="adj" fmla="val 13095"/>
            </a:avLst>
          </a:prstGeom>
          <a:solidFill>
            <a:srgbClr val="FFFFFF">
              <a:alpha val="15000"/>
            </a:srgbClr>
          </a:solidFill>
          <a:ln>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44145" tIns="1080135" rIns="215900" numCol="1" spcCol="0" rtlCol="0" fromWordArt="0" anchor="t" anchorCtr="0" forceAA="0" compatLnSpc="1">
            <a:noAutofit/>
          </a:bodyPr>
          <a:p>
            <a:pPr indent="0" algn="just" fontAlgn="auto">
              <a:lnSpc>
                <a:spcPct val="140000"/>
              </a:lnSpc>
            </a:pPr>
            <a:endParaRPr lang="en-US" sz="1400" dirty="0">
              <a:solidFill>
                <a:srgbClr val="4A4A4A"/>
              </a:solidFill>
              <a:latin typeface="MiSans" pitchFamily="34" charset="-122"/>
              <a:ea typeface="MiSans" pitchFamily="34" charset="-122"/>
              <a:cs typeface="MiSans" pitchFamily="34" charset="-120"/>
              <a:sym typeface="+mn-ea"/>
            </a:endParaRPr>
          </a:p>
          <a:p>
            <a:pPr indent="0" algn="just" fontAlgn="auto">
              <a:lnSpc>
                <a:spcPct val="140000"/>
              </a:lnSpc>
            </a:pPr>
            <a:endParaRPr lang="en-US" sz="1400" dirty="0">
              <a:solidFill>
                <a:srgbClr val="4A4A4A"/>
              </a:solidFill>
              <a:latin typeface="MiSans" pitchFamily="34" charset="-122"/>
              <a:ea typeface="MiSans" pitchFamily="34" charset="-122"/>
              <a:cs typeface="MiSans" pitchFamily="34" charset="-120"/>
              <a:sym typeface="+mn-ea"/>
            </a:endParaRPr>
          </a:p>
          <a:p>
            <a:pPr indent="0" algn="just" fontAlgn="auto">
              <a:lnSpc>
                <a:spcPct val="140000"/>
              </a:lnSpc>
            </a:pPr>
            <a:endParaRPr lang="en-US" sz="1400" dirty="0">
              <a:solidFill>
                <a:srgbClr val="4A4A4A"/>
              </a:solidFill>
              <a:latin typeface="MiSans" pitchFamily="34" charset="-122"/>
              <a:ea typeface="MiSans" pitchFamily="34" charset="-122"/>
              <a:cs typeface="MiSans" pitchFamily="34" charset="-120"/>
              <a:sym typeface="+mn-ea"/>
            </a:endParaRPr>
          </a:p>
          <a:p>
            <a:pPr indent="0" algn="just" fontAlgn="auto">
              <a:lnSpc>
                <a:spcPct val="140000"/>
              </a:lnSpc>
            </a:pPr>
            <a:r>
              <a:rPr lang="en-US" sz="1400" dirty="0">
                <a:solidFill>
                  <a:srgbClr val="4A4A4A"/>
                </a:solidFill>
                <a:latin typeface="MiSans" pitchFamily="34" charset="-122"/>
                <a:ea typeface="MiSans" pitchFamily="34" charset="-122"/>
                <a:cs typeface="MiSans" pitchFamily="34" charset="-120"/>
                <a:sym typeface="+mn-ea"/>
              </a:rPr>
              <a:t>帮助设定和实现财务目标，如储蓄、投资和退休规划</a:t>
            </a:r>
            <a:endParaRPr lang="en-US" sz="1400" dirty="0"/>
          </a:p>
          <a:p>
            <a:pPr indent="0" algn="just" fontAlgn="auto">
              <a:lnSpc>
                <a:spcPct val="140000"/>
              </a:lnSpc>
            </a:pPr>
            <a:endParaRPr lang="en-US" altLang="zh-CN" sz="1400">
              <a:solidFill>
                <a:schemeClr val="tx1">
                  <a:lumMod val="85000"/>
                  <a:lumOff val="15000"/>
                </a:schemeClr>
              </a:solidFill>
              <a:latin typeface="+mn-ea"/>
              <a:cs typeface="+mn-ea"/>
              <a:sym typeface="+mn-ea"/>
            </a:endParaRPr>
          </a:p>
        </p:txBody>
      </p:sp>
      <p:sp>
        <p:nvSpPr>
          <p:cNvPr id="80" name="椭圆 79"/>
          <p:cNvSpPr/>
          <p:nvPr>
            <p:custDataLst>
              <p:tags r:id="rId7"/>
            </p:custDataLst>
          </p:nvPr>
        </p:nvSpPr>
        <p:spPr>
          <a:xfrm>
            <a:off x="9466898" y="3642995"/>
            <a:ext cx="610235" cy="610235"/>
          </a:xfrm>
          <a:prstGeom prst="ellipse">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cxnSp>
        <p:nvCxnSpPr>
          <p:cNvPr id="81" name="直接连接符 80"/>
          <p:cNvCxnSpPr/>
          <p:nvPr>
            <p:custDataLst>
              <p:tags r:id="rId8"/>
            </p:custDataLst>
          </p:nvPr>
        </p:nvCxnSpPr>
        <p:spPr>
          <a:xfrm>
            <a:off x="9581198" y="6948805"/>
            <a:ext cx="381635" cy="0"/>
          </a:xfrm>
          <a:prstGeom prst="line">
            <a:avLst/>
          </a:prstGeom>
          <a:ln w="44450" cap="rnd"/>
        </p:spPr>
        <p:style>
          <a:lnRef idx="2">
            <a:schemeClr val="accent1"/>
          </a:lnRef>
          <a:fillRef idx="0">
            <a:srgbClr val="FFFFFF"/>
          </a:fillRef>
          <a:effectRef idx="0">
            <a:srgbClr val="FFFFFF"/>
          </a:effectRef>
          <a:fontRef idx="minor">
            <a:schemeClr val="tx1"/>
          </a:fontRef>
        </p:style>
      </p:cxnSp>
      <p:sp>
        <p:nvSpPr>
          <p:cNvPr id="83" name="圆角矩形 82"/>
          <p:cNvSpPr/>
          <p:nvPr>
            <p:custDataLst>
              <p:tags r:id="rId9"/>
            </p:custDataLst>
          </p:nvPr>
        </p:nvSpPr>
        <p:spPr>
          <a:xfrm>
            <a:off x="4574858" y="3327400"/>
            <a:ext cx="3068320" cy="4013835"/>
          </a:xfrm>
          <a:prstGeom prst="roundRect">
            <a:avLst>
              <a:gd name="adj" fmla="val 13095"/>
            </a:avLst>
          </a:prstGeom>
          <a:solidFill>
            <a:srgbClr val="FFFFFF">
              <a:alpha val="15000"/>
            </a:srgbClr>
          </a:solidFill>
          <a:ln>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44145" tIns="1080135" rIns="215900" numCol="1" spcCol="0" rtlCol="0" fromWordArt="0" anchor="t" anchorCtr="0" forceAA="0" compatLnSpc="1">
            <a:noAutofit/>
          </a:bodyPr>
          <a:p>
            <a:pPr indent="0" algn="just" fontAlgn="auto">
              <a:lnSpc>
                <a:spcPct val="140000"/>
              </a:lnSpc>
            </a:pPr>
            <a:endParaRPr lang="en-US" sz="1400" dirty="0">
              <a:solidFill>
                <a:srgbClr val="4A4A4A"/>
              </a:solidFill>
              <a:latin typeface="MiSans" pitchFamily="34" charset="-122"/>
              <a:ea typeface="MiSans" pitchFamily="34" charset="-122"/>
              <a:cs typeface="MiSans" pitchFamily="34" charset="-120"/>
              <a:sym typeface="+mn-ea"/>
            </a:endParaRPr>
          </a:p>
          <a:p>
            <a:pPr indent="0" algn="just" fontAlgn="auto">
              <a:lnSpc>
                <a:spcPct val="140000"/>
              </a:lnSpc>
            </a:pPr>
            <a:endParaRPr lang="en-US" sz="1400" dirty="0">
              <a:solidFill>
                <a:srgbClr val="4A4A4A"/>
              </a:solidFill>
              <a:latin typeface="MiSans" pitchFamily="34" charset="-122"/>
              <a:ea typeface="MiSans" pitchFamily="34" charset="-122"/>
              <a:cs typeface="MiSans" pitchFamily="34" charset="-120"/>
              <a:sym typeface="+mn-ea"/>
            </a:endParaRPr>
          </a:p>
          <a:p>
            <a:pPr indent="0" algn="just" fontAlgn="auto">
              <a:lnSpc>
                <a:spcPct val="140000"/>
              </a:lnSpc>
            </a:pPr>
            <a:endParaRPr lang="en-US" sz="1400" dirty="0">
              <a:solidFill>
                <a:srgbClr val="4A4A4A"/>
              </a:solidFill>
              <a:latin typeface="MiSans" pitchFamily="34" charset="-122"/>
              <a:ea typeface="MiSans" pitchFamily="34" charset="-122"/>
              <a:cs typeface="MiSans" pitchFamily="34" charset="-120"/>
              <a:sym typeface="+mn-ea"/>
            </a:endParaRPr>
          </a:p>
          <a:p>
            <a:pPr indent="0" algn="just" fontAlgn="auto">
              <a:lnSpc>
                <a:spcPct val="140000"/>
              </a:lnSpc>
            </a:pPr>
            <a:r>
              <a:rPr lang="en-US" sz="1400" dirty="0">
                <a:solidFill>
                  <a:srgbClr val="4A4A4A"/>
                </a:solidFill>
                <a:latin typeface="MiSans" pitchFamily="34" charset="-122"/>
                <a:ea typeface="MiSans" pitchFamily="34" charset="-122"/>
                <a:cs typeface="MiSans" pitchFamily="34" charset="-120"/>
                <a:sym typeface="+mn-ea"/>
              </a:rPr>
              <a:t>及时发现潜在的财务问题，如过度消费、不必要的开支等</a:t>
            </a:r>
            <a:endParaRPr lang="en-US" sz="1400" dirty="0"/>
          </a:p>
          <a:p>
            <a:pPr indent="0" algn="just" fontAlgn="auto">
              <a:lnSpc>
                <a:spcPct val="140000"/>
              </a:lnSpc>
            </a:pPr>
            <a:endParaRPr lang="en-US" altLang="zh-CN" sz="1400">
              <a:solidFill>
                <a:schemeClr val="tx1">
                  <a:lumMod val="85000"/>
                  <a:lumOff val="15000"/>
                </a:schemeClr>
              </a:solidFill>
              <a:latin typeface="+mn-ea"/>
              <a:cs typeface="+mn-ea"/>
              <a:sym typeface="+mn-ea"/>
            </a:endParaRPr>
          </a:p>
        </p:txBody>
      </p:sp>
      <p:sp>
        <p:nvSpPr>
          <p:cNvPr id="84" name="椭圆 83"/>
          <p:cNvSpPr/>
          <p:nvPr>
            <p:custDataLst>
              <p:tags r:id="rId10"/>
            </p:custDataLst>
          </p:nvPr>
        </p:nvSpPr>
        <p:spPr>
          <a:xfrm>
            <a:off x="5803583" y="3642995"/>
            <a:ext cx="610235" cy="610235"/>
          </a:xfrm>
          <a:prstGeom prst="ellipse">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85" name="图片 3" descr="343439383331313b343532303031393bd2b5bca8b9dcc0ed"/>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5982653" y="3830955"/>
            <a:ext cx="252000" cy="252000"/>
          </a:xfrm>
          <a:prstGeom prst="rect">
            <a:avLst/>
          </a:prstGeom>
        </p:spPr>
      </p:pic>
      <p:cxnSp>
        <p:nvCxnSpPr>
          <p:cNvPr id="86" name="直接连接符 85"/>
          <p:cNvCxnSpPr/>
          <p:nvPr>
            <p:custDataLst>
              <p:tags r:id="rId14"/>
            </p:custDataLst>
          </p:nvPr>
        </p:nvCxnSpPr>
        <p:spPr>
          <a:xfrm>
            <a:off x="5917883" y="6948805"/>
            <a:ext cx="381635" cy="0"/>
          </a:xfrm>
          <a:prstGeom prst="line">
            <a:avLst/>
          </a:prstGeom>
          <a:ln w="44450" cap="rnd"/>
        </p:spPr>
        <p:style>
          <a:lnRef idx="2">
            <a:schemeClr val="accent1"/>
          </a:lnRef>
          <a:fillRef idx="0">
            <a:srgbClr val="FFFFFF"/>
          </a:fillRef>
          <a:effectRef idx="0">
            <a:srgbClr val="FFFFFF"/>
          </a:effectRef>
          <a:fontRef idx="minor">
            <a:schemeClr val="tx1"/>
          </a:fontRef>
        </p:style>
      </p:cxnSp>
      <p:sp>
        <p:nvSpPr>
          <p:cNvPr id="88" name="椭圆 87"/>
          <p:cNvSpPr/>
          <p:nvPr>
            <p:custDataLst>
              <p:tags r:id="rId15"/>
            </p:custDataLst>
          </p:nvPr>
        </p:nvSpPr>
        <p:spPr>
          <a:xfrm>
            <a:off x="2140903" y="3642995"/>
            <a:ext cx="610235" cy="610235"/>
          </a:xfrm>
          <a:prstGeom prst="ellipse">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89" name="图片 4" descr="343439383331313b343532303032303bb8f6c8cbd0c5cfa2"/>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2319973" y="3822065"/>
            <a:ext cx="252095" cy="252095"/>
          </a:xfrm>
          <a:prstGeom prst="rect">
            <a:avLst/>
          </a:prstGeom>
        </p:spPr>
      </p:pic>
      <p:cxnSp>
        <p:nvCxnSpPr>
          <p:cNvPr id="90" name="直接连接符 89"/>
          <p:cNvCxnSpPr/>
          <p:nvPr>
            <p:custDataLst>
              <p:tags r:id="rId19"/>
            </p:custDataLst>
          </p:nvPr>
        </p:nvCxnSpPr>
        <p:spPr>
          <a:xfrm>
            <a:off x="2254568" y="6948805"/>
            <a:ext cx="381635" cy="0"/>
          </a:xfrm>
          <a:prstGeom prst="line">
            <a:avLst/>
          </a:prstGeom>
          <a:ln w="44450" cap="rnd"/>
        </p:spPr>
        <p:style>
          <a:lnRef idx="2">
            <a:schemeClr val="accent1"/>
          </a:lnRef>
          <a:fillRef idx="0">
            <a:srgbClr val="FFFFFF"/>
          </a:fillRef>
          <a:effectRef idx="0">
            <a:srgbClr val="FFFFFF"/>
          </a:effectRef>
          <a:fontRef idx="minor">
            <a:schemeClr val="tx1"/>
          </a:fontRef>
        </p:style>
      </p:cxnSp>
      <p:sp>
        <p:nvSpPr>
          <p:cNvPr id="91" name="Shape 20"/>
          <p:cNvSpPr/>
          <p:nvPr>
            <p:custDataLst>
              <p:tags r:id="rId20"/>
            </p:custDataLst>
          </p:nvPr>
        </p:nvSpPr>
        <p:spPr>
          <a:xfrm>
            <a:off x="9645015" y="3778250"/>
            <a:ext cx="304800" cy="304800"/>
          </a:xfrm>
          <a:custGeom>
            <a:avLst/>
            <a:gdLst/>
            <a:ahLst/>
            <a:cxnLst/>
            <a:rect l="l" t="t" r="r" b="b"/>
            <a:pathLst>
              <a:path w="304800" h="304800">
                <a:moveTo>
                  <a:pt x="266700" y="152400"/>
                </a:moveTo>
                <a:cubicBezTo>
                  <a:pt x="266700" y="89316"/>
                  <a:pt x="215484" y="38100"/>
                  <a:pt x="152400" y="38100"/>
                </a:cubicBezTo>
                <a:cubicBezTo>
                  <a:pt x="89316" y="38100"/>
                  <a:pt x="38100" y="89316"/>
                  <a:pt x="38100" y="152400"/>
                </a:cubicBezTo>
                <a:cubicBezTo>
                  <a:pt x="38100" y="215484"/>
                  <a:pt x="89316" y="266700"/>
                  <a:pt x="152400" y="266700"/>
                </a:cubicBezTo>
                <a:cubicBezTo>
                  <a:pt x="215484" y="266700"/>
                  <a:pt x="266700" y="215484"/>
                  <a:pt x="266700" y="152400"/>
                </a:cubicBezTo>
                <a:close/>
                <a:moveTo>
                  <a:pt x="0" y="152400"/>
                </a:moveTo>
                <a:cubicBezTo>
                  <a:pt x="0" y="68288"/>
                  <a:pt x="68288" y="0"/>
                  <a:pt x="152400" y="0"/>
                </a:cubicBezTo>
                <a:cubicBezTo>
                  <a:pt x="236512" y="0"/>
                  <a:pt x="304800" y="68288"/>
                  <a:pt x="304800" y="152400"/>
                </a:cubicBezTo>
                <a:cubicBezTo>
                  <a:pt x="304800" y="236512"/>
                  <a:pt x="236512" y="304800"/>
                  <a:pt x="152400" y="304800"/>
                </a:cubicBezTo>
                <a:cubicBezTo>
                  <a:pt x="68288" y="304800"/>
                  <a:pt x="0" y="236512"/>
                  <a:pt x="0" y="152400"/>
                </a:cubicBezTo>
                <a:close/>
                <a:moveTo>
                  <a:pt x="152400" y="200025"/>
                </a:moveTo>
                <a:cubicBezTo>
                  <a:pt x="178685" y="200025"/>
                  <a:pt x="200025" y="178685"/>
                  <a:pt x="200025" y="152400"/>
                </a:cubicBezTo>
                <a:cubicBezTo>
                  <a:pt x="200025" y="126115"/>
                  <a:pt x="178685" y="104775"/>
                  <a:pt x="152400" y="104775"/>
                </a:cubicBezTo>
                <a:cubicBezTo>
                  <a:pt x="126115" y="104775"/>
                  <a:pt x="104775" y="126115"/>
                  <a:pt x="104775" y="152400"/>
                </a:cubicBezTo>
                <a:cubicBezTo>
                  <a:pt x="104775" y="178685"/>
                  <a:pt x="126115" y="200025"/>
                  <a:pt x="152400" y="200025"/>
                </a:cubicBezTo>
                <a:close/>
                <a:moveTo>
                  <a:pt x="152400" y="66675"/>
                </a:moveTo>
                <a:cubicBezTo>
                  <a:pt x="199713" y="66675"/>
                  <a:pt x="238125" y="105087"/>
                  <a:pt x="238125" y="152400"/>
                </a:cubicBezTo>
                <a:cubicBezTo>
                  <a:pt x="238125" y="199713"/>
                  <a:pt x="199713" y="238125"/>
                  <a:pt x="152400" y="238125"/>
                </a:cubicBezTo>
                <a:cubicBezTo>
                  <a:pt x="105087" y="238125"/>
                  <a:pt x="66675" y="199713"/>
                  <a:pt x="66675" y="152400"/>
                </a:cubicBezTo>
                <a:cubicBezTo>
                  <a:pt x="66675" y="105087"/>
                  <a:pt x="105087" y="66675"/>
                  <a:pt x="152400" y="66675"/>
                </a:cubicBezTo>
                <a:close/>
                <a:moveTo>
                  <a:pt x="133350" y="152400"/>
                </a:moveTo>
                <a:cubicBezTo>
                  <a:pt x="133350" y="141886"/>
                  <a:pt x="141886" y="133350"/>
                  <a:pt x="152400" y="133350"/>
                </a:cubicBezTo>
                <a:cubicBezTo>
                  <a:pt x="162914" y="133350"/>
                  <a:pt x="171450" y="141886"/>
                  <a:pt x="171450" y="152400"/>
                </a:cubicBezTo>
                <a:cubicBezTo>
                  <a:pt x="171450" y="162914"/>
                  <a:pt x="162914" y="171450"/>
                  <a:pt x="152400" y="171450"/>
                </a:cubicBezTo>
                <a:cubicBezTo>
                  <a:pt x="141886" y="171450"/>
                  <a:pt x="133350" y="162914"/>
                  <a:pt x="133350" y="152400"/>
                </a:cubicBezTo>
                <a:close/>
              </a:path>
            </a:pathLst>
          </a:custGeom>
          <a:solidFill>
            <a:srgbClr val="F8F6F2"/>
          </a:solidFill>
          <a:ln>
            <a:solidFill>
              <a:schemeClr val="accent1"/>
            </a:solidFill>
          </a:ln>
        </p:spPr>
      </p:sp>
      <p:sp>
        <p:nvSpPr>
          <p:cNvPr id="92" name="Text 9"/>
          <p:cNvSpPr/>
          <p:nvPr>
            <p:custDataLst>
              <p:tags r:id="rId21"/>
            </p:custDataLst>
          </p:nvPr>
        </p:nvSpPr>
        <p:spPr>
          <a:xfrm>
            <a:off x="9144000" y="4572000"/>
            <a:ext cx="1355090" cy="355600"/>
          </a:xfrm>
          <a:prstGeom prst="rect">
            <a:avLst/>
          </a:prstGeom>
          <a:noFill/>
        </p:spPr>
        <p:txBody>
          <a:bodyPr wrap="square" lIns="0" tIns="0" rIns="0" bIns="0" rtlCol="0" anchor="ctr"/>
          <a:p>
            <a:pPr algn="ctr">
              <a:lnSpc>
                <a:spcPct val="120000"/>
              </a:lnSpc>
            </a:pPr>
            <a:r>
              <a:rPr lang="en-US" sz="2000" b="1" dirty="0">
                <a:solidFill>
                  <a:schemeClr val="tx1"/>
                </a:solidFill>
                <a:latin typeface="MiSans" pitchFamily="34" charset="-122"/>
                <a:ea typeface="MiSans" pitchFamily="34" charset="-122"/>
                <a:cs typeface="MiSans" pitchFamily="34" charset="-120"/>
              </a:rPr>
              <a:t>跟踪收支</a:t>
            </a:r>
            <a:endParaRPr lang="en-US" sz="2000" b="1" dirty="0">
              <a:solidFill>
                <a:schemeClr val="tx1"/>
              </a:solidFill>
              <a:latin typeface="MiSans" pitchFamily="34" charset="-122"/>
              <a:ea typeface="MiSans" pitchFamily="34" charset="-122"/>
              <a:cs typeface="MiSans" pitchFamily="34" charset="-120"/>
            </a:endParaRPr>
          </a:p>
        </p:txBody>
      </p:sp>
      <p:sp>
        <p:nvSpPr>
          <p:cNvPr id="93" name="Text 9"/>
          <p:cNvSpPr/>
          <p:nvPr>
            <p:custDataLst>
              <p:tags r:id="rId22"/>
            </p:custDataLst>
          </p:nvPr>
        </p:nvSpPr>
        <p:spPr>
          <a:xfrm>
            <a:off x="5456555" y="4495800"/>
            <a:ext cx="1355090" cy="355600"/>
          </a:xfrm>
          <a:prstGeom prst="rect">
            <a:avLst/>
          </a:prstGeom>
          <a:noFill/>
        </p:spPr>
        <p:txBody>
          <a:bodyPr wrap="square" lIns="0" tIns="0" rIns="0" bIns="0" rtlCol="0" anchor="ctr"/>
          <a:p>
            <a:pPr algn="ctr">
              <a:lnSpc>
                <a:spcPct val="120000"/>
              </a:lnSpc>
            </a:pPr>
            <a:r>
              <a:rPr lang="en-US" sz="2000" b="1" dirty="0">
                <a:solidFill>
                  <a:schemeClr val="tx1"/>
                </a:solidFill>
                <a:latin typeface="MiSans" pitchFamily="34" charset="-122"/>
                <a:ea typeface="MiSans" pitchFamily="34" charset="-122"/>
                <a:cs typeface="MiSans" pitchFamily="34" charset="-120"/>
              </a:rPr>
              <a:t>跟踪收支</a:t>
            </a:r>
            <a:endParaRPr lang="en-US" sz="2000" b="1" dirty="0">
              <a:solidFill>
                <a:schemeClr val="tx1"/>
              </a:solidFill>
              <a:latin typeface="MiSans" pitchFamily="34" charset="-122"/>
              <a:ea typeface="MiSans" pitchFamily="34" charset="-122"/>
              <a:cs typeface="MiSans" pitchFamily="34" charset="-12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1"/>
          <p:cNvSpPr/>
          <p:nvPr/>
        </p:nvSpPr>
        <p:spPr>
          <a:xfrm>
            <a:off x="508000" y="549275"/>
            <a:ext cx="15468600" cy="508000"/>
          </a:xfrm>
          <a:prstGeom prst="rect">
            <a:avLst/>
          </a:prstGeom>
          <a:noFill/>
        </p:spPr>
        <p:txBody>
          <a:bodyPr wrap="square" lIns="0" tIns="0" rIns="0" bIns="0" rtlCol="0" anchor="ctr"/>
          <a:p>
            <a:pPr>
              <a:lnSpc>
                <a:spcPct val="90000"/>
              </a:lnSpc>
            </a:pPr>
            <a:r>
              <a:rPr lang="en-US" sz="3600" b="1" dirty="0">
                <a:solidFill>
                  <a:srgbClr val="4A4A4A"/>
                </a:solidFill>
                <a:latin typeface="MiSans" pitchFamily="34" charset="-122"/>
                <a:ea typeface="MiSans" pitchFamily="34" charset="-122"/>
                <a:cs typeface="MiSans" pitchFamily="34" charset="-120"/>
              </a:rPr>
              <a:t>老年人财务管理的重要性</a:t>
            </a:r>
            <a:endParaRPr lang="en-US" sz="1600" dirty="0"/>
          </a:p>
        </p:txBody>
      </p:sp>
      <p:sp>
        <p:nvSpPr>
          <p:cNvPr id="4" name="Text 2"/>
          <p:cNvSpPr/>
          <p:nvPr/>
        </p:nvSpPr>
        <p:spPr>
          <a:xfrm>
            <a:off x="508000" y="1546225"/>
            <a:ext cx="15341600" cy="660400"/>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在老年人的生活中，</a:t>
            </a:r>
            <a:r>
              <a:rPr lang="en-US" sz="1600" b="1" dirty="0">
                <a:solidFill>
                  <a:schemeClr val="accent1"/>
                </a:solidFill>
                <a:latin typeface="MiSans" pitchFamily="34" charset="-122"/>
                <a:ea typeface="MiSans" pitchFamily="34" charset="-122"/>
                <a:cs typeface="MiSans" pitchFamily="34" charset="-120"/>
              </a:rPr>
              <a:t>财务管理是一个不可忽视的重要方面</a:t>
            </a:r>
            <a:r>
              <a:rPr lang="en-US" sz="1600" dirty="0">
                <a:solidFill>
                  <a:srgbClr val="4A4A4A"/>
                </a:solidFill>
                <a:latin typeface="MiSans" pitchFamily="34" charset="-122"/>
                <a:ea typeface="MiSans" pitchFamily="34" charset="-122"/>
                <a:cs typeface="MiSans" pitchFamily="34" charset="-120"/>
              </a:rPr>
              <a:t>。随着年龄的增长，老年人面临着各种财产安全风险，如金融诈骗、非法集资等。同时，他们也需要合理规划和管理自己的财产，以保障晚年生活的质量。</a:t>
            </a:r>
            <a:endParaRPr lang="en-US" sz="1600" dirty="0"/>
          </a:p>
        </p:txBody>
      </p:sp>
      <p:sp>
        <p:nvSpPr>
          <p:cNvPr id="7" name="Shape 5"/>
          <p:cNvSpPr/>
          <p:nvPr/>
        </p:nvSpPr>
        <p:spPr>
          <a:xfrm>
            <a:off x="2580997" y="3042920"/>
            <a:ext cx="711200" cy="711200"/>
          </a:xfrm>
          <a:custGeom>
            <a:avLst/>
            <a:gdLst/>
            <a:ahLst/>
            <a:cxnLst/>
            <a:rect l="l" t="t" r="r" b="b"/>
            <a:pathLst>
              <a:path w="711200" h="711200">
                <a:moveTo>
                  <a:pt x="355600" y="0"/>
                </a:moveTo>
                <a:lnTo>
                  <a:pt x="355600" y="0"/>
                </a:lnTo>
                <a:cubicBezTo>
                  <a:pt x="551861" y="0"/>
                  <a:pt x="711200" y="159339"/>
                  <a:pt x="711200" y="355600"/>
                </a:cubicBezTo>
                <a:lnTo>
                  <a:pt x="711200" y="355600"/>
                </a:lnTo>
                <a:cubicBezTo>
                  <a:pt x="711200" y="551861"/>
                  <a:pt x="551861" y="711200"/>
                  <a:pt x="355600" y="711200"/>
                </a:cubicBezTo>
                <a:lnTo>
                  <a:pt x="355600" y="711200"/>
                </a:lnTo>
                <a:cubicBezTo>
                  <a:pt x="159339" y="711200"/>
                  <a:pt x="0" y="551861"/>
                  <a:pt x="0" y="355600"/>
                </a:cubicBezTo>
                <a:lnTo>
                  <a:pt x="0" y="355600"/>
                </a:lnTo>
                <a:cubicBezTo>
                  <a:pt x="0" y="159339"/>
                  <a:pt x="159339" y="0"/>
                  <a:pt x="355600" y="0"/>
                </a:cubicBezTo>
                <a:close/>
              </a:path>
            </a:pathLst>
          </a:custGeom>
          <a:solidFill>
            <a:srgbClr val="A99985"/>
          </a:solidFill>
        </p:spPr>
      </p:sp>
      <p:sp>
        <p:nvSpPr>
          <p:cNvPr id="8" name="Shape 6"/>
          <p:cNvSpPr/>
          <p:nvPr/>
        </p:nvSpPr>
        <p:spPr>
          <a:xfrm>
            <a:off x="2784197" y="3246120"/>
            <a:ext cx="304800" cy="304800"/>
          </a:xfrm>
          <a:custGeom>
            <a:avLst/>
            <a:gdLst/>
            <a:ahLst/>
            <a:cxnLst/>
            <a:rect l="l" t="t" r="r" b="b"/>
            <a:pathLst>
              <a:path w="304800" h="304800">
                <a:moveTo>
                  <a:pt x="152400" y="0"/>
                </a:moveTo>
                <a:cubicBezTo>
                  <a:pt x="155138" y="0"/>
                  <a:pt x="157877" y="595"/>
                  <a:pt x="160377" y="1726"/>
                </a:cubicBezTo>
                <a:lnTo>
                  <a:pt x="272534" y="49292"/>
                </a:lnTo>
                <a:cubicBezTo>
                  <a:pt x="285631" y="54828"/>
                  <a:pt x="295394" y="67747"/>
                  <a:pt x="295335" y="83344"/>
                </a:cubicBezTo>
                <a:cubicBezTo>
                  <a:pt x="295037" y="142399"/>
                  <a:pt x="270748" y="250448"/>
                  <a:pt x="168176" y="299561"/>
                </a:cubicBezTo>
                <a:cubicBezTo>
                  <a:pt x="158234" y="304324"/>
                  <a:pt x="146685" y="304324"/>
                  <a:pt x="136743" y="299561"/>
                </a:cubicBezTo>
                <a:cubicBezTo>
                  <a:pt x="34111" y="250448"/>
                  <a:pt x="9882" y="142399"/>
                  <a:pt x="9585" y="83344"/>
                </a:cubicBezTo>
                <a:cubicBezTo>
                  <a:pt x="9525" y="67747"/>
                  <a:pt x="19288" y="54828"/>
                  <a:pt x="32385" y="49292"/>
                </a:cubicBezTo>
                <a:lnTo>
                  <a:pt x="144482" y="1726"/>
                </a:lnTo>
                <a:cubicBezTo>
                  <a:pt x="146983" y="595"/>
                  <a:pt x="149662" y="0"/>
                  <a:pt x="152400" y="0"/>
                </a:cubicBezTo>
                <a:close/>
                <a:moveTo>
                  <a:pt x="152400" y="39767"/>
                </a:moveTo>
                <a:lnTo>
                  <a:pt x="152400" y="264855"/>
                </a:lnTo>
                <a:cubicBezTo>
                  <a:pt x="234553" y="225088"/>
                  <a:pt x="256639" y="136981"/>
                  <a:pt x="257175" y="84237"/>
                </a:cubicBezTo>
                <a:lnTo>
                  <a:pt x="152400" y="39826"/>
                </a:lnTo>
                <a:lnTo>
                  <a:pt x="152400" y="39826"/>
                </a:lnTo>
                <a:close/>
              </a:path>
            </a:pathLst>
          </a:custGeom>
          <a:solidFill>
            <a:srgbClr val="F8F6F2"/>
          </a:solidFill>
        </p:spPr>
      </p:sp>
      <p:sp>
        <p:nvSpPr>
          <p:cNvPr id="9" name="Text 7"/>
          <p:cNvSpPr/>
          <p:nvPr/>
        </p:nvSpPr>
        <p:spPr>
          <a:xfrm>
            <a:off x="1941830" y="3886200"/>
            <a:ext cx="1808480" cy="355600"/>
          </a:xfrm>
          <a:prstGeom prst="rect">
            <a:avLst/>
          </a:prstGeom>
          <a:noFill/>
        </p:spPr>
        <p:txBody>
          <a:bodyPr wrap="square" lIns="0" tIns="0" rIns="0" bIns="0" rtlCol="0" anchor="ctr"/>
          <a:p>
            <a:pPr algn="ctr">
              <a:lnSpc>
                <a:spcPct val="120000"/>
              </a:lnSpc>
            </a:pPr>
            <a:r>
              <a:rPr lang="en-US" sz="2000" b="1" dirty="0">
                <a:solidFill>
                  <a:srgbClr val="4A4A4A"/>
                </a:solidFill>
                <a:latin typeface="MiSans" pitchFamily="34" charset="-122"/>
                <a:ea typeface="MiSans" pitchFamily="34" charset="-122"/>
                <a:cs typeface="MiSans" pitchFamily="34" charset="-120"/>
              </a:rPr>
              <a:t>财产安全风险</a:t>
            </a:r>
            <a:endParaRPr lang="en-US" sz="1600" dirty="0"/>
          </a:p>
        </p:txBody>
      </p:sp>
      <p:sp>
        <p:nvSpPr>
          <p:cNvPr id="10" name="Text 8"/>
          <p:cNvSpPr/>
          <p:nvPr/>
        </p:nvSpPr>
        <p:spPr>
          <a:xfrm>
            <a:off x="1779270" y="45212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1" name="Text 9"/>
          <p:cNvSpPr/>
          <p:nvPr/>
        </p:nvSpPr>
        <p:spPr>
          <a:xfrm>
            <a:off x="2084070" y="4521200"/>
            <a:ext cx="1727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金融诈骗手段多样</a:t>
            </a:r>
            <a:endParaRPr lang="en-US" sz="1600" dirty="0"/>
          </a:p>
        </p:txBody>
      </p:sp>
      <p:sp>
        <p:nvSpPr>
          <p:cNvPr id="12" name="Text 10"/>
          <p:cNvSpPr/>
          <p:nvPr/>
        </p:nvSpPr>
        <p:spPr>
          <a:xfrm>
            <a:off x="1779270" y="49276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3" name="Text 11"/>
          <p:cNvSpPr/>
          <p:nvPr/>
        </p:nvSpPr>
        <p:spPr>
          <a:xfrm>
            <a:off x="2084070" y="4927600"/>
            <a:ext cx="1727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非法集资诱惑难辨</a:t>
            </a:r>
            <a:endParaRPr lang="en-US" sz="1600" dirty="0"/>
          </a:p>
        </p:txBody>
      </p:sp>
      <p:sp>
        <p:nvSpPr>
          <p:cNvPr id="14" name="Text 12"/>
          <p:cNvSpPr/>
          <p:nvPr/>
        </p:nvSpPr>
        <p:spPr>
          <a:xfrm>
            <a:off x="1779270" y="53340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5" name="Text 13"/>
          <p:cNvSpPr/>
          <p:nvPr/>
        </p:nvSpPr>
        <p:spPr>
          <a:xfrm>
            <a:off x="2084070" y="5334000"/>
            <a:ext cx="15240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保健品推销陷阱</a:t>
            </a:r>
            <a:endParaRPr lang="en-US" sz="1600" dirty="0"/>
          </a:p>
        </p:txBody>
      </p:sp>
      <p:sp>
        <p:nvSpPr>
          <p:cNvPr id="16" name="Text 14"/>
          <p:cNvSpPr/>
          <p:nvPr/>
        </p:nvSpPr>
        <p:spPr>
          <a:xfrm>
            <a:off x="1779270" y="57404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17" name="Text 15"/>
          <p:cNvSpPr/>
          <p:nvPr/>
        </p:nvSpPr>
        <p:spPr>
          <a:xfrm>
            <a:off x="2084070" y="5740400"/>
            <a:ext cx="1727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网络诈骗层出不穷</a:t>
            </a:r>
            <a:endParaRPr lang="en-US" sz="1600" dirty="0"/>
          </a:p>
        </p:txBody>
      </p:sp>
      <p:sp>
        <p:nvSpPr>
          <p:cNvPr id="20" name="Shape 18"/>
          <p:cNvSpPr/>
          <p:nvPr/>
        </p:nvSpPr>
        <p:spPr>
          <a:xfrm>
            <a:off x="5555417" y="3098800"/>
            <a:ext cx="711200" cy="711200"/>
          </a:xfrm>
          <a:custGeom>
            <a:avLst/>
            <a:gdLst/>
            <a:ahLst/>
            <a:cxnLst/>
            <a:rect l="l" t="t" r="r" b="b"/>
            <a:pathLst>
              <a:path w="711200" h="711200">
                <a:moveTo>
                  <a:pt x="355600" y="0"/>
                </a:moveTo>
                <a:lnTo>
                  <a:pt x="355600" y="0"/>
                </a:lnTo>
                <a:cubicBezTo>
                  <a:pt x="551861" y="0"/>
                  <a:pt x="711200" y="159339"/>
                  <a:pt x="711200" y="355600"/>
                </a:cubicBezTo>
                <a:lnTo>
                  <a:pt x="711200" y="355600"/>
                </a:lnTo>
                <a:cubicBezTo>
                  <a:pt x="711200" y="551861"/>
                  <a:pt x="551861" y="711200"/>
                  <a:pt x="355600" y="711200"/>
                </a:cubicBezTo>
                <a:lnTo>
                  <a:pt x="355600" y="711200"/>
                </a:lnTo>
                <a:cubicBezTo>
                  <a:pt x="159339" y="711200"/>
                  <a:pt x="0" y="551861"/>
                  <a:pt x="0" y="355600"/>
                </a:cubicBezTo>
                <a:lnTo>
                  <a:pt x="0" y="355600"/>
                </a:lnTo>
                <a:cubicBezTo>
                  <a:pt x="0" y="159339"/>
                  <a:pt x="159339" y="0"/>
                  <a:pt x="355600" y="0"/>
                </a:cubicBezTo>
                <a:close/>
              </a:path>
            </a:pathLst>
          </a:custGeom>
          <a:solidFill>
            <a:srgbClr val="8A9A87"/>
          </a:solidFill>
        </p:spPr>
      </p:sp>
      <p:sp>
        <p:nvSpPr>
          <p:cNvPr id="21" name="Shape 19"/>
          <p:cNvSpPr/>
          <p:nvPr/>
        </p:nvSpPr>
        <p:spPr>
          <a:xfrm>
            <a:off x="5720517" y="3302000"/>
            <a:ext cx="381000" cy="304800"/>
          </a:xfrm>
          <a:custGeom>
            <a:avLst/>
            <a:gdLst/>
            <a:ahLst/>
            <a:cxnLst/>
            <a:rect l="l" t="t" r="r" b="b"/>
            <a:pathLst>
              <a:path w="381000" h="304800">
                <a:moveTo>
                  <a:pt x="228600" y="19050"/>
                </a:moveTo>
                <a:lnTo>
                  <a:pt x="304800" y="19050"/>
                </a:lnTo>
                <a:cubicBezTo>
                  <a:pt x="315337" y="19050"/>
                  <a:pt x="323850" y="27563"/>
                  <a:pt x="323850" y="38100"/>
                </a:cubicBezTo>
                <a:cubicBezTo>
                  <a:pt x="323850" y="48637"/>
                  <a:pt x="315337" y="57150"/>
                  <a:pt x="304800" y="57150"/>
                </a:cubicBezTo>
                <a:lnTo>
                  <a:pt x="237173" y="57150"/>
                </a:lnTo>
                <a:cubicBezTo>
                  <a:pt x="234077" y="72509"/>
                  <a:pt x="223540" y="85189"/>
                  <a:pt x="209550" y="91261"/>
                </a:cubicBezTo>
                <a:lnTo>
                  <a:pt x="209550" y="266700"/>
                </a:lnTo>
                <a:lnTo>
                  <a:pt x="304800" y="266700"/>
                </a:lnTo>
                <a:cubicBezTo>
                  <a:pt x="315337" y="266700"/>
                  <a:pt x="323850" y="275213"/>
                  <a:pt x="323850" y="285750"/>
                </a:cubicBezTo>
                <a:cubicBezTo>
                  <a:pt x="323850" y="296287"/>
                  <a:pt x="315337" y="304800"/>
                  <a:pt x="304800" y="304800"/>
                </a:cubicBezTo>
                <a:lnTo>
                  <a:pt x="76200" y="304800"/>
                </a:lnTo>
                <a:cubicBezTo>
                  <a:pt x="65663" y="304800"/>
                  <a:pt x="57150" y="296287"/>
                  <a:pt x="57150" y="285750"/>
                </a:cubicBezTo>
                <a:cubicBezTo>
                  <a:pt x="57150" y="275213"/>
                  <a:pt x="65663" y="266700"/>
                  <a:pt x="76200" y="266700"/>
                </a:cubicBezTo>
                <a:lnTo>
                  <a:pt x="171450" y="266700"/>
                </a:lnTo>
                <a:lnTo>
                  <a:pt x="171450" y="91261"/>
                </a:lnTo>
                <a:cubicBezTo>
                  <a:pt x="157460" y="85130"/>
                  <a:pt x="146923" y="72450"/>
                  <a:pt x="143828" y="57150"/>
                </a:cubicBezTo>
                <a:lnTo>
                  <a:pt x="76200" y="57150"/>
                </a:lnTo>
                <a:cubicBezTo>
                  <a:pt x="65663" y="57150"/>
                  <a:pt x="57150" y="48637"/>
                  <a:pt x="57150" y="38100"/>
                </a:cubicBezTo>
                <a:cubicBezTo>
                  <a:pt x="57150" y="27563"/>
                  <a:pt x="65663" y="19050"/>
                  <a:pt x="76200" y="19050"/>
                </a:cubicBezTo>
                <a:lnTo>
                  <a:pt x="152400" y="19050"/>
                </a:lnTo>
                <a:cubicBezTo>
                  <a:pt x="161092" y="7501"/>
                  <a:pt x="174903" y="0"/>
                  <a:pt x="190500" y="0"/>
                </a:cubicBezTo>
                <a:cubicBezTo>
                  <a:pt x="206097" y="0"/>
                  <a:pt x="219908" y="7501"/>
                  <a:pt x="228600" y="19050"/>
                </a:cubicBezTo>
                <a:close/>
                <a:moveTo>
                  <a:pt x="261699" y="190500"/>
                </a:moveTo>
                <a:lnTo>
                  <a:pt x="347901" y="190500"/>
                </a:lnTo>
                <a:lnTo>
                  <a:pt x="304800" y="116562"/>
                </a:lnTo>
                <a:lnTo>
                  <a:pt x="261699" y="190500"/>
                </a:lnTo>
                <a:close/>
                <a:moveTo>
                  <a:pt x="304800" y="247650"/>
                </a:moveTo>
                <a:cubicBezTo>
                  <a:pt x="267355" y="247650"/>
                  <a:pt x="236220" y="227409"/>
                  <a:pt x="229791" y="200680"/>
                </a:cubicBezTo>
                <a:cubicBezTo>
                  <a:pt x="228243" y="194131"/>
                  <a:pt x="230386" y="187404"/>
                  <a:pt x="233779" y="181570"/>
                </a:cubicBezTo>
                <a:lnTo>
                  <a:pt x="290453" y="84415"/>
                </a:lnTo>
                <a:cubicBezTo>
                  <a:pt x="293430" y="79296"/>
                  <a:pt x="298906" y="76200"/>
                  <a:pt x="304800" y="76200"/>
                </a:cubicBezTo>
                <a:cubicBezTo>
                  <a:pt x="310694" y="76200"/>
                  <a:pt x="316170" y="79355"/>
                  <a:pt x="319147" y="84415"/>
                </a:cubicBezTo>
                <a:lnTo>
                  <a:pt x="375821" y="181570"/>
                </a:lnTo>
                <a:cubicBezTo>
                  <a:pt x="379214" y="187404"/>
                  <a:pt x="381357" y="194131"/>
                  <a:pt x="379809" y="200680"/>
                </a:cubicBezTo>
                <a:cubicBezTo>
                  <a:pt x="373380" y="227350"/>
                  <a:pt x="342245" y="247650"/>
                  <a:pt x="304800" y="247650"/>
                </a:cubicBezTo>
                <a:close/>
                <a:moveTo>
                  <a:pt x="75486" y="116562"/>
                </a:moveTo>
                <a:lnTo>
                  <a:pt x="32385" y="190500"/>
                </a:lnTo>
                <a:lnTo>
                  <a:pt x="118646" y="190500"/>
                </a:lnTo>
                <a:lnTo>
                  <a:pt x="75486" y="116562"/>
                </a:lnTo>
                <a:close/>
                <a:moveTo>
                  <a:pt x="536" y="200680"/>
                </a:moveTo>
                <a:cubicBezTo>
                  <a:pt x="-1012" y="194131"/>
                  <a:pt x="1131" y="187404"/>
                  <a:pt x="4524" y="181570"/>
                </a:cubicBezTo>
                <a:lnTo>
                  <a:pt x="61198" y="84415"/>
                </a:lnTo>
                <a:cubicBezTo>
                  <a:pt x="64175" y="79296"/>
                  <a:pt x="69652" y="76200"/>
                  <a:pt x="75545" y="76200"/>
                </a:cubicBezTo>
                <a:cubicBezTo>
                  <a:pt x="81439" y="76200"/>
                  <a:pt x="86916" y="79355"/>
                  <a:pt x="89892" y="84415"/>
                </a:cubicBezTo>
                <a:lnTo>
                  <a:pt x="146566" y="181570"/>
                </a:lnTo>
                <a:cubicBezTo>
                  <a:pt x="149959" y="187404"/>
                  <a:pt x="152102" y="194131"/>
                  <a:pt x="150555" y="200680"/>
                </a:cubicBezTo>
                <a:cubicBezTo>
                  <a:pt x="144125" y="227350"/>
                  <a:pt x="112990" y="247650"/>
                  <a:pt x="75545" y="247650"/>
                </a:cubicBezTo>
                <a:cubicBezTo>
                  <a:pt x="38100" y="247650"/>
                  <a:pt x="6965" y="227409"/>
                  <a:pt x="536" y="200680"/>
                </a:cubicBezTo>
                <a:close/>
              </a:path>
            </a:pathLst>
          </a:custGeom>
          <a:solidFill>
            <a:srgbClr val="F8F6F2"/>
          </a:solidFill>
        </p:spPr>
      </p:sp>
      <p:sp>
        <p:nvSpPr>
          <p:cNvPr id="23" name="Text 21"/>
          <p:cNvSpPr/>
          <p:nvPr/>
        </p:nvSpPr>
        <p:spPr>
          <a:xfrm>
            <a:off x="4742894" y="452120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24" name="Text 22"/>
          <p:cNvSpPr/>
          <p:nvPr/>
        </p:nvSpPr>
        <p:spPr>
          <a:xfrm>
            <a:off x="5047694" y="4521200"/>
            <a:ext cx="1727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日常生活费用管理</a:t>
            </a:r>
            <a:endParaRPr lang="en-US" sz="1600" dirty="0"/>
          </a:p>
        </p:txBody>
      </p:sp>
      <p:sp>
        <p:nvSpPr>
          <p:cNvPr id="25" name="Text 23"/>
          <p:cNvSpPr/>
          <p:nvPr/>
        </p:nvSpPr>
        <p:spPr>
          <a:xfrm>
            <a:off x="4742894" y="492760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2" name="Text 24"/>
          <p:cNvSpPr/>
          <p:nvPr/>
        </p:nvSpPr>
        <p:spPr>
          <a:xfrm>
            <a:off x="5047694" y="4927600"/>
            <a:ext cx="1727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医疗费用预算规划</a:t>
            </a:r>
            <a:endParaRPr lang="en-US" sz="1600" dirty="0"/>
          </a:p>
        </p:txBody>
      </p:sp>
      <p:sp>
        <p:nvSpPr>
          <p:cNvPr id="6" name="Text 25"/>
          <p:cNvSpPr/>
          <p:nvPr/>
        </p:nvSpPr>
        <p:spPr>
          <a:xfrm>
            <a:off x="4742894" y="533400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18" name="Text 26"/>
          <p:cNvSpPr/>
          <p:nvPr/>
        </p:nvSpPr>
        <p:spPr>
          <a:xfrm>
            <a:off x="5047694" y="5334000"/>
            <a:ext cx="1727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遗产合理分配传承</a:t>
            </a:r>
            <a:endParaRPr lang="en-US" sz="1600" dirty="0"/>
          </a:p>
        </p:txBody>
      </p:sp>
      <p:sp>
        <p:nvSpPr>
          <p:cNvPr id="19" name="Text 27"/>
          <p:cNvSpPr/>
          <p:nvPr/>
        </p:nvSpPr>
        <p:spPr>
          <a:xfrm>
            <a:off x="4742894" y="574040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22" name="Text 28"/>
          <p:cNvSpPr/>
          <p:nvPr/>
        </p:nvSpPr>
        <p:spPr>
          <a:xfrm>
            <a:off x="5047694" y="5740400"/>
            <a:ext cx="1727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应对经济变化风险</a:t>
            </a:r>
            <a:endParaRPr lang="en-US" sz="1600" dirty="0"/>
          </a:p>
        </p:txBody>
      </p:sp>
      <p:sp>
        <p:nvSpPr>
          <p:cNvPr id="34" name="Shape 31"/>
          <p:cNvSpPr/>
          <p:nvPr/>
        </p:nvSpPr>
        <p:spPr>
          <a:xfrm>
            <a:off x="8463994" y="3042920"/>
            <a:ext cx="711200" cy="711200"/>
          </a:xfrm>
          <a:custGeom>
            <a:avLst/>
            <a:gdLst/>
            <a:ahLst/>
            <a:cxnLst/>
            <a:rect l="l" t="t" r="r" b="b"/>
            <a:pathLst>
              <a:path w="711200" h="711200">
                <a:moveTo>
                  <a:pt x="355600" y="0"/>
                </a:moveTo>
                <a:lnTo>
                  <a:pt x="355600" y="0"/>
                </a:lnTo>
                <a:cubicBezTo>
                  <a:pt x="551861" y="0"/>
                  <a:pt x="711200" y="159339"/>
                  <a:pt x="711200" y="355600"/>
                </a:cubicBezTo>
                <a:lnTo>
                  <a:pt x="711200" y="355600"/>
                </a:lnTo>
                <a:cubicBezTo>
                  <a:pt x="711200" y="551861"/>
                  <a:pt x="551861" y="711200"/>
                  <a:pt x="355600" y="711200"/>
                </a:cubicBezTo>
                <a:lnTo>
                  <a:pt x="355600" y="711200"/>
                </a:lnTo>
                <a:cubicBezTo>
                  <a:pt x="159339" y="711200"/>
                  <a:pt x="0" y="551861"/>
                  <a:pt x="0" y="355600"/>
                </a:cubicBezTo>
                <a:lnTo>
                  <a:pt x="0" y="355600"/>
                </a:lnTo>
                <a:cubicBezTo>
                  <a:pt x="0" y="159339"/>
                  <a:pt x="159339" y="0"/>
                  <a:pt x="355600" y="0"/>
                </a:cubicBezTo>
                <a:close/>
              </a:path>
            </a:pathLst>
          </a:custGeom>
          <a:solidFill>
            <a:srgbClr val="D1A367"/>
          </a:solidFill>
        </p:spPr>
      </p:sp>
      <p:sp>
        <p:nvSpPr>
          <p:cNvPr id="35" name="Shape 32"/>
          <p:cNvSpPr/>
          <p:nvPr/>
        </p:nvSpPr>
        <p:spPr>
          <a:xfrm>
            <a:off x="8648144" y="3246120"/>
            <a:ext cx="342900" cy="304800"/>
          </a:xfrm>
          <a:custGeom>
            <a:avLst/>
            <a:gdLst/>
            <a:ahLst/>
            <a:cxnLst/>
            <a:rect l="l" t="t" r="r" b="b"/>
            <a:pathLst>
              <a:path w="342900" h="304800">
                <a:moveTo>
                  <a:pt x="28575" y="116562"/>
                </a:moveTo>
                <a:lnTo>
                  <a:pt x="153114" y="167819"/>
                </a:lnTo>
                <a:cubicBezTo>
                  <a:pt x="158948" y="170200"/>
                  <a:pt x="165140" y="171450"/>
                  <a:pt x="171450" y="171450"/>
                </a:cubicBezTo>
                <a:cubicBezTo>
                  <a:pt x="177760" y="171450"/>
                  <a:pt x="183952" y="170200"/>
                  <a:pt x="189786" y="167819"/>
                </a:cubicBezTo>
                <a:lnTo>
                  <a:pt x="334089" y="108406"/>
                </a:lnTo>
                <a:cubicBezTo>
                  <a:pt x="339447" y="106204"/>
                  <a:pt x="342900" y="101025"/>
                  <a:pt x="342900" y="95250"/>
                </a:cubicBezTo>
                <a:cubicBezTo>
                  <a:pt x="342900" y="89475"/>
                  <a:pt x="339447" y="84296"/>
                  <a:pt x="334089" y="82094"/>
                </a:cubicBezTo>
                <a:lnTo>
                  <a:pt x="189786" y="22681"/>
                </a:lnTo>
                <a:cubicBezTo>
                  <a:pt x="183952" y="20300"/>
                  <a:pt x="177760" y="19050"/>
                  <a:pt x="171450" y="19050"/>
                </a:cubicBezTo>
                <a:cubicBezTo>
                  <a:pt x="165140" y="19050"/>
                  <a:pt x="158948" y="20300"/>
                  <a:pt x="153114" y="22681"/>
                </a:cubicBezTo>
                <a:lnTo>
                  <a:pt x="8811" y="82094"/>
                </a:lnTo>
                <a:cubicBezTo>
                  <a:pt x="3453" y="84296"/>
                  <a:pt x="0" y="89475"/>
                  <a:pt x="0" y="95250"/>
                </a:cubicBezTo>
                <a:lnTo>
                  <a:pt x="0" y="271463"/>
                </a:lnTo>
                <a:cubicBezTo>
                  <a:pt x="0" y="279380"/>
                  <a:pt x="6370" y="285750"/>
                  <a:pt x="14288" y="285750"/>
                </a:cubicBezTo>
                <a:cubicBezTo>
                  <a:pt x="22205" y="285750"/>
                  <a:pt x="28575" y="279380"/>
                  <a:pt x="28575" y="271463"/>
                </a:cubicBezTo>
                <a:lnTo>
                  <a:pt x="28575" y="116562"/>
                </a:lnTo>
                <a:close/>
                <a:moveTo>
                  <a:pt x="57150" y="159246"/>
                </a:moveTo>
                <a:lnTo>
                  <a:pt x="57150" y="228600"/>
                </a:lnTo>
                <a:cubicBezTo>
                  <a:pt x="57150" y="260152"/>
                  <a:pt x="108347" y="285750"/>
                  <a:pt x="171450" y="285750"/>
                </a:cubicBezTo>
                <a:cubicBezTo>
                  <a:pt x="234553" y="285750"/>
                  <a:pt x="285750" y="260152"/>
                  <a:pt x="285750" y="228600"/>
                </a:cubicBezTo>
                <a:lnTo>
                  <a:pt x="285750" y="159187"/>
                </a:lnTo>
                <a:lnTo>
                  <a:pt x="200680" y="194250"/>
                </a:lnTo>
                <a:cubicBezTo>
                  <a:pt x="191393" y="198060"/>
                  <a:pt x="181511" y="200025"/>
                  <a:pt x="171450" y="200025"/>
                </a:cubicBezTo>
                <a:cubicBezTo>
                  <a:pt x="161389" y="200025"/>
                  <a:pt x="151507" y="198060"/>
                  <a:pt x="142220" y="194250"/>
                </a:cubicBezTo>
                <a:lnTo>
                  <a:pt x="57150" y="159187"/>
                </a:lnTo>
                <a:close/>
              </a:path>
            </a:pathLst>
          </a:custGeom>
          <a:solidFill>
            <a:srgbClr val="F8F6F2"/>
          </a:solidFill>
        </p:spPr>
      </p:sp>
      <p:sp>
        <p:nvSpPr>
          <p:cNvPr id="36" name="Text 33"/>
          <p:cNvSpPr/>
          <p:nvPr/>
        </p:nvSpPr>
        <p:spPr>
          <a:xfrm>
            <a:off x="7943215" y="3886200"/>
            <a:ext cx="1828800" cy="355600"/>
          </a:xfrm>
          <a:prstGeom prst="rect">
            <a:avLst/>
          </a:prstGeom>
          <a:noFill/>
        </p:spPr>
        <p:txBody>
          <a:bodyPr wrap="square" lIns="0" tIns="0" rIns="0" bIns="0" rtlCol="0" anchor="ctr"/>
          <a:p>
            <a:pPr algn="ctr">
              <a:lnSpc>
                <a:spcPct val="120000"/>
              </a:lnSpc>
            </a:pPr>
            <a:r>
              <a:rPr lang="en-US" sz="2000" b="1" dirty="0">
                <a:solidFill>
                  <a:srgbClr val="4A4A4A"/>
                </a:solidFill>
                <a:latin typeface="MiSans" pitchFamily="34" charset="-122"/>
                <a:ea typeface="MiSans" pitchFamily="34" charset="-122"/>
                <a:cs typeface="MiSans" pitchFamily="34" charset="-120"/>
              </a:rPr>
              <a:t>知识学习需求</a:t>
            </a:r>
            <a:endParaRPr lang="en-US" sz="1600" dirty="0"/>
          </a:p>
        </p:txBody>
      </p:sp>
      <p:sp>
        <p:nvSpPr>
          <p:cNvPr id="37" name="Text 34"/>
          <p:cNvSpPr/>
          <p:nvPr/>
        </p:nvSpPr>
        <p:spPr>
          <a:xfrm>
            <a:off x="7742277" y="4521200"/>
            <a:ext cx="304800" cy="304800"/>
          </a:xfrm>
          <a:prstGeom prst="rect">
            <a:avLst/>
          </a:prstGeom>
          <a:noFill/>
        </p:spPr>
        <p:txBody>
          <a:bodyPr wrap="square" lIns="0" tIns="0" rIns="0" bIns="0" rtlCol="0" anchor="ctr"/>
          <a:p>
            <a:pPr>
              <a:lnSpc>
                <a:spcPct val="130000"/>
              </a:lnSpc>
            </a:pPr>
            <a:r>
              <a:rPr lang="en-US" sz="1600" dirty="0">
                <a:solidFill>
                  <a:srgbClr val="D1A367"/>
                </a:solidFill>
                <a:latin typeface="MiSans" pitchFamily="34" charset="-122"/>
                <a:ea typeface="MiSans" pitchFamily="34" charset="-122"/>
                <a:cs typeface="MiSans" pitchFamily="34" charset="-120"/>
              </a:rPr>
              <a:t>•</a:t>
            </a:r>
            <a:endParaRPr lang="en-US" sz="1600" dirty="0"/>
          </a:p>
        </p:txBody>
      </p:sp>
      <p:sp>
        <p:nvSpPr>
          <p:cNvPr id="38" name="Text 35"/>
          <p:cNvSpPr/>
          <p:nvPr/>
        </p:nvSpPr>
        <p:spPr>
          <a:xfrm>
            <a:off x="8047077" y="4521200"/>
            <a:ext cx="1727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遗产继承法律法规</a:t>
            </a:r>
            <a:endParaRPr lang="en-US" sz="1600" dirty="0"/>
          </a:p>
        </p:txBody>
      </p:sp>
      <p:sp>
        <p:nvSpPr>
          <p:cNvPr id="39" name="Text 36"/>
          <p:cNvSpPr/>
          <p:nvPr/>
        </p:nvSpPr>
        <p:spPr>
          <a:xfrm>
            <a:off x="7742277" y="4927600"/>
            <a:ext cx="304800" cy="304800"/>
          </a:xfrm>
          <a:prstGeom prst="rect">
            <a:avLst/>
          </a:prstGeom>
          <a:noFill/>
        </p:spPr>
        <p:txBody>
          <a:bodyPr wrap="square" lIns="0" tIns="0" rIns="0" bIns="0" rtlCol="0" anchor="ctr"/>
          <a:p>
            <a:pPr>
              <a:lnSpc>
                <a:spcPct val="130000"/>
              </a:lnSpc>
            </a:pPr>
            <a:r>
              <a:rPr lang="en-US" sz="1600" dirty="0">
                <a:solidFill>
                  <a:srgbClr val="D1A367"/>
                </a:solidFill>
                <a:latin typeface="MiSans" pitchFamily="34" charset="-122"/>
                <a:ea typeface="MiSans" pitchFamily="34" charset="-122"/>
                <a:cs typeface="MiSans" pitchFamily="34" charset="-120"/>
              </a:rPr>
              <a:t>•</a:t>
            </a:r>
            <a:endParaRPr lang="en-US" sz="1600" dirty="0"/>
          </a:p>
        </p:txBody>
      </p:sp>
      <p:sp>
        <p:nvSpPr>
          <p:cNvPr id="40" name="Text 37"/>
          <p:cNvSpPr/>
          <p:nvPr/>
        </p:nvSpPr>
        <p:spPr>
          <a:xfrm>
            <a:off x="8047077" y="4927600"/>
            <a:ext cx="1727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金融投资风险识别</a:t>
            </a:r>
            <a:endParaRPr lang="en-US" sz="1600" dirty="0"/>
          </a:p>
        </p:txBody>
      </p:sp>
      <p:sp>
        <p:nvSpPr>
          <p:cNvPr id="41" name="Text 38"/>
          <p:cNvSpPr/>
          <p:nvPr/>
        </p:nvSpPr>
        <p:spPr>
          <a:xfrm>
            <a:off x="7742277" y="5334000"/>
            <a:ext cx="304800" cy="304800"/>
          </a:xfrm>
          <a:prstGeom prst="rect">
            <a:avLst/>
          </a:prstGeom>
          <a:noFill/>
        </p:spPr>
        <p:txBody>
          <a:bodyPr wrap="square" lIns="0" tIns="0" rIns="0" bIns="0" rtlCol="0" anchor="ctr"/>
          <a:p>
            <a:pPr>
              <a:lnSpc>
                <a:spcPct val="130000"/>
              </a:lnSpc>
            </a:pPr>
            <a:r>
              <a:rPr lang="en-US" sz="1600" dirty="0">
                <a:solidFill>
                  <a:srgbClr val="D1A367"/>
                </a:solidFill>
                <a:latin typeface="MiSans" pitchFamily="34" charset="-122"/>
                <a:ea typeface="MiSans" pitchFamily="34" charset="-122"/>
                <a:cs typeface="MiSans" pitchFamily="34" charset="-120"/>
              </a:rPr>
              <a:t>•</a:t>
            </a:r>
            <a:endParaRPr lang="en-US" sz="1600" dirty="0"/>
          </a:p>
        </p:txBody>
      </p:sp>
      <p:sp>
        <p:nvSpPr>
          <p:cNvPr id="42" name="Text 39"/>
          <p:cNvSpPr/>
          <p:nvPr/>
        </p:nvSpPr>
        <p:spPr>
          <a:xfrm>
            <a:off x="8047077" y="5334000"/>
            <a:ext cx="1727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防范诈骗技能方法</a:t>
            </a:r>
            <a:endParaRPr lang="en-US" sz="1600" dirty="0"/>
          </a:p>
        </p:txBody>
      </p:sp>
      <p:sp>
        <p:nvSpPr>
          <p:cNvPr id="43" name="Text 40"/>
          <p:cNvSpPr/>
          <p:nvPr/>
        </p:nvSpPr>
        <p:spPr>
          <a:xfrm>
            <a:off x="7742277" y="5740400"/>
            <a:ext cx="304800" cy="304800"/>
          </a:xfrm>
          <a:prstGeom prst="rect">
            <a:avLst/>
          </a:prstGeom>
          <a:noFill/>
        </p:spPr>
        <p:txBody>
          <a:bodyPr wrap="square" lIns="0" tIns="0" rIns="0" bIns="0" rtlCol="0" anchor="ctr"/>
          <a:p>
            <a:pPr>
              <a:lnSpc>
                <a:spcPct val="130000"/>
              </a:lnSpc>
            </a:pPr>
            <a:r>
              <a:rPr lang="en-US" sz="1600" dirty="0">
                <a:solidFill>
                  <a:srgbClr val="D1A367"/>
                </a:solidFill>
                <a:latin typeface="MiSans" pitchFamily="34" charset="-122"/>
                <a:ea typeface="MiSans" pitchFamily="34" charset="-122"/>
                <a:cs typeface="MiSans" pitchFamily="34" charset="-120"/>
              </a:rPr>
              <a:t>•</a:t>
            </a:r>
            <a:endParaRPr lang="en-US" sz="1600" dirty="0"/>
          </a:p>
        </p:txBody>
      </p:sp>
      <p:sp>
        <p:nvSpPr>
          <p:cNvPr id="44" name="Text 41"/>
          <p:cNvSpPr/>
          <p:nvPr/>
        </p:nvSpPr>
        <p:spPr>
          <a:xfrm>
            <a:off x="8047077" y="5740400"/>
            <a:ext cx="1727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日常财务管理技巧</a:t>
            </a:r>
            <a:endParaRPr lang="en-US" sz="1600" dirty="0"/>
          </a:p>
        </p:txBody>
      </p:sp>
      <p:sp>
        <p:nvSpPr>
          <p:cNvPr id="45" name="Text 20"/>
          <p:cNvSpPr/>
          <p:nvPr/>
        </p:nvSpPr>
        <p:spPr>
          <a:xfrm>
            <a:off x="5102225" y="3886200"/>
            <a:ext cx="1590675" cy="355600"/>
          </a:xfrm>
          <a:prstGeom prst="rect">
            <a:avLst/>
          </a:prstGeom>
          <a:noFill/>
        </p:spPr>
        <p:txBody>
          <a:bodyPr wrap="square" lIns="0" tIns="0" rIns="0" bIns="0" rtlCol="0" anchor="ctr"/>
          <a:p>
            <a:pPr algn="ctr">
              <a:lnSpc>
                <a:spcPct val="120000"/>
              </a:lnSpc>
            </a:pPr>
            <a:r>
              <a:rPr lang="en-US" sz="2000" b="1" dirty="0">
                <a:solidFill>
                  <a:srgbClr val="4A4A4A"/>
                </a:solidFill>
                <a:latin typeface="MiSans" pitchFamily="34" charset="-122"/>
                <a:ea typeface="MiSans" pitchFamily="34" charset="-122"/>
                <a:cs typeface="MiSans" pitchFamily="34" charset="-120"/>
              </a:rPr>
              <a:t>财产规划需求</a:t>
            </a:r>
            <a:endParaRPr lang="en-US" sz="1600" dirty="0"/>
          </a:p>
        </p:txBody>
      </p:sp>
      <p:sp>
        <p:nvSpPr>
          <p:cNvPr id="46" name="Text 43"/>
          <p:cNvSpPr/>
          <p:nvPr/>
        </p:nvSpPr>
        <p:spPr>
          <a:xfrm>
            <a:off x="243840" y="7780020"/>
            <a:ext cx="10679430" cy="660400"/>
          </a:xfrm>
          <a:prstGeom prst="rect">
            <a:avLst/>
          </a:prstGeom>
          <a:noFill/>
        </p:spPr>
        <p:txBody>
          <a:bodyPr wrap="square" lIns="0" tIns="0" rIns="0" bIns="0" rtlCol="0" anchor="ctr"/>
          <a:p>
            <a:pPr>
              <a:lnSpc>
                <a:spcPct val="140000"/>
              </a:lnSpc>
            </a:pPr>
            <a:r>
              <a:rPr lang="en-US" sz="1600" b="1" dirty="0">
                <a:solidFill>
                  <a:srgbClr val="F8F6F2"/>
                </a:solidFill>
                <a:latin typeface="MiSans" pitchFamily="34" charset="-122"/>
                <a:ea typeface="MiSans" pitchFamily="34" charset="-122"/>
                <a:cs typeface="MiSans" pitchFamily="34" charset="-120"/>
              </a:rPr>
              <a:t>本单元学习目标：重点介绍老年人财务管理的相关知识，如遗产继承的法律法规和程序等，旨在帮助老年人及其家属提高财务管理的意识和能力，确保老年人的财产安全和合理传承。</a:t>
            </a:r>
            <a:endParaRPr lang="en-US" sz="1600" b="1"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908685"/>
            <a:ext cx="8128000" cy="581025"/>
          </a:xfrm>
          <a:prstGeom prst="rect">
            <a:avLst/>
          </a:prstGeom>
          <a:noFill/>
        </p:spPr>
        <p:txBody>
          <a:bodyPr wrap="square" rtlCol="0" anchor="t">
            <a:spAutoFit/>
          </a:bodyP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记账的重要性</a:t>
            </a:r>
            <a:endParaRPr lang="en-US" altLang="en-US" sz="3540" b="1" dirty="0">
              <a:solidFill>
                <a:srgbClr val="4A4A4A"/>
              </a:solidFill>
              <a:latin typeface="MiSans" pitchFamily="34" charset="-122"/>
              <a:ea typeface="MiSans" pitchFamily="34" charset="-122"/>
              <a:cs typeface="MiSans" pitchFamily="34" charset="-120"/>
              <a:sym typeface="+mn-ea"/>
            </a:endParaRPr>
          </a:p>
        </p:txBody>
      </p:sp>
      <p:sp>
        <p:nvSpPr>
          <p:cNvPr id="6" name="Text 4"/>
          <p:cNvSpPr/>
          <p:nvPr/>
        </p:nvSpPr>
        <p:spPr>
          <a:xfrm>
            <a:off x="495935" y="1781810"/>
            <a:ext cx="14222095" cy="1253490"/>
          </a:xfrm>
          <a:prstGeom prst="rect">
            <a:avLst/>
          </a:prstGeom>
          <a:noFill/>
        </p:spPr>
        <p:txBody>
          <a:bodyPr wrap="square" lIns="0" tIns="0" rIns="0" bIns="0" rtlCol="0" anchor="ctr"/>
          <a:p>
            <a:pPr>
              <a:lnSpc>
                <a:spcPct val="140000"/>
              </a:lnSpc>
            </a:pPr>
            <a:r>
              <a:rPr lang="en-US" sz="1600" dirty="0">
                <a:solidFill>
                  <a:schemeClr val="tx1"/>
                </a:solidFill>
                <a:latin typeface="MiSans" pitchFamily="34" charset="-122"/>
                <a:ea typeface="MiSans" pitchFamily="34" charset="-122"/>
                <a:cs typeface="MiSans" pitchFamily="34" charset="-120"/>
                <a:sym typeface="+mn-ea"/>
              </a:rPr>
              <a:t>记账可以帮助老年人</a:t>
            </a:r>
            <a:r>
              <a:rPr lang="en-US" sz="1600" b="1" dirty="0">
                <a:solidFill>
                  <a:schemeClr val="tx1"/>
                </a:solidFill>
                <a:latin typeface="MiSans" pitchFamily="34" charset="-122"/>
                <a:ea typeface="MiSans" pitchFamily="34" charset="-122"/>
                <a:cs typeface="MiSans" pitchFamily="34" charset="-120"/>
                <a:sym typeface="+mn-ea"/>
              </a:rPr>
              <a:t>跟踪自己的收入和支出，了解自己的财务状况</a:t>
            </a:r>
            <a:r>
              <a:rPr lang="en-US" sz="1600" dirty="0">
                <a:solidFill>
                  <a:schemeClr val="tx1"/>
                </a:solidFill>
                <a:latin typeface="MiSans" pitchFamily="34" charset="-122"/>
                <a:ea typeface="MiSans" pitchFamily="34" charset="-122"/>
                <a:cs typeface="MiSans" pitchFamily="34" charset="-120"/>
                <a:sym typeface="+mn-ea"/>
              </a:rPr>
              <a:t>。通过记账，他们可以发现潜在的财务问题，并及时采取措施解决。记账还可以帮助老年人设定和实现财务目标，如储蓄、投资和退休规划。</a:t>
            </a:r>
            <a:endParaRPr lang="en-US" sz="1600" dirty="0">
              <a:solidFill>
                <a:schemeClr val="tx1"/>
              </a:solidFill>
              <a:latin typeface="MiSans" pitchFamily="34" charset="-122"/>
              <a:ea typeface="MiSans" pitchFamily="34" charset="-122"/>
              <a:cs typeface="MiSans" pitchFamily="34" charset="-120"/>
              <a:sym typeface="+mn-ea"/>
            </a:endParaRPr>
          </a:p>
        </p:txBody>
      </p:sp>
      <p:sp>
        <p:nvSpPr>
          <p:cNvPr id="26" name="Shape 24"/>
          <p:cNvSpPr/>
          <p:nvPr/>
        </p:nvSpPr>
        <p:spPr>
          <a:xfrm>
            <a:off x="1791335" y="4266565"/>
            <a:ext cx="50800" cy="2692400"/>
          </a:xfrm>
          <a:custGeom>
            <a:avLst/>
            <a:gdLst/>
            <a:ahLst/>
            <a:cxnLst/>
            <a:rect l="l" t="t" r="r" b="b"/>
            <a:pathLst>
              <a:path w="50800" h="2692400">
                <a:moveTo>
                  <a:pt x="50800" y="0"/>
                </a:moveTo>
                <a:lnTo>
                  <a:pt x="50800" y="0"/>
                </a:lnTo>
                <a:lnTo>
                  <a:pt x="50800" y="2692400"/>
                </a:lnTo>
                <a:lnTo>
                  <a:pt x="50800" y="2692400"/>
                </a:lnTo>
                <a:cubicBezTo>
                  <a:pt x="22763" y="2692400"/>
                  <a:pt x="0" y="2669637"/>
                  <a:pt x="0" y="2641600"/>
                </a:cubicBezTo>
                <a:lnTo>
                  <a:pt x="0" y="50800"/>
                </a:lnTo>
                <a:cubicBezTo>
                  <a:pt x="0" y="22763"/>
                  <a:pt x="22763" y="0"/>
                  <a:pt x="50800" y="0"/>
                </a:cubicBezTo>
                <a:close/>
              </a:path>
            </a:pathLst>
          </a:custGeom>
          <a:solidFill>
            <a:srgbClr val="A99985"/>
          </a:solidFill>
        </p:spPr>
      </p:sp>
      <p:sp>
        <p:nvSpPr>
          <p:cNvPr id="27" name="Shape 25"/>
          <p:cNvSpPr/>
          <p:nvPr/>
        </p:nvSpPr>
        <p:spPr>
          <a:xfrm>
            <a:off x="2137410" y="4622165"/>
            <a:ext cx="285750" cy="254000"/>
          </a:xfrm>
          <a:custGeom>
            <a:avLst/>
            <a:gdLst/>
            <a:ahLst/>
            <a:cxnLst/>
            <a:rect l="l" t="t" r="r" b="b"/>
            <a:pathLst>
              <a:path w="285750" h="254000">
                <a:moveTo>
                  <a:pt x="254198" y="119063"/>
                </a:moveTo>
                <a:lnTo>
                  <a:pt x="166886" y="119063"/>
                </a:lnTo>
                <a:cubicBezTo>
                  <a:pt x="158105" y="119063"/>
                  <a:pt x="151011" y="111968"/>
                  <a:pt x="151011" y="103188"/>
                </a:cubicBezTo>
                <a:lnTo>
                  <a:pt x="151011" y="15875"/>
                </a:lnTo>
                <a:cubicBezTo>
                  <a:pt x="151011" y="7094"/>
                  <a:pt x="158155" y="-99"/>
                  <a:pt x="166836" y="1042"/>
                </a:cubicBezTo>
                <a:cubicBezTo>
                  <a:pt x="219918" y="8086"/>
                  <a:pt x="261987" y="50155"/>
                  <a:pt x="269032" y="103237"/>
                </a:cubicBezTo>
                <a:cubicBezTo>
                  <a:pt x="270173" y="111919"/>
                  <a:pt x="262979" y="119063"/>
                  <a:pt x="254198" y="119063"/>
                </a:cubicBezTo>
                <a:close/>
                <a:moveTo>
                  <a:pt x="110430" y="18455"/>
                </a:moveTo>
                <a:cubicBezTo>
                  <a:pt x="119410" y="16570"/>
                  <a:pt x="127198" y="23912"/>
                  <a:pt x="127198" y="33089"/>
                </a:cubicBezTo>
                <a:lnTo>
                  <a:pt x="127198" y="130969"/>
                </a:lnTo>
                <a:cubicBezTo>
                  <a:pt x="127198" y="133747"/>
                  <a:pt x="128191" y="136426"/>
                  <a:pt x="129927" y="138559"/>
                </a:cubicBezTo>
                <a:lnTo>
                  <a:pt x="195461" y="217636"/>
                </a:lnTo>
                <a:cubicBezTo>
                  <a:pt x="201265" y="224631"/>
                  <a:pt x="200025" y="235198"/>
                  <a:pt x="192038" y="239514"/>
                </a:cubicBezTo>
                <a:cubicBezTo>
                  <a:pt x="175121" y="248741"/>
                  <a:pt x="155724" y="254000"/>
                  <a:pt x="135136" y="254000"/>
                </a:cubicBezTo>
                <a:cubicBezTo>
                  <a:pt x="69404" y="254000"/>
                  <a:pt x="16073" y="200670"/>
                  <a:pt x="16073" y="134938"/>
                </a:cubicBezTo>
                <a:cubicBezTo>
                  <a:pt x="16073" y="77639"/>
                  <a:pt x="56505" y="29815"/>
                  <a:pt x="110430" y="18455"/>
                </a:cubicBezTo>
                <a:close/>
                <a:moveTo>
                  <a:pt x="237034" y="142875"/>
                </a:moveTo>
                <a:lnTo>
                  <a:pt x="268784" y="142875"/>
                </a:lnTo>
                <a:cubicBezTo>
                  <a:pt x="277961" y="142875"/>
                  <a:pt x="285304" y="150664"/>
                  <a:pt x="283418" y="159643"/>
                </a:cubicBezTo>
                <a:cubicBezTo>
                  <a:pt x="278358" y="183654"/>
                  <a:pt x="266055" y="204986"/>
                  <a:pt x="248890" y="221258"/>
                </a:cubicBezTo>
                <a:cubicBezTo>
                  <a:pt x="242788" y="227062"/>
                  <a:pt x="233214" y="225822"/>
                  <a:pt x="227856" y="219323"/>
                </a:cubicBezTo>
                <a:lnTo>
                  <a:pt x="185986" y="168870"/>
                </a:lnTo>
                <a:cubicBezTo>
                  <a:pt x="177403" y="158502"/>
                  <a:pt x="184795" y="142875"/>
                  <a:pt x="198189" y="142875"/>
                </a:cubicBezTo>
                <a:lnTo>
                  <a:pt x="236984" y="142875"/>
                </a:lnTo>
                <a:close/>
              </a:path>
            </a:pathLst>
          </a:custGeom>
          <a:solidFill>
            <a:srgbClr val="A99985"/>
          </a:solidFill>
        </p:spPr>
      </p:sp>
      <p:sp>
        <p:nvSpPr>
          <p:cNvPr id="28" name="Text 26"/>
          <p:cNvSpPr/>
          <p:nvPr/>
        </p:nvSpPr>
        <p:spPr>
          <a:xfrm>
            <a:off x="2439035" y="4571365"/>
            <a:ext cx="66167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了解财务状况</a:t>
            </a:r>
            <a:endParaRPr lang="en-US" sz="1600" dirty="0"/>
          </a:p>
        </p:txBody>
      </p:sp>
      <p:sp>
        <p:nvSpPr>
          <p:cNvPr id="29" name="Text 27"/>
          <p:cNvSpPr/>
          <p:nvPr/>
        </p:nvSpPr>
        <p:spPr>
          <a:xfrm>
            <a:off x="2121535" y="513016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30" name="Text 28"/>
          <p:cNvSpPr/>
          <p:nvPr/>
        </p:nvSpPr>
        <p:spPr>
          <a:xfrm>
            <a:off x="2426335" y="5130165"/>
            <a:ext cx="23368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掌握每月收入和支出总额</a:t>
            </a:r>
            <a:endParaRPr lang="en-US" sz="1600" dirty="0"/>
          </a:p>
        </p:txBody>
      </p:sp>
      <p:sp>
        <p:nvSpPr>
          <p:cNvPr id="31" name="Text 29"/>
          <p:cNvSpPr/>
          <p:nvPr/>
        </p:nvSpPr>
        <p:spPr>
          <a:xfrm>
            <a:off x="2121535" y="553656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32" name="Text 30"/>
          <p:cNvSpPr/>
          <p:nvPr/>
        </p:nvSpPr>
        <p:spPr>
          <a:xfrm>
            <a:off x="2426335" y="5536565"/>
            <a:ext cx="19304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了解各类支出的占比</a:t>
            </a:r>
            <a:endParaRPr lang="en-US" sz="1600" dirty="0"/>
          </a:p>
        </p:txBody>
      </p:sp>
      <p:sp>
        <p:nvSpPr>
          <p:cNvPr id="33" name="Text 31"/>
          <p:cNvSpPr/>
          <p:nvPr/>
        </p:nvSpPr>
        <p:spPr>
          <a:xfrm>
            <a:off x="2121535" y="594296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34" name="Text 32"/>
          <p:cNvSpPr/>
          <p:nvPr/>
        </p:nvSpPr>
        <p:spPr>
          <a:xfrm>
            <a:off x="2426335" y="5942965"/>
            <a:ext cx="19304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计算每月结余或赤字</a:t>
            </a:r>
            <a:endParaRPr lang="en-US" sz="1600" dirty="0"/>
          </a:p>
        </p:txBody>
      </p:sp>
      <p:sp>
        <p:nvSpPr>
          <p:cNvPr id="35" name="Text 33"/>
          <p:cNvSpPr/>
          <p:nvPr/>
        </p:nvSpPr>
        <p:spPr>
          <a:xfrm>
            <a:off x="2121535" y="6349365"/>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3" name="Text 34"/>
          <p:cNvSpPr/>
          <p:nvPr/>
        </p:nvSpPr>
        <p:spPr>
          <a:xfrm>
            <a:off x="2426335" y="6349365"/>
            <a:ext cx="21336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评估整体财务健康状况</a:t>
            </a:r>
            <a:endParaRPr lang="en-US" sz="1600" dirty="0"/>
          </a:p>
        </p:txBody>
      </p:sp>
      <p:sp>
        <p:nvSpPr>
          <p:cNvPr id="38" name="Shape 36"/>
          <p:cNvSpPr/>
          <p:nvPr/>
        </p:nvSpPr>
        <p:spPr>
          <a:xfrm>
            <a:off x="6134735" y="4266565"/>
            <a:ext cx="50800" cy="2692400"/>
          </a:xfrm>
          <a:custGeom>
            <a:avLst/>
            <a:gdLst/>
            <a:ahLst/>
            <a:cxnLst/>
            <a:rect l="l" t="t" r="r" b="b"/>
            <a:pathLst>
              <a:path w="50800" h="2692400">
                <a:moveTo>
                  <a:pt x="50800" y="0"/>
                </a:moveTo>
                <a:lnTo>
                  <a:pt x="50800" y="0"/>
                </a:lnTo>
                <a:lnTo>
                  <a:pt x="50800" y="2692400"/>
                </a:lnTo>
                <a:lnTo>
                  <a:pt x="50800" y="2692400"/>
                </a:lnTo>
                <a:cubicBezTo>
                  <a:pt x="22763" y="2692400"/>
                  <a:pt x="0" y="2669637"/>
                  <a:pt x="0" y="2641600"/>
                </a:cubicBezTo>
                <a:lnTo>
                  <a:pt x="0" y="50800"/>
                </a:lnTo>
                <a:cubicBezTo>
                  <a:pt x="0" y="22763"/>
                  <a:pt x="22763" y="0"/>
                  <a:pt x="50800" y="0"/>
                </a:cubicBezTo>
                <a:close/>
              </a:path>
            </a:pathLst>
          </a:custGeom>
          <a:solidFill>
            <a:srgbClr val="8A9A87"/>
          </a:solidFill>
        </p:spPr>
      </p:sp>
      <p:sp>
        <p:nvSpPr>
          <p:cNvPr id="39" name="Shape 37"/>
          <p:cNvSpPr/>
          <p:nvPr/>
        </p:nvSpPr>
        <p:spPr>
          <a:xfrm>
            <a:off x="6528435" y="4622165"/>
            <a:ext cx="190500" cy="254000"/>
          </a:xfrm>
          <a:custGeom>
            <a:avLst/>
            <a:gdLst/>
            <a:ahLst/>
            <a:cxnLst/>
            <a:rect l="l" t="t" r="r" b="b"/>
            <a:pathLst>
              <a:path w="190500" h="254000">
                <a:moveTo>
                  <a:pt x="145306" y="190500"/>
                </a:moveTo>
                <a:cubicBezTo>
                  <a:pt x="148927" y="179437"/>
                  <a:pt x="156170" y="169416"/>
                  <a:pt x="164356" y="160784"/>
                </a:cubicBezTo>
                <a:cubicBezTo>
                  <a:pt x="180578" y="143718"/>
                  <a:pt x="190500" y="120650"/>
                  <a:pt x="190500" y="95250"/>
                </a:cubicBezTo>
                <a:cubicBezTo>
                  <a:pt x="190500" y="42664"/>
                  <a:pt x="147836" y="0"/>
                  <a:pt x="95250" y="0"/>
                </a:cubicBezTo>
                <a:cubicBezTo>
                  <a:pt x="42664" y="0"/>
                  <a:pt x="0" y="42664"/>
                  <a:pt x="0" y="95250"/>
                </a:cubicBezTo>
                <a:cubicBezTo>
                  <a:pt x="0" y="120650"/>
                  <a:pt x="9922" y="143718"/>
                  <a:pt x="26144" y="160784"/>
                </a:cubicBezTo>
                <a:cubicBezTo>
                  <a:pt x="34330" y="169416"/>
                  <a:pt x="41622" y="179437"/>
                  <a:pt x="45194" y="190500"/>
                </a:cubicBezTo>
                <a:lnTo>
                  <a:pt x="145256" y="190500"/>
                </a:lnTo>
                <a:close/>
                <a:moveTo>
                  <a:pt x="142875" y="214313"/>
                </a:moveTo>
                <a:lnTo>
                  <a:pt x="47625" y="214313"/>
                </a:lnTo>
                <a:lnTo>
                  <a:pt x="47625" y="222250"/>
                </a:lnTo>
                <a:cubicBezTo>
                  <a:pt x="47625" y="244177"/>
                  <a:pt x="65385" y="261937"/>
                  <a:pt x="87313" y="261937"/>
                </a:cubicBezTo>
                <a:lnTo>
                  <a:pt x="103188" y="261937"/>
                </a:lnTo>
                <a:cubicBezTo>
                  <a:pt x="125115" y="261937"/>
                  <a:pt x="142875" y="244177"/>
                  <a:pt x="142875" y="222250"/>
                </a:cubicBezTo>
                <a:lnTo>
                  <a:pt x="142875" y="214313"/>
                </a:lnTo>
                <a:close/>
                <a:moveTo>
                  <a:pt x="91281" y="55563"/>
                </a:moveTo>
                <a:cubicBezTo>
                  <a:pt x="71537" y="55563"/>
                  <a:pt x="55563" y="71537"/>
                  <a:pt x="55563" y="91281"/>
                </a:cubicBezTo>
                <a:cubicBezTo>
                  <a:pt x="55563" y="97879"/>
                  <a:pt x="50254" y="103188"/>
                  <a:pt x="43656" y="103188"/>
                </a:cubicBezTo>
                <a:cubicBezTo>
                  <a:pt x="37058" y="103188"/>
                  <a:pt x="31750" y="97879"/>
                  <a:pt x="31750" y="91281"/>
                </a:cubicBezTo>
                <a:cubicBezTo>
                  <a:pt x="31750" y="58390"/>
                  <a:pt x="58390" y="31750"/>
                  <a:pt x="91281" y="31750"/>
                </a:cubicBezTo>
                <a:cubicBezTo>
                  <a:pt x="97879" y="31750"/>
                  <a:pt x="103188" y="37058"/>
                  <a:pt x="103188" y="43656"/>
                </a:cubicBezTo>
                <a:cubicBezTo>
                  <a:pt x="103188" y="50254"/>
                  <a:pt x="97879" y="55563"/>
                  <a:pt x="91281" y="55563"/>
                </a:cubicBezTo>
                <a:close/>
              </a:path>
            </a:pathLst>
          </a:custGeom>
          <a:solidFill>
            <a:srgbClr val="8A9A87"/>
          </a:solidFill>
        </p:spPr>
      </p:sp>
      <p:sp>
        <p:nvSpPr>
          <p:cNvPr id="41" name="Text 39"/>
          <p:cNvSpPr/>
          <p:nvPr/>
        </p:nvSpPr>
        <p:spPr>
          <a:xfrm>
            <a:off x="6464935" y="5130165"/>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42" name="Text 40"/>
          <p:cNvSpPr/>
          <p:nvPr/>
        </p:nvSpPr>
        <p:spPr>
          <a:xfrm>
            <a:off x="6769735" y="5130165"/>
            <a:ext cx="1727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减少不必要的开支</a:t>
            </a:r>
            <a:endParaRPr lang="en-US" sz="1600" dirty="0"/>
          </a:p>
        </p:txBody>
      </p:sp>
      <p:sp>
        <p:nvSpPr>
          <p:cNvPr id="43" name="Text 41"/>
          <p:cNvSpPr/>
          <p:nvPr/>
        </p:nvSpPr>
        <p:spPr>
          <a:xfrm>
            <a:off x="6464935" y="5536565"/>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44" name="Text 42"/>
          <p:cNvSpPr/>
          <p:nvPr/>
        </p:nvSpPr>
        <p:spPr>
          <a:xfrm>
            <a:off x="6769735" y="5536565"/>
            <a:ext cx="13208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优化消费结构</a:t>
            </a:r>
            <a:endParaRPr lang="en-US" sz="1600" dirty="0"/>
          </a:p>
        </p:txBody>
      </p:sp>
      <p:sp>
        <p:nvSpPr>
          <p:cNvPr id="45" name="Text 43"/>
          <p:cNvSpPr/>
          <p:nvPr/>
        </p:nvSpPr>
        <p:spPr>
          <a:xfrm>
            <a:off x="6464935" y="5942965"/>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46" name="Text 44"/>
          <p:cNvSpPr/>
          <p:nvPr/>
        </p:nvSpPr>
        <p:spPr>
          <a:xfrm>
            <a:off x="6769735" y="5942965"/>
            <a:ext cx="15240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增加储蓄和投资</a:t>
            </a:r>
            <a:endParaRPr lang="en-US" sz="1600" dirty="0"/>
          </a:p>
        </p:txBody>
      </p:sp>
      <p:sp>
        <p:nvSpPr>
          <p:cNvPr id="47" name="Text 45"/>
          <p:cNvSpPr/>
          <p:nvPr/>
        </p:nvSpPr>
        <p:spPr>
          <a:xfrm>
            <a:off x="6464935" y="6349365"/>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48" name="Text 46"/>
          <p:cNvSpPr/>
          <p:nvPr/>
        </p:nvSpPr>
        <p:spPr>
          <a:xfrm>
            <a:off x="6769735" y="6349365"/>
            <a:ext cx="1727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制定长期财务规划</a:t>
            </a:r>
            <a:endParaRPr lang="en-US" sz="1600" dirty="0"/>
          </a:p>
        </p:txBody>
      </p:sp>
      <p:sp>
        <p:nvSpPr>
          <p:cNvPr id="40" name="Text 38"/>
          <p:cNvSpPr/>
          <p:nvPr/>
        </p:nvSpPr>
        <p:spPr>
          <a:xfrm>
            <a:off x="6782435" y="4571365"/>
            <a:ext cx="1714500" cy="35814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采取措施</a:t>
            </a:r>
            <a:endParaRPr lang="en-US" sz="1600"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908685"/>
            <a:ext cx="8128000" cy="581025"/>
          </a:xfrm>
          <a:prstGeom prst="rect">
            <a:avLst/>
          </a:prstGeom>
          <a:noFill/>
        </p:spPr>
        <p:txBody>
          <a:bodyPr wrap="square" rtlCol="0" anchor="t">
            <a:spAutoFit/>
          </a:bodyP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记账工具与方法</a:t>
            </a:r>
            <a:endParaRPr lang="en-US" altLang="en-US" sz="3540" b="1" dirty="0">
              <a:solidFill>
                <a:srgbClr val="4A4A4A"/>
              </a:solidFill>
              <a:latin typeface="MiSans" pitchFamily="34" charset="-122"/>
              <a:ea typeface="MiSans" pitchFamily="34" charset="-122"/>
              <a:cs typeface="MiSans" pitchFamily="34" charset="-120"/>
              <a:sym typeface="+mn-ea"/>
            </a:endParaRPr>
          </a:p>
        </p:txBody>
      </p:sp>
      <p:sp>
        <p:nvSpPr>
          <p:cNvPr id="6" name="Text 4"/>
          <p:cNvSpPr/>
          <p:nvPr/>
        </p:nvSpPr>
        <p:spPr>
          <a:xfrm>
            <a:off x="495935" y="1781810"/>
            <a:ext cx="14222095" cy="1253490"/>
          </a:xfrm>
          <a:prstGeom prst="rect">
            <a:avLst/>
          </a:prstGeom>
          <a:noFill/>
        </p:spPr>
        <p:txBody>
          <a:bodyPr wrap="square" lIns="0" tIns="0" rIns="0" bIns="0" rtlCol="0" anchor="ctr"/>
          <a:p>
            <a:pPr>
              <a:lnSpc>
                <a:spcPct val="140000"/>
              </a:lnSpc>
            </a:pPr>
            <a:r>
              <a:rPr lang="en-US" dirty="0">
                <a:solidFill>
                  <a:schemeClr val="tx1"/>
                </a:solidFill>
                <a:latin typeface="MiSans" pitchFamily="34" charset="-122"/>
                <a:ea typeface="MiSans" pitchFamily="34" charset="-122"/>
                <a:cs typeface="MiSans" pitchFamily="34" charset="-120"/>
                <a:sym typeface="+mn-ea"/>
              </a:rPr>
              <a:t>老年人可以选择使用传统的纸质账本，也可以使用电子记账软件。</a:t>
            </a:r>
            <a:r>
              <a:rPr lang="en-US" b="1" dirty="0">
                <a:solidFill>
                  <a:schemeClr val="tx1"/>
                </a:solidFill>
                <a:latin typeface="MiSans" pitchFamily="34" charset="-122"/>
                <a:ea typeface="MiSans" pitchFamily="34" charset="-122"/>
                <a:cs typeface="MiSans" pitchFamily="34" charset="-120"/>
                <a:sym typeface="+mn-ea"/>
              </a:rPr>
              <a:t>无论选择哪种工具，重要的是要定期更新和复核账目，确保数据的准确性。</a:t>
            </a:r>
            <a:endParaRPr lang="en-US" b="1" dirty="0">
              <a:solidFill>
                <a:schemeClr val="tx1"/>
              </a:solidFill>
              <a:latin typeface="MiSans" pitchFamily="34" charset="-122"/>
              <a:ea typeface="MiSans" pitchFamily="34" charset="-122"/>
              <a:cs typeface="MiSans" pitchFamily="34" charset="-120"/>
              <a:sym typeface="+mn-ea"/>
            </a:endParaRPr>
          </a:p>
        </p:txBody>
      </p:sp>
      <p:sp>
        <p:nvSpPr>
          <p:cNvPr id="9" name="Shape 7"/>
          <p:cNvSpPr/>
          <p:nvPr/>
        </p:nvSpPr>
        <p:spPr>
          <a:xfrm>
            <a:off x="795401" y="3256171"/>
            <a:ext cx="795401" cy="795401"/>
          </a:xfrm>
          <a:custGeom>
            <a:avLst/>
            <a:gdLst/>
            <a:ahLst/>
            <a:cxnLst/>
            <a:rect l="l" t="t" r="r" b="b"/>
            <a:pathLst>
              <a:path w="795401" h="795401">
                <a:moveTo>
                  <a:pt x="397700" y="0"/>
                </a:moveTo>
                <a:lnTo>
                  <a:pt x="397700" y="0"/>
                </a:lnTo>
                <a:cubicBezTo>
                  <a:pt x="617197" y="0"/>
                  <a:pt x="795401" y="178204"/>
                  <a:pt x="795401" y="397700"/>
                </a:cubicBezTo>
                <a:lnTo>
                  <a:pt x="795401" y="397700"/>
                </a:lnTo>
                <a:cubicBezTo>
                  <a:pt x="795401" y="617197"/>
                  <a:pt x="617197" y="795401"/>
                  <a:pt x="397700" y="795401"/>
                </a:cubicBezTo>
                <a:lnTo>
                  <a:pt x="397700" y="795401"/>
                </a:lnTo>
                <a:cubicBezTo>
                  <a:pt x="178204" y="795401"/>
                  <a:pt x="0" y="617197"/>
                  <a:pt x="0" y="397700"/>
                </a:cubicBezTo>
                <a:lnTo>
                  <a:pt x="0" y="397700"/>
                </a:lnTo>
                <a:cubicBezTo>
                  <a:pt x="0" y="178204"/>
                  <a:pt x="178204" y="0"/>
                  <a:pt x="397700" y="0"/>
                </a:cubicBezTo>
                <a:close/>
              </a:path>
            </a:pathLst>
          </a:custGeom>
          <a:solidFill>
            <a:srgbClr val="A99985"/>
          </a:solidFill>
        </p:spPr>
      </p:sp>
      <p:sp>
        <p:nvSpPr>
          <p:cNvPr id="10" name="Shape 8"/>
          <p:cNvSpPr/>
          <p:nvPr/>
        </p:nvSpPr>
        <p:spPr>
          <a:xfrm>
            <a:off x="1062606" y="3504734"/>
            <a:ext cx="260991" cy="298275"/>
          </a:xfrm>
          <a:custGeom>
            <a:avLst/>
            <a:gdLst/>
            <a:ahLst/>
            <a:cxnLst/>
            <a:rect l="l" t="t" r="r" b="b"/>
            <a:pathLst>
              <a:path w="260991" h="298275">
                <a:moveTo>
                  <a:pt x="223706" y="298275"/>
                </a:moveTo>
                <a:lnTo>
                  <a:pt x="55927" y="298275"/>
                </a:lnTo>
                <a:cubicBezTo>
                  <a:pt x="25050" y="298275"/>
                  <a:pt x="0" y="273225"/>
                  <a:pt x="0" y="242349"/>
                </a:cubicBezTo>
                <a:lnTo>
                  <a:pt x="0" y="55927"/>
                </a:lnTo>
                <a:cubicBezTo>
                  <a:pt x="0" y="25050"/>
                  <a:pt x="25050" y="0"/>
                  <a:pt x="55927" y="0"/>
                </a:cubicBezTo>
                <a:lnTo>
                  <a:pt x="233028" y="0"/>
                </a:lnTo>
                <a:cubicBezTo>
                  <a:pt x="248466" y="0"/>
                  <a:pt x="260991" y="12525"/>
                  <a:pt x="260991" y="27963"/>
                </a:cubicBezTo>
                <a:lnTo>
                  <a:pt x="260991" y="195743"/>
                </a:lnTo>
                <a:cubicBezTo>
                  <a:pt x="260991" y="207919"/>
                  <a:pt x="253184" y="218289"/>
                  <a:pt x="242349" y="222133"/>
                </a:cubicBezTo>
                <a:lnTo>
                  <a:pt x="242349" y="260991"/>
                </a:lnTo>
                <a:cubicBezTo>
                  <a:pt x="252660" y="260991"/>
                  <a:pt x="260991" y="269322"/>
                  <a:pt x="260991" y="279633"/>
                </a:cubicBezTo>
                <a:cubicBezTo>
                  <a:pt x="260991" y="289944"/>
                  <a:pt x="252660" y="298275"/>
                  <a:pt x="242349" y="298275"/>
                </a:cubicBezTo>
                <a:lnTo>
                  <a:pt x="223706" y="298275"/>
                </a:lnTo>
                <a:close/>
                <a:moveTo>
                  <a:pt x="55927" y="223706"/>
                </a:moveTo>
                <a:cubicBezTo>
                  <a:pt x="45615" y="223706"/>
                  <a:pt x="37284" y="232037"/>
                  <a:pt x="37284" y="242349"/>
                </a:cubicBezTo>
                <a:cubicBezTo>
                  <a:pt x="37284" y="252660"/>
                  <a:pt x="45615" y="260991"/>
                  <a:pt x="55927" y="260991"/>
                </a:cubicBezTo>
                <a:lnTo>
                  <a:pt x="205064" y="260991"/>
                </a:lnTo>
                <a:lnTo>
                  <a:pt x="205064" y="223706"/>
                </a:lnTo>
                <a:lnTo>
                  <a:pt x="55927" y="223706"/>
                </a:lnTo>
                <a:close/>
                <a:moveTo>
                  <a:pt x="74569" y="88550"/>
                </a:moveTo>
                <a:cubicBezTo>
                  <a:pt x="74569" y="96299"/>
                  <a:pt x="80802" y="102532"/>
                  <a:pt x="88550" y="102532"/>
                </a:cubicBezTo>
                <a:lnTo>
                  <a:pt x="191083" y="102532"/>
                </a:lnTo>
                <a:cubicBezTo>
                  <a:pt x="198831" y="102532"/>
                  <a:pt x="205064" y="96299"/>
                  <a:pt x="205064" y="88550"/>
                </a:cubicBezTo>
                <a:cubicBezTo>
                  <a:pt x="205064" y="80802"/>
                  <a:pt x="198831" y="74569"/>
                  <a:pt x="191083" y="74569"/>
                </a:cubicBezTo>
                <a:lnTo>
                  <a:pt x="88550" y="74569"/>
                </a:lnTo>
                <a:cubicBezTo>
                  <a:pt x="80802" y="74569"/>
                  <a:pt x="74569" y="80802"/>
                  <a:pt x="74569" y="88550"/>
                </a:cubicBezTo>
                <a:close/>
                <a:moveTo>
                  <a:pt x="88550" y="130495"/>
                </a:moveTo>
                <a:cubicBezTo>
                  <a:pt x="80802" y="130495"/>
                  <a:pt x="74569" y="136729"/>
                  <a:pt x="74569" y="144477"/>
                </a:cubicBezTo>
                <a:cubicBezTo>
                  <a:pt x="74569" y="152225"/>
                  <a:pt x="80802" y="158459"/>
                  <a:pt x="88550" y="158459"/>
                </a:cubicBezTo>
                <a:lnTo>
                  <a:pt x="191083" y="158459"/>
                </a:lnTo>
                <a:cubicBezTo>
                  <a:pt x="198831" y="158459"/>
                  <a:pt x="205064" y="152225"/>
                  <a:pt x="205064" y="144477"/>
                </a:cubicBezTo>
                <a:cubicBezTo>
                  <a:pt x="205064" y="136729"/>
                  <a:pt x="198831" y="130495"/>
                  <a:pt x="191083" y="130495"/>
                </a:cubicBezTo>
                <a:lnTo>
                  <a:pt x="88550" y="130495"/>
                </a:lnTo>
                <a:close/>
              </a:path>
            </a:pathLst>
          </a:custGeom>
          <a:solidFill>
            <a:srgbClr val="F8F6F2"/>
          </a:solidFill>
        </p:spPr>
      </p:sp>
      <p:sp>
        <p:nvSpPr>
          <p:cNvPr id="11" name="Text 9"/>
          <p:cNvSpPr/>
          <p:nvPr/>
        </p:nvSpPr>
        <p:spPr>
          <a:xfrm>
            <a:off x="1739939" y="3455021"/>
            <a:ext cx="1379523" cy="397700"/>
          </a:xfrm>
          <a:prstGeom prst="rect">
            <a:avLst/>
          </a:prstGeom>
          <a:noFill/>
        </p:spPr>
        <p:txBody>
          <a:bodyPr wrap="square" lIns="0" tIns="0" rIns="0" bIns="0" rtlCol="0" anchor="ctr"/>
          <a:p>
            <a:pPr>
              <a:lnSpc>
                <a:spcPct val="110000"/>
              </a:lnSpc>
            </a:pPr>
            <a:r>
              <a:rPr lang="en-US" sz="2350" b="1" dirty="0">
                <a:solidFill>
                  <a:srgbClr val="4A4A4A"/>
                </a:solidFill>
                <a:latin typeface="MiSans" pitchFamily="34" charset="-122"/>
                <a:ea typeface="MiSans" pitchFamily="34" charset="-122"/>
                <a:cs typeface="MiSans" pitchFamily="34" charset="-120"/>
              </a:rPr>
              <a:t>纸质账本</a:t>
            </a:r>
            <a:endParaRPr lang="en-US" sz="1600" dirty="0"/>
          </a:p>
        </p:txBody>
      </p:sp>
      <p:sp>
        <p:nvSpPr>
          <p:cNvPr id="12" name="Text 10"/>
          <p:cNvSpPr/>
          <p:nvPr/>
        </p:nvSpPr>
        <p:spPr>
          <a:xfrm>
            <a:off x="795401" y="4300135"/>
            <a:ext cx="6934899" cy="323131"/>
          </a:xfrm>
          <a:prstGeom prst="rect">
            <a:avLst/>
          </a:prstGeom>
          <a:noFill/>
        </p:spPr>
        <p:txBody>
          <a:bodyPr wrap="square" lIns="0" tIns="0" rIns="0" bIns="0" rtlCol="0" anchor="ctr"/>
          <a:p>
            <a:pPr>
              <a:lnSpc>
                <a:spcPct val="140000"/>
              </a:lnSpc>
            </a:pPr>
            <a:r>
              <a:rPr lang="en-US" sz="1565" dirty="0">
                <a:solidFill>
                  <a:srgbClr val="4A4A4A"/>
                </a:solidFill>
                <a:latin typeface="MiSans" pitchFamily="34" charset="-122"/>
                <a:ea typeface="MiSans" pitchFamily="34" charset="-122"/>
                <a:cs typeface="MiSans" pitchFamily="34" charset="-120"/>
              </a:rPr>
              <a:t>简单直观，适合那些不习惯使用电子设备的老年人</a:t>
            </a:r>
            <a:endParaRPr lang="en-US" sz="1600" dirty="0"/>
          </a:p>
        </p:txBody>
      </p:sp>
      <p:sp>
        <p:nvSpPr>
          <p:cNvPr id="13" name="Shape 11"/>
          <p:cNvSpPr/>
          <p:nvPr/>
        </p:nvSpPr>
        <p:spPr>
          <a:xfrm>
            <a:off x="795655" y="4822190"/>
            <a:ext cx="4311650" cy="2137410"/>
          </a:xfrm>
          <a:custGeom>
            <a:avLst/>
            <a:gdLst/>
            <a:ahLst/>
            <a:cxnLst/>
            <a:rect l="l" t="t" r="r" b="b"/>
            <a:pathLst>
              <a:path w="6835474" h="2137639">
                <a:moveTo>
                  <a:pt x="99422" y="0"/>
                </a:moveTo>
                <a:lnTo>
                  <a:pt x="6736052" y="0"/>
                </a:lnTo>
                <a:cubicBezTo>
                  <a:pt x="6790961" y="0"/>
                  <a:pt x="6835474" y="44513"/>
                  <a:pt x="6835474" y="99422"/>
                </a:cubicBezTo>
                <a:lnTo>
                  <a:pt x="6835474" y="2038218"/>
                </a:lnTo>
                <a:cubicBezTo>
                  <a:pt x="6835474" y="2093127"/>
                  <a:pt x="6790961" y="2137639"/>
                  <a:pt x="6736052" y="2137639"/>
                </a:cubicBezTo>
                <a:lnTo>
                  <a:pt x="99422" y="2137639"/>
                </a:lnTo>
                <a:cubicBezTo>
                  <a:pt x="44549" y="2137639"/>
                  <a:pt x="0" y="2093090"/>
                  <a:pt x="0" y="2038218"/>
                </a:cubicBezTo>
                <a:lnTo>
                  <a:pt x="0" y="99422"/>
                </a:lnTo>
                <a:cubicBezTo>
                  <a:pt x="0" y="44549"/>
                  <a:pt x="44549" y="0"/>
                  <a:pt x="99422" y="0"/>
                </a:cubicBezTo>
                <a:close/>
              </a:path>
            </a:pathLst>
          </a:custGeom>
          <a:solidFill>
            <a:srgbClr val="658A85"/>
          </a:solidFill>
        </p:spPr>
      </p:sp>
      <p:sp>
        <p:nvSpPr>
          <p:cNvPr id="14" name="Text 12"/>
          <p:cNvSpPr/>
          <p:nvPr/>
        </p:nvSpPr>
        <p:spPr>
          <a:xfrm>
            <a:off x="994251" y="5020966"/>
            <a:ext cx="6537199" cy="298275"/>
          </a:xfrm>
          <a:prstGeom prst="rect">
            <a:avLst/>
          </a:prstGeom>
          <a:noFill/>
        </p:spPr>
        <p:txBody>
          <a:bodyPr wrap="square" lIns="0" tIns="0" rIns="0" bIns="0" rtlCol="0" anchor="ctr"/>
          <a:p>
            <a:pPr>
              <a:lnSpc>
                <a:spcPct val="130000"/>
              </a:lnSpc>
            </a:pPr>
            <a:r>
              <a:rPr lang="en-US" sz="1565" b="1" dirty="0">
                <a:solidFill>
                  <a:srgbClr val="F8F6F2"/>
                </a:solidFill>
                <a:latin typeface="MiSans" pitchFamily="34" charset="-122"/>
                <a:ea typeface="MiSans" pitchFamily="34" charset="-122"/>
                <a:cs typeface="MiSans" pitchFamily="34" charset="-120"/>
              </a:rPr>
              <a:t>优点</a:t>
            </a:r>
            <a:endParaRPr lang="en-US" sz="1600" dirty="0"/>
          </a:p>
        </p:txBody>
      </p:sp>
      <p:sp>
        <p:nvSpPr>
          <p:cNvPr id="15" name="Text 13"/>
          <p:cNvSpPr/>
          <p:nvPr/>
        </p:nvSpPr>
        <p:spPr>
          <a:xfrm>
            <a:off x="994251" y="5418667"/>
            <a:ext cx="6537199" cy="298275"/>
          </a:xfrm>
          <a:prstGeom prst="rect">
            <a:avLst/>
          </a:prstGeom>
          <a:noFill/>
        </p:spPr>
        <p:txBody>
          <a:bodyPr wrap="square" lIns="0" tIns="0" rIns="0" bIns="0" rtlCol="0" anchor="ctr"/>
          <a:p>
            <a:pPr>
              <a:lnSpc>
                <a:spcPct val="130000"/>
              </a:lnSpc>
            </a:pPr>
            <a:r>
              <a:rPr lang="en-US" sz="1565" dirty="0">
                <a:solidFill>
                  <a:srgbClr val="F8F6F2"/>
                </a:solidFill>
                <a:latin typeface="MiSans" pitchFamily="34" charset="-122"/>
                <a:ea typeface="MiSans" pitchFamily="34" charset="-122"/>
                <a:cs typeface="MiSans" pitchFamily="34" charset="-120"/>
              </a:rPr>
              <a:t>• 操作简单，无需学习成本</a:t>
            </a:r>
            <a:endParaRPr lang="en-US" sz="1600" dirty="0"/>
          </a:p>
        </p:txBody>
      </p:sp>
      <p:sp>
        <p:nvSpPr>
          <p:cNvPr id="16" name="Text 14"/>
          <p:cNvSpPr/>
          <p:nvPr/>
        </p:nvSpPr>
        <p:spPr>
          <a:xfrm>
            <a:off x="994251" y="5766654"/>
            <a:ext cx="6537199" cy="298275"/>
          </a:xfrm>
          <a:prstGeom prst="rect">
            <a:avLst/>
          </a:prstGeom>
          <a:noFill/>
        </p:spPr>
        <p:txBody>
          <a:bodyPr wrap="square" lIns="0" tIns="0" rIns="0" bIns="0" rtlCol="0" anchor="ctr"/>
          <a:p>
            <a:pPr>
              <a:lnSpc>
                <a:spcPct val="130000"/>
              </a:lnSpc>
            </a:pPr>
            <a:r>
              <a:rPr lang="en-US" sz="1565" dirty="0">
                <a:solidFill>
                  <a:srgbClr val="F8F6F2"/>
                </a:solidFill>
                <a:latin typeface="MiSans" pitchFamily="34" charset="-122"/>
                <a:ea typeface="MiSans" pitchFamily="34" charset="-122"/>
                <a:cs typeface="MiSans" pitchFamily="34" charset="-120"/>
              </a:rPr>
              <a:t>• 直观可见，便于查阅</a:t>
            </a:r>
            <a:endParaRPr lang="en-US" sz="1600" dirty="0"/>
          </a:p>
        </p:txBody>
      </p:sp>
      <p:sp>
        <p:nvSpPr>
          <p:cNvPr id="17" name="Text 15"/>
          <p:cNvSpPr/>
          <p:nvPr/>
        </p:nvSpPr>
        <p:spPr>
          <a:xfrm>
            <a:off x="994251" y="6114642"/>
            <a:ext cx="6537199" cy="298275"/>
          </a:xfrm>
          <a:prstGeom prst="rect">
            <a:avLst/>
          </a:prstGeom>
          <a:noFill/>
        </p:spPr>
        <p:txBody>
          <a:bodyPr wrap="square" lIns="0" tIns="0" rIns="0" bIns="0" rtlCol="0" anchor="ctr"/>
          <a:p>
            <a:pPr>
              <a:lnSpc>
                <a:spcPct val="130000"/>
              </a:lnSpc>
            </a:pPr>
            <a:r>
              <a:rPr lang="en-US" sz="1565" dirty="0">
                <a:solidFill>
                  <a:srgbClr val="F8F6F2"/>
                </a:solidFill>
                <a:latin typeface="MiSans" pitchFamily="34" charset="-122"/>
                <a:ea typeface="MiSans" pitchFamily="34" charset="-122"/>
                <a:cs typeface="MiSans" pitchFamily="34" charset="-120"/>
              </a:rPr>
              <a:t>• 不受电子设备限制</a:t>
            </a:r>
            <a:endParaRPr lang="en-US" sz="1600" dirty="0"/>
          </a:p>
        </p:txBody>
      </p:sp>
      <p:sp>
        <p:nvSpPr>
          <p:cNvPr id="18" name="Text 16"/>
          <p:cNvSpPr/>
          <p:nvPr/>
        </p:nvSpPr>
        <p:spPr>
          <a:xfrm>
            <a:off x="994251" y="6462630"/>
            <a:ext cx="6537199" cy="298275"/>
          </a:xfrm>
          <a:prstGeom prst="rect">
            <a:avLst/>
          </a:prstGeom>
          <a:noFill/>
        </p:spPr>
        <p:txBody>
          <a:bodyPr wrap="square" lIns="0" tIns="0" rIns="0" bIns="0" rtlCol="0" anchor="ctr"/>
          <a:p>
            <a:pPr>
              <a:lnSpc>
                <a:spcPct val="130000"/>
              </a:lnSpc>
            </a:pPr>
            <a:r>
              <a:rPr lang="en-US" sz="1565" dirty="0">
                <a:solidFill>
                  <a:srgbClr val="F8F6F2"/>
                </a:solidFill>
                <a:latin typeface="MiSans" pitchFamily="34" charset="-122"/>
                <a:ea typeface="MiSans" pitchFamily="34" charset="-122"/>
                <a:cs typeface="MiSans" pitchFamily="34" charset="-120"/>
              </a:rPr>
              <a:t>• 有书写的仪式感</a:t>
            </a:r>
            <a:endParaRPr lang="en-US" sz="1600" dirty="0"/>
          </a:p>
        </p:txBody>
      </p:sp>
      <p:sp>
        <p:nvSpPr>
          <p:cNvPr id="21" name="Shape 19"/>
          <p:cNvSpPr/>
          <p:nvPr/>
        </p:nvSpPr>
        <p:spPr>
          <a:xfrm>
            <a:off x="6494244" y="3256171"/>
            <a:ext cx="795401" cy="795401"/>
          </a:xfrm>
          <a:custGeom>
            <a:avLst/>
            <a:gdLst/>
            <a:ahLst/>
            <a:cxnLst/>
            <a:rect l="l" t="t" r="r" b="b"/>
            <a:pathLst>
              <a:path w="795401" h="795401">
                <a:moveTo>
                  <a:pt x="397700" y="0"/>
                </a:moveTo>
                <a:lnTo>
                  <a:pt x="397700" y="0"/>
                </a:lnTo>
                <a:cubicBezTo>
                  <a:pt x="617197" y="0"/>
                  <a:pt x="795401" y="178204"/>
                  <a:pt x="795401" y="397700"/>
                </a:cubicBezTo>
                <a:lnTo>
                  <a:pt x="795401" y="397700"/>
                </a:lnTo>
                <a:cubicBezTo>
                  <a:pt x="795401" y="617197"/>
                  <a:pt x="617197" y="795401"/>
                  <a:pt x="397700" y="795401"/>
                </a:cubicBezTo>
                <a:lnTo>
                  <a:pt x="397700" y="795401"/>
                </a:lnTo>
                <a:cubicBezTo>
                  <a:pt x="178204" y="795401"/>
                  <a:pt x="0" y="617197"/>
                  <a:pt x="0" y="397700"/>
                </a:cubicBezTo>
                <a:lnTo>
                  <a:pt x="0" y="397700"/>
                </a:lnTo>
                <a:cubicBezTo>
                  <a:pt x="0" y="178204"/>
                  <a:pt x="178204" y="0"/>
                  <a:pt x="397700" y="0"/>
                </a:cubicBezTo>
                <a:close/>
              </a:path>
            </a:pathLst>
          </a:custGeom>
          <a:solidFill>
            <a:srgbClr val="8A9A87"/>
          </a:solidFill>
        </p:spPr>
      </p:sp>
      <p:sp>
        <p:nvSpPr>
          <p:cNvPr id="22" name="Shape 20"/>
          <p:cNvSpPr/>
          <p:nvPr/>
        </p:nvSpPr>
        <p:spPr>
          <a:xfrm>
            <a:off x="6705522" y="3504734"/>
            <a:ext cx="372844" cy="298275"/>
          </a:xfrm>
          <a:custGeom>
            <a:avLst/>
            <a:gdLst/>
            <a:ahLst/>
            <a:cxnLst/>
            <a:rect l="l" t="t" r="r" b="b"/>
            <a:pathLst>
              <a:path w="372844" h="298275">
                <a:moveTo>
                  <a:pt x="74569" y="18642"/>
                </a:moveTo>
                <a:cubicBezTo>
                  <a:pt x="54004" y="18642"/>
                  <a:pt x="37284" y="35362"/>
                  <a:pt x="37284" y="55927"/>
                </a:cubicBezTo>
                <a:lnTo>
                  <a:pt x="37284" y="195743"/>
                </a:lnTo>
                <a:lnTo>
                  <a:pt x="74569" y="195743"/>
                </a:lnTo>
                <a:lnTo>
                  <a:pt x="74569" y="55927"/>
                </a:lnTo>
                <a:lnTo>
                  <a:pt x="298275" y="55927"/>
                </a:lnTo>
                <a:lnTo>
                  <a:pt x="298275" y="195743"/>
                </a:lnTo>
                <a:lnTo>
                  <a:pt x="335560" y="195743"/>
                </a:lnTo>
                <a:lnTo>
                  <a:pt x="335560" y="55927"/>
                </a:lnTo>
                <a:cubicBezTo>
                  <a:pt x="335560" y="35362"/>
                  <a:pt x="318840" y="18642"/>
                  <a:pt x="298275" y="18642"/>
                </a:cubicBezTo>
                <a:lnTo>
                  <a:pt x="74569" y="18642"/>
                </a:lnTo>
                <a:close/>
                <a:moveTo>
                  <a:pt x="11185" y="223706"/>
                </a:moveTo>
                <a:cubicBezTo>
                  <a:pt x="5010" y="223706"/>
                  <a:pt x="0" y="228717"/>
                  <a:pt x="0" y="234892"/>
                </a:cubicBezTo>
                <a:cubicBezTo>
                  <a:pt x="0" y="259593"/>
                  <a:pt x="20040" y="279633"/>
                  <a:pt x="44741" y="279633"/>
                </a:cubicBezTo>
                <a:lnTo>
                  <a:pt x="328103" y="279633"/>
                </a:lnTo>
                <a:cubicBezTo>
                  <a:pt x="352804" y="279633"/>
                  <a:pt x="372844" y="259593"/>
                  <a:pt x="372844" y="234892"/>
                </a:cubicBezTo>
                <a:cubicBezTo>
                  <a:pt x="372844" y="228717"/>
                  <a:pt x="367834" y="223706"/>
                  <a:pt x="361659" y="223706"/>
                </a:cubicBezTo>
                <a:lnTo>
                  <a:pt x="11185" y="223706"/>
                </a:lnTo>
                <a:close/>
              </a:path>
            </a:pathLst>
          </a:custGeom>
          <a:solidFill>
            <a:srgbClr val="F8F6F2"/>
          </a:solidFill>
        </p:spPr>
      </p:sp>
      <p:sp>
        <p:nvSpPr>
          <p:cNvPr id="23" name="Text 21"/>
          <p:cNvSpPr/>
          <p:nvPr/>
        </p:nvSpPr>
        <p:spPr>
          <a:xfrm>
            <a:off x="7438782" y="3455021"/>
            <a:ext cx="1988502" cy="397700"/>
          </a:xfrm>
          <a:prstGeom prst="rect">
            <a:avLst/>
          </a:prstGeom>
          <a:noFill/>
        </p:spPr>
        <p:txBody>
          <a:bodyPr wrap="square" lIns="0" tIns="0" rIns="0" bIns="0" rtlCol="0" anchor="ctr"/>
          <a:p>
            <a:pPr>
              <a:lnSpc>
                <a:spcPct val="110000"/>
              </a:lnSpc>
            </a:pPr>
            <a:r>
              <a:rPr lang="en-US" sz="2350" b="1" dirty="0">
                <a:solidFill>
                  <a:srgbClr val="4A4A4A"/>
                </a:solidFill>
                <a:latin typeface="MiSans" pitchFamily="34" charset="-122"/>
                <a:ea typeface="MiSans" pitchFamily="34" charset="-122"/>
                <a:cs typeface="MiSans" pitchFamily="34" charset="-120"/>
              </a:rPr>
              <a:t>电子记账软件</a:t>
            </a:r>
            <a:endParaRPr lang="en-US" sz="1600" dirty="0"/>
          </a:p>
        </p:txBody>
      </p:sp>
      <p:sp>
        <p:nvSpPr>
          <p:cNvPr id="24" name="Text 22"/>
          <p:cNvSpPr/>
          <p:nvPr/>
        </p:nvSpPr>
        <p:spPr>
          <a:xfrm>
            <a:off x="6494244" y="4300135"/>
            <a:ext cx="6934899" cy="323131"/>
          </a:xfrm>
          <a:prstGeom prst="rect">
            <a:avLst/>
          </a:prstGeom>
          <a:noFill/>
        </p:spPr>
        <p:txBody>
          <a:bodyPr wrap="square" lIns="0" tIns="0" rIns="0" bIns="0" rtlCol="0" anchor="ctr"/>
          <a:p>
            <a:pPr>
              <a:lnSpc>
                <a:spcPct val="140000"/>
              </a:lnSpc>
            </a:pPr>
            <a:r>
              <a:rPr lang="en-US" sz="1565" dirty="0">
                <a:solidFill>
                  <a:srgbClr val="4A4A4A"/>
                </a:solidFill>
                <a:latin typeface="MiSans" pitchFamily="34" charset="-122"/>
                <a:ea typeface="MiSans" pitchFamily="34" charset="-122"/>
                <a:cs typeface="MiSans" pitchFamily="34" charset="-120"/>
              </a:rPr>
              <a:t>功能丰富，提供自动分类、预算提醒和财务分析</a:t>
            </a:r>
            <a:endParaRPr lang="en-US" sz="1600" dirty="0"/>
          </a:p>
        </p:txBody>
      </p:sp>
      <p:sp>
        <p:nvSpPr>
          <p:cNvPr id="25" name="Shape 23"/>
          <p:cNvSpPr/>
          <p:nvPr/>
        </p:nvSpPr>
        <p:spPr>
          <a:xfrm>
            <a:off x="6494145" y="4822190"/>
            <a:ext cx="4151630" cy="2137410"/>
          </a:xfrm>
          <a:custGeom>
            <a:avLst/>
            <a:gdLst/>
            <a:ahLst/>
            <a:cxnLst/>
            <a:rect l="l" t="t" r="r" b="b"/>
            <a:pathLst>
              <a:path w="6835474" h="2137639">
                <a:moveTo>
                  <a:pt x="99422" y="0"/>
                </a:moveTo>
                <a:lnTo>
                  <a:pt x="6736052" y="0"/>
                </a:lnTo>
                <a:cubicBezTo>
                  <a:pt x="6790961" y="0"/>
                  <a:pt x="6835474" y="44513"/>
                  <a:pt x="6835474" y="99422"/>
                </a:cubicBezTo>
                <a:lnTo>
                  <a:pt x="6835474" y="2038218"/>
                </a:lnTo>
                <a:cubicBezTo>
                  <a:pt x="6835474" y="2093127"/>
                  <a:pt x="6790961" y="2137639"/>
                  <a:pt x="6736052" y="2137639"/>
                </a:cubicBezTo>
                <a:lnTo>
                  <a:pt x="99422" y="2137639"/>
                </a:lnTo>
                <a:cubicBezTo>
                  <a:pt x="44549" y="2137639"/>
                  <a:pt x="0" y="2093090"/>
                  <a:pt x="0" y="2038218"/>
                </a:cubicBezTo>
                <a:lnTo>
                  <a:pt x="0" y="99422"/>
                </a:lnTo>
                <a:cubicBezTo>
                  <a:pt x="0" y="44549"/>
                  <a:pt x="44549" y="0"/>
                  <a:pt x="99422" y="0"/>
                </a:cubicBezTo>
                <a:close/>
              </a:path>
            </a:pathLst>
          </a:custGeom>
          <a:solidFill>
            <a:srgbClr val="84B584"/>
          </a:solidFill>
        </p:spPr>
      </p:sp>
      <p:sp>
        <p:nvSpPr>
          <p:cNvPr id="4" name="Text 24"/>
          <p:cNvSpPr/>
          <p:nvPr/>
        </p:nvSpPr>
        <p:spPr>
          <a:xfrm>
            <a:off x="6693094" y="5020966"/>
            <a:ext cx="6537199" cy="298275"/>
          </a:xfrm>
          <a:prstGeom prst="rect">
            <a:avLst/>
          </a:prstGeom>
          <a:noFill/>
        </p:spPr>
        <p:txBody>
          <a:bodyPr wrap="square" lIns="0" tIns="0" rIns="0" bIns="0" rtlCol="0" anchor="ctr"/>
          <a:p>
            <a:pPr>
              <a:lnSpc>
                <a:spcPct val="130000"/>
              </a:lnSpc>
            </a:pPr>
            <a:r>
              <a:rPr lang="en-US" sz="1565" b="1" dirty="0">
                <a:solidFill>
                  <a:srgbClr val="F8F6F2"/>
                </a:solidFill>
                <a:latin typeface="MiSans" pitchFamily="34" charset="-122"/>
                <a:ea typeface="MiSans" pitchFamily="34" charset="-122"/>
                <a:cs typeface="MiSans" pitchFamily="34" charset="-120"/>
              </a:rPr>
              <a:t>优点</a:t>
            </a:r>
            <a:endParaRPr lang="en-US" sz="1600" dirty="0"/>
          </a:p>
        </p:txBody>
      </p:sp>
      <p:sp>
        <p:nvSpPr>
          <p:cNvPr id="5" name="Text 25"/>
          <p:cNvSpPr/>
          <p:nvPr/>
        </p:nvSpPr>
        <p:spPr>
          <a:xfrm>
            <a:off x="6693094" y="5418667"/>
            <a:ext cx="6537199" cy="298275"/>
          </a:xfrm>
          <a:prstGeom prst="rect">
            <a:avLst/>
          </a:prstGeom>
          <a:noFill/>
        </p:spPr>
        <p:txBody>
          <a:bodyPr wrap="square" lIns="0" tIns="0" rIns="0" bIns="0" rtlCol="0" anchor="ctr"/>
          <a:p>
            <a:pPr>
              <a:lnSpc>
                <a:spcPct val="130000"/>
              </a:lnSpc>
            </a:pPr>
            <a:r>
              <a:rPr lang="en-US" sz="1565" dirty="0">
                <a:solidFill>
                  <a:srgbClr val="F8F6F2"/>
                </a:solidFill>
                <a:latin typeface="MiSans" pitchFamily="34" charset="-122"/>
                <a:ea typeface="MiSans" pitchFamily="34" charset="-122"/>
                <a:cs typeface="MiSans" pitchFamily="34" charset="-120"/>
              </a:rPr>
              <a:t>• 自动计算，减少错误</a:t>
            </a:r>
            <a:endParaRPr lang="en-US" sz="1600" dirty="0"/>
          </a:p>
        </p:txBody>
      </p:sp>
      <p:sp>
        <p:nvSpPr>
          <p:cNvPr id="7" name="Text 26"/>
          <p:cNvSpPr/>
          <p:nvPr/>
        </p:nvSpPr>
        <p:spPr>
          <a:xfrm>
            <a:off x="6693094" y="5766654"/>
            <a:ext cx="6537199" cy="298275"/>
          </a:xfrm>
          <a:prstGeom prst="rect">
            <a:avLst/>
          </a:prstGeom>
          <a:noFill/>
        </p:spPr>
        <p:txBody>
          <a:bodyPr wrap="square" lIns="0" tIns="0" rIns="0" bIns="0" rtlCol="0" anchor="ctr"/>
          <a:p>
            <a:pPr>
              <a:lnSpc>
                <a:spcPct val="130000"/>
              </a:lnSpc>
            </a:pPr>
            <a:r>
              <a:rPr lang="en-US" sz="1565" dirty="0">
                <a:solidFill>
                  <a:srgbClr val="F8F6F2"/>
                </a:solidFill>
                <a:latin typeface="MiSans" pitchFamily="34" charset="-122"/>
                <a:ea typeface="MiSans" pitchFamily="34" charset="-122"/>
                <a:cs typeface="MiSans" pitchFamily="34" charset="-120"/>
              </a:rPr>
              <a:t>• 数据备份，不易丢失</a:t>
            </a:r>
            <a:endParaRPr lang="en-US" sz="1600" dirty="0"/>
          </a:p>
        </p:txBody>
      </p:sp>
      <p:sp>
        <p:nvSpPr>
          <p:cNvPr id="8" name="Text 27"/>
          <p:cNvSpPr/>
          <p:nvPr/>
        </p:nvSpPr>
        <p:spPr>
          <a:xfrm>
            <a:off x="6693094" y="6114642"/>
            <a:ext cx="6537199" cy="298275"/>
          </a:xfrm>
          <a:prstGeom prst="rect">
            <a:avLst/>
          </a:prstGeom>
          <a:noFill/>
        </p:spPr>
        <p:txBody>
          <a:bodyPr wrap="square" lIns="0" tIns="0" rIns="0" bIns="0" rtlCol="0" anchor="ctr"/>
          <a:p>
            <a:pPr>
              <a:lnSpc>
                <a:spcPct val="130000"/>
              </a:lnSpc>
            </a:pPr>
            <a:r>
              <a:rPr lang="en-US" sz="1565" dirty="0">
                <a:solidFill>
                  <a:srgbClr val="F8F6F2"/>
                </a:solidFill>
                <a:latin typeface="MiSans" pitchFamily="34" charset="-122"/>
                <a:ea typeface="MiSans" pitchFamily="34" charset="-122"/>
                <a:cs typeface="MiSans" pitchFamily="34" charset="-120"/>
              </a:rPr>
              <a:t>• 图表分析，直观明了</a:t>
            </a:r>
            <a:endParaRPr lang="en-US" sz="1600" dirty="0"/>
          </a:p>
        </p:txBody>
      </p:sp>
      <p:sp>
        <p:nvSpPr>
          <p:cNvPr id="19" name="Text 28"/>
          <p:cNvSpPr/>
          <p:nvPr/>
        </p:nvSpPr>
        <p:spPr>
          <a:xfrm>
            <a:off x="6693094" y="6462630"/>
            <a:ext cx="6537199" cy="298275"/>
          </a:xfrm>
          <a:prstGeom prst="rect">
            <a:avLst/>
          </a:prstGeom>
          <a:noFill/>
        </p:spPr>
        <p:txBody>
          <a:bodyPr wrap="square" lIns="0" tIns="0" rIns="0" bIns="0" rtlCol="0" anchor="ctr"/>
          <a:p>
            <a:pPr>
              <a:lnSpc>
                <a:spcPct val="130000"/>
              </a:lnSpc>
            </a:pPr>
            <a:r>
              <a:rPr lang="en-US" sz="1565" dirty="0">
                <a:solidFill>
                  <a:srgbClr val="F8F6F2"/>
                </a:solidFill>
                <a:latin typeface="MiSans" pitchFamily="34" charset="-122"/>
                <a:ea typeface="MiSans" pitchFamily="34" charset="-122"/>
                <a:cs typeface="MiSans" pitchFamily="34" charset="-120"/>
              </a:rPr>
              <a:t>• 预算提醒，方便管理</a:t>
            </a:r>
            <a:endParaRPr lang="en-US" sz="16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908685"/>
            <a:ext cx="8128000" cy="581025"/>
          </a:xfrm>
          <a:prstGeom prst="rect">
            <a:avLst/>
          </a:prstGeom>
          <a:noFill/>
        </p:spPr>
        <p:txBody>
          <a:bodyPr wrap="square" rtlCol="0" anchor="t">
            <a:spAutoFit/>
          </a:bodyP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记账工具与方法</a:t>
            </a:r>
            <a:endParaRPr lang="en-US" altLang="en-US" sz="3540" b="1" dirty="0">
              <a:solidFill>
                <a:srgbClr val="4A4A4A"/>
              </a:solidFill>
              <a:latin typeface="MiSans" pitchFamily="34" charset="-122"/>
              <a:ea typeface="MiSans" pitchFamily="34" charset="-122"/>
              <a:cs typeface="MiSans" pitchFamily="34" charset="-120"/>
              <a:sym typeface="+mn-ea"/>
            </a:endParaRPr>
          </a:p>
        </p:txBody>
      </p:sp>
      <p:sp>
        <p:nvSpPr>
          <p:cNvPr id="6" name="Text 4"/>
          <p:cNvSpPr/>
          <p:nvPr/>
        </p:nvSpPr>
        <p:spPr>
          <a:xfrm>
            <a:off x="495935" y="1781810"/>
            <a:ext cx="14222095" cy="1253490"/>
          </a:xfrm>
          <a:prstGeom prst="rect">
            <a:avLst/>
          </a:prstGeom>
          <a:noFill/>
        </p:spPr>
        <p:txBody>
          <a:bodyPr wrap="square" lIns="0" tIns="0" rIns="0" bIns="0" rtlCol="0" anchor="ctr"/>
          <a:p>
            <a:pPr>
              <a:lnSpc>
                <a:spcPct val="140000"/>
              </a:lnSpc>
            </a:pPr>
            <a:r>
              <a:rPr lang="en-US" dirty="0">
                <a:solidFill>
                  <a:schemeClr val="tx1"/>
                </a:solidFill>
                <a:latin typeface="MiSans" pitchFamily="34" charset="-122"/>
                <a:ea typeface="MiSans" pitchFamily="34" charset="-122"/>
                <a:cs typeface="MiSans" pitchFamily="34" charset="-120"/>
                <a:sym typeface="+mn-ea"/>
              </a:rPr>
              <a:t>老年人可以选择使用传统的纸质账本，也可以使用电子记账软件。</a:t>
            </a:r>
            <a:r>
              <a:rPr lang="en-US" b="1" dirty="0">
                <a:solidFill>
                  <a:schemeClr val="tx1"/>
                </a:solidFill>
                <a:latin typeface="MiSans" pitchFamily="34" charset="-122"/>
                <a:ea typeface="MiSans" pitchFamily="34" charset="-122"/>
                <a:cs typeface="MiSans" pitchFamily="34" charset="-120"/>
                <a:sym typeface="+mn-ea"/>
              </a:rPr>
              <a:t>无论选择哪种工具，重要的是要定期更新和复核账目，确保数据的准确性。</a:t>
            </a:r>
            <a:endParaRPr lang="en-US" b="1" dirty="0">
              <a:solidFill>
                <a:schemeClr val="tx1"/>
              </a:solidFill>
              <a:latin typeface="MiSans" pitchFamily="34" charset="-122"/>
              <a:ea typeface="MiSans" pitchFamily="34" charset="-122"/>
              <a:cs typeface="MiSans" pitchFamily="34" charset="-120"/>
              <a:sym typeface="+mn-ea"/>
            </a:endParaRPr>
          </a:p>
        </p:txBody>
      </p:sp>
      <p:sp>
        <p:nvSpPr>
          <p:cNvPr id="71" name="Vector-3713&amp;3360"/>
          <p:cNvSpPr/>
          <p:nvPr>
            <p:custDataLst>
              <p:tags r:id="rId1"/>
            </p:custDataLst>
          </p:nvPr>
        </p:nvSpPr>
        <p:spPr>
          <a:xfrm>
            <a:off x="1084263" y="3693160"/>
            <a:ext cx="2613660" cy="3072130"/>
          </a:xfrm>
          <a:custGeom>
            <a:avLst/>
            <a:gdLst/>
            <a:ahLst/>
            <a:cxnLst/>
            <a:rect l="l" t="t" r="r" b="b"/>
            <a:pathLst>
              <a:path w="2441627" h="2870200">
                <a:moveTo>
                  <a:pt x="2402637" y="2420836"/>
                </a:moveTo>
                <a:cubicBezTo>
                  <a:pt x="2400757" y="2593238"/>
                  <a:pt x="2318791" y="2783218"/>
                  <a:pt x="2120925" y="2820873"/>
                </a:cubicBezTo>
                <a:cubicBezTo>
                  <a:pt x="1963966" y="2850464"/>
                  <a:pt x="1800339" y="2825356"/>
                  <a:pt x="1644396" y="2843860"/>
                </a:cubicBezTo>
                <a:cubicBezTo>
                  <a:pt x="1567510" y="2853106"/>
                  <a:pt x="1494828" y="2871330"/>
                  <a:pt x="1416355" y="2870149"/>
                </a:cubicBezTo>
                <a:cubicBezTo>
                  <a:pt x="1299718" y="2867101"/>
                  <a:pt x="1177723" y="2858122"/>
                  <a:pt x="1065154" y="2848483"/>
                </a:cubicBezTo>
                <a:cubicBezTo>
                  <a:pt x="948233" y="2832621"/>
                  <a:pt x="833633" y="2820733"/>
                  <a:pt x="716131" y="2824302"/>
                </a:cubicBezTo>
                <a:cubicBezTo>
                  <a:pt x="613716" y="2824836"/>
                  <a:pt x="518119" y="2785720"/>
                  <a:pt x="416286" y="2776614"/>
                </a:cubicBezTo>
                <a:cubicBezTo>
                  <a:pt x="68423" y="2775026"/>
                  <a:pt x="72050" y="2549449"/>
                  <a:pt x="54062" y="2298700"/>
                </a:cubicBezTo>
                <a:cubicBezTo>
                  <a:pt x="42892" y="2187194"/>
                  <a:pt x="48287" y="2143633"/>
                  <a:pt x="31750" y="2032000"/>
                </a:cubicBezTo>
                <a:cubicBezTo>
                  <a:pt x="13907" y="1927631"/>
                  <a:pt x="-2" y="1784350"/>
                  <a:pt x="26830" y="1663700"/>
                </a:cubicBezTo>
                <a:cubicBezTo>
                  <a:pt x="2" y="1543050"/>
                  <a:pt x="12703" y="1419403"/>
                  <a:pt x="31750" y="1250950"/>
                </a:cubicBezTo>
                <a:cubicBezTo>
                  <a:pt x="50797" y="1082498"/>
                  <a:pt x="44923" y="890914"/>
                  <a:pt x="54062" y="742950"/>
                </a:cubicBezTo>
                <a:cubicBezTo>
                  <a:pt x="52466" y="558921"/>
                  <a:pt x="90908" y="415136"/>
                  <a:pt x="127464" y="234805"/>
                </a:cubicBezTo>
                <a:cubicBezTo>
                  <a:pt x="148643" y="143782"/>
                  <a:pt x="236696" y="100053"/>
                  <a:pt x="332584" y="81953"/>
                </a:cubicBezTo>
                <a:cubicBezTo>
                  <a:pt x="444572" y="56324"/>
                  <a:pt x="560769" y="35451"/>
                  <a:pt x="677544" y="36508"/>
                </a:cubicBezTo>
                <a:cubicBezTo>
                  <a:pt x="769950" y="37697"/>
                  <a:pt x="861920" y="48662"/>
                  <a:pt x="954325" y="42849"/>
                </a:cubicBezTo>
                <a:cubicBezTo>
                  <a:pt x="1067185" y="37961"/>
                  <a:pt x="1177143" y="32280"/>
                  <a:pt x="1286523" y="12331"/>
                </a:cubicBezTo>
                <a:cubicBezTo>
                  <a:pt x="1399527" y="-7749"/>
                  <a:pt x="1516151" y="-1672"/>
                  <a:pt x="1628724" y="18805"/>
                </a:cubicBezTo>
                <a:cubicBezTo>
                  <a:pt x="1802651" y="56060"/>
                  <a:pt x="1981949" y="55003"/>
                  <a:pt x="2158060" y="79972"/>
                </a:cubicBezTo>
                <a:cubicBezTo>
                  <a:pt x="2259902" y="90144"/>
                  <a:pt x="2343163" y="138894"/>
                  <a:pt x="2357819" y="237448"/>
                </a:cubicBezTo>
                <a:cubicBezTo>
                  <a:pt x="2374925" y="354366"/>
                  <a:pt x="2399449" y="471019"/>
                  <a:pt x="2407717" y="588465"/>
                </a:cubicBezTo>
                <a:cubicBezTo>
                  <a:pt x="2413229" y="684378"/>
                  <a:pt x="2399881" y="780421"/>
                  <a:pt x="2408301" y="875805"/>
                </a:cubicBezTo>
                <a:cubicBezTo>
                  <a:pt x="2411489" y="919665"/>
                  <a:pt x="2416277" y="963394"/>
                  <a:pt x="2418448" y="1007387"/>
                </a:cubicBezTo>
                <a:cubicBezTo>
                  <a:pt x="2421928" y="1079519"/>
                  <a:pt x="2408301" y="1123950"/>
                  <a:pt x="2418448" y="1250950"/>
                </a:cubicBezTo>
                <a:cubicBezTo>
                  <a:pt x="2428608" y="1377950"/>
                  <a:pt x="2448331" y="1442644"/>
                  <a:pt x="2439187" y="1543050"/>
                </a:cubicBezTo>
                <a:cubicBezTo>
                  <a:pt x="2424113" y="1680705"/>
                  <a:pt x="2449208" y="1793710"/>
                  <a:pt x="2439187" y="1932292"/>
                </a:cubicBezTo>
                <a:cubicBezTo>
                  <a:pt x="2421496" y="2094522"/>
                  <a:pt x="2396109" y="2254771"/>
                  <a:pt x="2402929" y="2418067"/>
                </a:cubicBezTo>
                <a:lnTo>
                  <a:pt x="2402929" y="2420836"/>
                </a:lnTo>
                <a:lnTo>
                  <a:pt x="2402637" y="2420836"/>
                </a:lnTo>
              </a:path>
            </a:pathLst>
          </a:custGeom>
          <a:solidFill>
            <a:schemeClr val="accent1">
              <a:lumMod val="60000"/>
              <a:lumOff val="40000"/>
            </a:schemeClr>
          </a:solidFill>
        </p:spPr>
      </p:sp>
      <p:sp>
        <p:nvSpPr>
          <p:cNvPr id="72" name="Vector-3713&amp;3361"/>
          <p:cNvSpPr/>
          <p:nvPr>
            <p:custDataLst>
              <p:tags r:id="rId2"/>
            </p:custDataLst>
          </p:nvPr>
        </p:nvSpPr>
        <p:spPr>
          <a:xfrm>
            <a:off x="1276668" y="4081780"/>
            <a:ext cx="2195830" cy="2321560"/>
          </a:xfrm>
          <a:custGeom>
            <a:avLst/>
            <a:gdLst/>
            <a:ahLst/>
            <a:cxnLst/>
            <a:rect l="l" t="t" r="r" b="b"/>
            <a:pathLst>
              <a:path w="2051164" h="2169232">
                <a:moveTo>
                  <a:pt x="2040992" y="1133102"/>
                </a:moveTo>
                <a:cubicBezTo>
                  <a:pt x="2040992" y="1241356"/>
                  <a:pt x="2040598" y="1349616"/>
                  <a:pt x="2041182" y="1457871"/>
                </a:cubicBezTo>
                <a:cubicBezTo>
                  <a:pt x="2041779" y="1557680"/>
                  <a:pt x="2044129" y="1657287"/>
                  <a:pt x="2044129" y="1757096"/>
                </a:cubicBezTo>
                <a:cubicBezTo>
                  <a:pt x="2044129" y="1818589"/>
                  <a:pt x="2042363" y="1880286"/>
                  <a:pt x="2032343" y="1941182"/>
                </a:cubicBezTo>
                <a:cubicBezTo>
                  <a:pt x="2028215" y="1966138"/>
                  <a:pt x="2021929" y="1991093"/>
                  <a:pt x="2014080" y="2015058"/>
                </a:cubicBezTo>
                <a:cubicBezTo>
                  <a:pt x="1995602" y="2070659"/>
                  <a:pt x="1957692" y="2108581"/>
                  <a:pt x="1904441" y="2131568"/>
                </a:cubicBezTo>
                <a:cubicBezTo>
                  <a:pt x="1874190" y="2144535"/>
                  <a:pt x="1842364" y="2152587"/>
                  <a:pt x="1809941" y="2157108"/>
                </a:cubicBezTo>
                <a:cubicBezTo>
                  <a:pt x="1748244" y="2165756"/>
                  <a:pt x="1685963" y="2170074"/>
                  <a:pt x="1623492" y="2169097"/>
                </a:cubicBezTo>
                <a:cubicBezTo>
                  <a:pt x="1511503" y="2167331"/>
                  <a:pt x="1399515" y="2165160"/>
                  <a:pt x="1287526" y="2162607"/>
                </a:cubicBezTo>
                <a:cubicBezTo>
                  <a:pt x="1212472" y="2161045"/>
                  <a:pt x="1137615" y="2158289"/>
                  <a:pt x="1062563" y="2156524"/>
                </a:cubicBezTo>
                <a:cubicBezTo>
                  <a:pt x="959024" y="2154161"/>
                  <a:pt x="855483" y="2152193"/>
                  <a:pt x="751943" y="2149843"/>
                </a:cubicBezTo>
                <a:cubicBezTo>
                  <a:pt x="661172" y="2147875"/>
                  <a:pt x="570207" y="2146694"/>
                  <a:pt x="479436" y="2143354"/>
                </a:cubicBezTo>
                <a:cubicBezTo>
                  <a:pt x="411851" y="2140801"/>
                  <a:pt x="344461" y="2136673"/>
                  <a:pt x="277072" y="2130781"/>
                </a:cubicBezTo>
                <a:cubicBezTo>
                  <a:pt x="239349" y="2127441"/>
                  <a:pt x="202020" y="2119579"/>
                  <a:pt x="165868" y="2107209"/>
                </a:cubicBezTo>
                <a:cubicBezTo>
                  <a:pt x="100051" y="2084616"/>
                  <a:pt x="56238" y="2040407"/>
                  <a:pt x="36001" y="1974190"/>
                </a:cubicBezTo>
                <a:cubicBezTo>
                  <a:pt x="26964" y="1944916"/>
                  <a:pt x="20480" y="1914665"/>
                  <a:pt x="16551" y="1884210"/>
                </a:cubicBezTo>
                <a:cubicBezTo>
                  <a:pt x="7120" y="1813674"/>
                  <a:pt x="3977" y="1742758"/>
                  <a:pt x="2994" y="1671625"/>
                </a:cubicBezTo>
                <a:cubicBezTo>
                  <a:pt x="1815" y="1582433"/>
                  <a:pt x="-346" y="1493431"/>
                  <a:pt x="47" y="1404226"/>
                </a:cubicBezTo>
                <a:cubicBezTo>
                  <a:pt x="1029" y="1250394"/>
                  <a:pt x="2798" y="1096557"/>
                  <a:pt x="5941" y="942720"/>
                </a:cubicBezTo>
                <a:cubicBezTo>
                  <a:pt x="7709" y="853719"/>
                  <a:pt x="11835" y="764521"/>
                  <a:pt x="16747" y="675716"/>
                </a:cubicBezTo>
                <a:cubicBezTo>
                  <a:pt x="21855" y="582588"/>
                  <a:pt x="28143" y="489461"/>
                  <a:pt x="36001" y="396334"/>
                </a:cubicBezTo>
                <a:cubicBezTo>
                  <a:pt x="40127" y="346823"/>
                  <a:pt x="46611" y="297115"/>
                  <a:pt x="59578" y="248980"/>
                </a:cubicBezTo>
                <a:cubicBezTo>
                  <a:pt x="62525" y="237781"/>
                  <a:pt x="65669" y="226386"/>
                  <a:pt x="69402" y="215383"/>
                </a:cubicBezTo>
                <a:cubicBezTo>
                  <a:pt x="94353" y="140331"/>
                  <a:pt x="143472" y="88660"/>
                  <a:pt x="217344" y="59975"/>
                </a:cubicBezTo>
                <a:cubicBezTo>
                  <a:pt x="262926" y="42292"/>
                  <a:pt x="310079" y="31683"/>
                  <a:pt x="358215" y="24807"/>
                </a:cubicBezTo>
                <a:cubicBezTo>
                  <a:pt x="450360" y="11643"/>
                  <a:pt x="543094" y="6731"/>
                  <a:pt x="636025" y="3588"/>
                </a:cubicBezTo>
                <a:cubicBezTo>
                  <a:pt x="728956" y="248"/>
                  <a:pt x="821887" y="1426"/>
                  <a:pt x="915013" y="3391"/>
                </a:cubicBezTo>
                <a:cubicBezTo>
                  <a:pt x="1001658" y="5159"/>
                  <a:pt x="1088301" y="4963"/>
                  <a:pt x="1174946" y="4570"/>
                </a:cubicBezTo>
                <a:cubicBezTo>
                  <a:pt x="1346073" y="3391"/>
                  <a:pt x="1517396" y="1426"/>
                  <a:pt x="1688516" y="51"/>
                </a:cubicBezTo>
                <a:cubicBezTo>
                  <a:pt x="1748841" y="-538"/>
                  <a:pt x="1808963" y="3981"/>
                  <a:pt x="1868488" y="13215"/>
                </a:cubicBezTo>
                <a:cubicBezTo>
                  <a:pt x="1890103" y="16555"/>
                  <a:pt x="1911515" y="23431"/>
                  <a:pt x="1932343" y="31094"/>
                </a:cubicBezTo>
                <a:cubicBezTo>
                  <a:pt x="1964563" y="43078"/>
                  <a:pt x="1987944" y="65869"/>
                  <a:pt x="2000910" y="97894"/>
                </a:cubicBezTo>
                <a:cubicBezTo>
                  <a:pt x="2008772" y="117344"/>
                  <a:pt x="2015058" y="137777"/>
                  <a:pt x="2019579" y="158407"/>
                </a:cubicBezTo>
                <a:cubicBezTo>
                  <a:pt x="2030387" y="206149"/>
                  <a:pt x="2034502" y="254874"/>
                  <a:pt x="2038045" y="303403"/>
                </a:cubicBezTo>
                <a:cubicBezTo>
                  <a:pt x="2049437" y="456847"/>
                  <a:pt x="2052587" y="610683"/>
                  <a:pt x="2050618" y="764718"/>
                </a:cubicBezTo>
                <a:cubicBezTo>
                  <a:pt x="2049437" y="855880"/>
                  <a:pt x="2046694" y="947240"/>
                  <a:pt x="2045119" y="1038402"/>
                </a:cubicBezTo>
                <a:cubicBezTo>
                  <a:pt x="2044522" y="1070230"/>
                  <a:pt x="2045119" y="1102059"/>
                  <a:pt x="2045119" y="1133886"/>
                </a:cubicBezTo>
                <a:cubicBezTo>
                  <a:pt x="2043544" y="1133102"/>
                  <a:pt x="2042363" y="1133102"/>
                  <a:pt x="2040992" y="1133102"/>
                </a:cubicBezTo>
              </a:path>
            </a:pathLst>
          </a:custGeom>
          <a:solidFill>
            <a:srgbClr val="FFFBF2"/>
          </a:solidFill>
        </p:spPr>
      </p:sp>
      <p:pic>
        <p:nvPicPr>
          <p:cNvPr id="73" name="@png2x_Mask group-3713&amp;3362" descr="preencoded.png"/>
          <p:cNvPicPr>
            <a:picLocks noChangeAspect="1"/>
          </p:cNvPicPr>
          <p:nvPr>
            <p:custDataLst>
              <p:tags r:id="rId3"/>
            </p:custDataLst>
          </p:nvPr>
        </p:nvPicPr>
        <p:blipFill>
          <a:blip r:embed="rId4">
            <a:alphaModFix amt="55000"/>
          </a:blip>
          <a:stretch>
            <a:fillRect/>
          </a:stretch>
        </p:blipFill>
        <p:spPr>
          <a:xfrm>
            <a:off x="1276668" y="4081780"/>
            <a:ext cx="2195830" cy="2321560"/>
          </a:xfrm>
          <a:prstGeom prst="rect">
            <a:avLst/>
          </a:prstGeom>
        </p:spPr>
      </p:pic>
      <p:sp>
        <p:nvSpPr>
          <p:cNvPr id="74" name="Union-3713&amp;3365"/>
          <p:cNvSpPr/>
          <p:nvPr>
            <p:custDataLst>
              <p:tags r:id="rId5"/>
            </p:custDataLst>
          </p:nvPr>
        </p:nvSpPr>
        <p:spPr>
          <a:xfrm>
            <a:off x="1349058" y="3520440"/>
            <a:ext cx="2152650" cy="381635"/>
          </a:xfrm>
          <a:custGeom>
            <a:avLst/>
            <a:gdLst/>
            <a:ahLst/>
            <a:cxnLst/>
            <a:rect l="l" t="t" r="r" b="b"/>
            <a:pathLst>
              <a:path w="2010563" h="356641">
                <a:moveTo>
                  <a:pt x="1009393" y="276672"/>
                </a:moveTo>
                <a:cubicBezTo>
                  <a:pt x="1008616" y="270591"/>
                  <a:pt x="1007829" y="264499"/>
                  <a:pt x="1007040" y="258402"/>
                </a:cubicBezTo>
                <a:cubicBezTo>
                  <a:pt x="1004439" y="238299"/>
                  <a:pt x="1001832" y="218133"/>
                  <a:pt x="999570" y="198083"/>
                </a:cubicBezTo>
                <a:cubicBezTo>
                  <a:pt x="995248" y="160754"/>
                  <a:pt x="998391" y="124014"/>
                  <a:pt x="1009983" y="88256"/>
                </a:cubicBezTo>
                <a:cubicBezTo>
                  <a:pt x="1018628" y="61340"/>
                  <a:pt x="1034150" y="38942"/>
                  <a:pt x="1056547" y="21456"/>
                </a:cubicBezTo>
                <a:cubicBezTo>
                  <a:pt x="1077570" y="5149"/>
                  <a:pt x="1101146" y="-2317"/>
                  <a:pt x="1127865" y="630"/>
                </a:cubicBezTo>
                <a:cubicBezTo>
                  <a:pt x="1167160" y="4756"/>
                  <a:pt x="1200757" y="48176"/>
                  <a:pt x="1194469" y="87274"/>
                </a:cubicBezTo>
                <a:cubicBezTo>
                  <a:pt x="1193094" y="95722"/>
                  <a:pt x="1186611" y="102402"/>
                  <a:pt x="1177966" y="104367"/>
                </a:cubicBezTo>
                <a:cubicBezTo>
                  <a:pt x="1168339" y="106528"/>
                  <a:pt x="1156943" y="102795"/>
                  <a:pt x="1153211" y="94543"/>
                </a:cubicBezTo>
                <a:cubicBezTo>
                  <a:pt x="1150838" y="89798"/>
                  <a:pt x="1149259" y="84656"/>
                  <a:pt x="1147666" y="79471"/>
                </a:cubicBezTo>
                <a:cubicBezTo>
                  <a:pt x="1146754" y="76497"/>
                  <a:pt x="1145836" y="73509"/>
                  <a:pt x="1144761" y="70574"/>
                </a:cubicBezTo>
                <a:cubicBezTo>
                  <a:pt x="1135921" y="46408"/>
                  <a:pt x="1120793" y="40317"/>
                  <a:pt x="1097609" y="51516"/>
                </a:cubicBezTo>
                <a:cubicBezTo>
                  <a:pt x="1080713" y="59768"/>
                  <a:pt x="1067942" y="72735"/>
                  <a:pt x="1061066" y="89828"/>
                </a:cubicBezTo>
                <a:cubicBezTo>
                  <a:pt x="1054975" y="105349"/>
                  <a:pt x="1049867" y="122049"/>
                  <a:pt x="1048098" y="138553"/>
                </a:cubicBezTo>
                <a:cubicBezTo>
                  <a:pt x="1043776" y="180009"/>
                  <a:pt x="1049278" y="221071"/>
                  <a:pt x="1055761" y="261937"/>
                </a:cubicBezTo>
                <a:cubicBezTo>
                  <a:pt x="1056977" y="269751"/>
                  <a:pt x="1061260" y="275415"/>
                  <a:pt x="1065766" y="281372"/>
                </a:cubicBezTo>
                <a:cubicBezTo>
                  <a:pt x="1066358" y="282156"/>
                  <a:pt x="1066955" y="282946"/>
                  <a:pt x="1067549" y="283745"/>
                </a:cubicBezTo>
                <a:cubicBezTo>
                  <a:pt x="1082481" y="303393"/>
                  <a:pt x="1080908" y="323040"/>
                  <a:pt x="1063226" y="336793"/>
                </a:cubicBezTo>
                <a:cubicBezTo>
                  <a:pt x="1040436" y="354672"/>
                  <a:pt x="1016466" y="352510"/>
                  <a:pt x="999962" y="335810"/>
                </a:cubicBezTo>
                <a:cubicBezTo>
                  <a:pt x="989747" y="325594"/>
                  <a:pt x="987979" y="311055"/>
                  <a:pt x="995248" y="297694"/>
                </a:cubicBezTo>
                <a:cubicBezTo>
                  <a:pt x="997994" y="292346"/>
                  <a:pt x="1001592" y="287424"/>
                  <a:pt x="1005336" y="282299"/>
                </a:cubicBezTo>
                <a:lnTo>
                  <a:pt x="1005336" y="282299"/>
                </a:lnTo>
                <a:cubicBezTo>
                  <a:pt x="1006681" y="280459"/>
                  <a:pt x="1008043" y="278594"/>
                  <a:pt x="1009393" y="276672"/>
                </a:cubicBezTo>
                <a:moveTo>
                  <a:pt x="68310" y="276870"/>
                </a:moveTo>
                <a:cubicBezTo>
                  <a:pt x="72635" y="278703"/>
                  <a:pt x="76495" y="280180"/>
                  <a:pt x="80012" y="281526"/>
                </a:cubicBezTo>
                <a:cubicBezTo>
                  <a:pt x="85923" y="283788"/>
                  <a:pt x="90866" y="285679"/>
                  <a:pt x="95423" y="288266"/>
                </a:cubicBezTo>
                <a:cubicBezTo>
                  <a:pt x="111927" y="297892"/>
                  <a:pt x="115267" y="316165"/>
                  <a:pt x="104264" y="332078"/>
                </a:cubicBezTo>
                <a:cubicBezTo>
                  <a:pt x="94441" y="346225"/>
                  <a:pt x="80295" y="352708"/>
                  <a:pt x="63595" y="353297"/>
                </a:cubicBezTo>
                <a:cubicBezTo>
                  <a:pt x="42965" y="354084"/>
                  <a:pt x="28623" y="341706"/>
                  <a:pt x="29016" y="320879"/>
                </a:cubicBezTo>
                <a:cubicBezTo>
                  <a:pt x="29212" y="307323"/>
                  <a:pt x="25086" y="296125"/>
                  <a:pt x="20175" y="284533"/>
                </a:cubicBezTo>
                <a:cubicBezTo>
                  <a:pt x="-3991" y="225395"/>
                  <a:pt x="-5563" y="164882"/>
                  <a:pt x="10744" y="103583"/>
                </a:cubicBezTo>
                <a:cubicBezTo>
                  <a:pt x="16049" y="83936"/>
                  <a:pt x="24693" y="65860"/>
                  <a:pt x="36875" y="49357"/>
                </a:cubicBezTo>
                <a:cubicBezTo>
                  <a:pt x="56129" y="23226"/>
                  <a:pt x="82063" y="7312"/>
                  <a:pt x="113695" y="2989"/>
                </a:cubicBezTo>
                <a:cubicBezTo>
                  <a:pt x="148863" y="-1726"/>
                  <a:pt x="178530" y="10652"/>
                  <a:pt x="200928" y="38354"/>
                </a:cubicBezTo>
                <a:cubicBezTo>
                  <a:pt x="220182" y="62127"/>
                  <a:pt x="227649" y="91009"/>
                  <a:pt x="232167" y="120676"/>
                </a:cubicBezTo>
                <a:cubicBezTo>
                  <a:pt x="234132" y="134233"/>
                  <a:pt x="226273" y="144449"/>
                  <a:pt x="214485" y="146807"/>
                </a:cubicBezTo>
                <a:cubicBezTo>
                  <a:pt x="202500" y="149164"/>
                  <a:pt x="192283" y="143270"/>
                  <a:pt x="187175" y="130499"/>
                </a:cubicBezTo>
                <a:cubicBezTo>
                  <a:pt x="185670" y="126737"/>
                  <a:pt x="184727" y="122816"/>
                  <a:pt x="183780" y="118887"/>
                </a:cubicBezTo>
                <a:lnTo>
                  <a:pt x="183780" y="118887"/>
                </a:lnTo>
                <a:cubicBezTo>
                  <a:pt x="183243" y="116660"/>
                  <a:pt x="182707" y="114431"/>
                  <a:pt x="182067" y="112227"/>
                </a:cubicBezTo>
                <a:cubicBezTo>
                  <a:pt x="181199" y="109457"/>
                  <a:pt x="180388" y="106642"/>
                  <a:pt x="179578" y="103819"/>
                </a:cubicBezTo>
                <a:lnTo>
                  <a:pt x="179578" y="103819"/>
                </a:lnTo>
                <a:cubicBezTo>
                  <a:pt x="177455" y="96431"/>
                  <a:pt x="175317" y="88991"/>
                  <a:pt x="172047" y="82167"/>
                </a:cubicBezTo>
                <a:cubicBezTo>
                  <a:pt x="156133" y="48178"/>
                  <a:pt x="119982" y="39926"/>
                  <a:pt x="89922" y="62913"/>
                </a:cubicBezTo>
                <a:cubicBezTo>
                  <a:pt x="74990" y="74308"/>
                  <a:pt x="65953" y="89633"/>
                  <a:pt x="60058" y="106923"/>
                </a:cubicBezTo>
                <a:cubicBezTo>
                  <a:pt x="40411" y="164685"/>
                  <a:pt x="43751" y="221270"/>
                  <a:pt x="68310" y="276870"/>
                </a:cubicBezTo>
                <a:moveTo>
                  <a:pt x="1918145" y="84441"/>
                </a:moveTo>
                <a:cubicBezTo>
                  <a:pt x="1923898" y="73704"/>
                  <a:pt x="1929829" y="62618"/>
                  <a:pt x="1942833" y="58983"/>
                </a:cubicBezTo>
                <a:cubicBezTo>
                  <a:pt x="1953438" y="65467"/>
                  <a:pt x="1956778" y="75487"/>
                  <a:pt x="1958556" y="85507"/>
                </a:cubicBezTo>
                <a:cubicBezTo>
                  <a:pt x="1959496" y="90571"/>
                  <a:pt x="1960283" y="95635"/>
                  <a:pt x="1961083" y="100683"/>
                </a:cubicBezTo>
                <a:cubicBezTo>
                  <a:pt x="1962099" y="107190"/>
                  <a:pt x="1963115" y="113669"/>
                  <a:pt x="1964449" y="120086"/>
                </a:cubicBezTo>
                <a:cubicBezTo>
                  <a:pt x="1967789" y="136393"/>
                  <a:pt x="1976819" y="144055"/>
                  <a:pt x="1989988" y="143073"/>
                </a:cubicBezTo>
                <a:cubicBezTo>
                  <a:pt x="2003146" y="141895"/>
                  <a:pt x="2011794" y="131874"/>
                  <a:pt x="2010423" y="115960"/>
                </a:cubicBezTo>
                <a:cubicBezTo>
                  <a:pt x="2008848" y="98278"/>
                  <a:pt x="2005901" y="80202"/>
                  <a:pt x="2001584" y="62913"/>
                </a:cubicBezTo>
                <a:cubicBezTo>
                  <a:pt x="1999018" y="52893"/>
                  <a:pt x="1993329" y="43266"/>
                  <a:pt x="1987232" y="34817"/>
                </a:cubicBezTo>
                <a:cubicBezTo>
                  <a:pt x="1967001" y="7311"/>
                  <a:pt x="1932813" y="2596"/>
                  <a:pt x="1906295" y="24404"/>
                </a:cubicBezTo>
                <a:cubicBezTo>
                  <a:pt x="1895881" y="33049"/>
                  <a:pt x="1886445" y="43855"/>
                  <a:pt x="1879968" y="55643"/>
                </a:cubicBezTo>
                <a:cubicBezTo>
                  <a:pt x="1870532" y="73129"/>
                  <a:pt x="1862277" y="91794"/>
                  <a:pt x="1856778" y="111048"/>
                </a:cubicBezTo>
                <a:cubicBezTo>
                  <a:pt x="1840865" y="166060"/>
                  <a:pt x="1838896" y="221858"/>
                  <a:pt x="1850885" y="277852"/>
                </a:cubicBezTo>
                <a:cubicBezTo>
                  <a:pt x="1853044" y="287480"/>
                  <a:pt x="1854225" y="296125"/>
                  <a:pt x="1848523" y="305162"/>
                </a:cubicBezTo>
                <a:cubicBezTo>
                  <a:pt x="1842440" y="314789"/>
                  <a:pt x="1842630" y="325201"/>
                  <a:pt x="1848129" y="335418"/>
                </a:cubicBezTo>
                <a:cubicBezTo>
                  <a:pt x="1855800" y="349957"/>
                  <a:pt x="1868373" y="356834"/>
                  <a:pt x="1884477" y="356638"/>
                </a:cubicBezTo>
                <a:cubicBezTo>
                  <a:pt x="1899412" y="356638"/>
                  <a:pt x="1910804" y="348974"/>
                  <a:pt x="1917878" y="336008"/>
                </a:cubicBezTo>
                <a:cubicBezTo>
                  <a:pt x="1919326" y="333461"/>
                  <a:pt x="1920138" y="330604"/>
                  <a:pt x="1920964" y="327716"/>
                </a:cubicBezTo>
                <a:cubicBezTo>
                  <a:pt x="1921599" y="325477"/>
                  <a:pt x="1922247" y="323220"/>
                  <a:pt x="1923186" y="321076"/>
                </a:cubicBezTo>
                <a:cubicBezTo>
                  <a:pt x="1928686" y="308502"/>
                  <a:pt x="1926133" y="296714"/>
                  <a:pt x="1915135" y="290034"/>
                </a:cubicBezTo>
                <a:cubicBezTo>
                  <a:pt x="1899221" y="280407"/>
                  <a:pt x="1896275" y="265868"/>
                  <a:pt x="1894307" y="249757"/>
                </a:cubicBezTo>
                <a:cubicBezTo>
                  <a:pt x="1890763" y="220090"/>
                  <a:pt x="1890967" y="190423"/>
                  <a:pt x="1894891" y="160952"/>
                </a:cubicBezTo>
                <a:cubicBezTo>
                  <a:pt x="1898434" y="134625"/>
                  <a:pt x="1904911" y="108887"/>
                  <a:pt x="1917687" y="85310"/>
                </a:cubicBezTo>
                <a:lnTo>
                  <a:pt x="1918145" y="84441"/>
                </a:lnTo>
              </a:path>
            </a:pathLst>
          </a:custGeom>
          <a:solidFill>
            <a:schemeClr val="accent1"/>
          </a:solidFill>
        </p:spPr>
      </p:sp>
      <p:sp>
        <p:nvSpPr>
          <p:cNvPr id="75" name="Union-3713&amp;3369"/>
          <p:cNvSpPr/>
          <p:nvPr>
            <p:custDataLst>
              <p:tags r:id="rId6"/>
            </p:custDataLst>
          </p:nvPr>
        </p:nvSpPr>
        <p:spPr>
          <a:xfrm>
            <a:off x="1744663" y="3516630"/>
            <a:ext cx="1214755" cy="387350"/>
          </a:xfrm>
          <a:custGeom>
            <a:avLst/>
            <a:gdLst/>
            <a:ahLst/>
            <a:cxnLst/>
            <a:rect l="l" t="t" r="r" b="b"/>
            <a:pathLst>
              <a:path w="1134859" h="362057">
                <a:moveTo>
                  <a:pt x="50363" y="231186"/>
                </a:moveTo>
                <a:cubicBezTo>
                  <a:pt x="49135" y="221751"/>
                  <a:pt x="47883" y="212123"/>
                  <a:pt x="46536" y="202119"/>
                </a:cubicBezTo>
                <a:cubicBezTo>
                  <a:pt x="47304" y="196303"/>
                  <a:pt x="48011" y="190378"/>
                  <a:pt x="48725" y="184394"/>
                </a:cubicBezTo>
                <a:cubicBezTo>
                  <a:pt x="50568" y="168953"/>
                  <a:pt x="52458" y="153111"/>
                  <a:pt x="55574" y="137677"/>
                </a:cubicBezTo>
                <a:cubicBezTo>
                  <a:pt x="59896" y="115672"/>
                  <a:pt x="67362" y="94453"/>
                  <a:pt x="81115" y="76574"/>
                </a:cubicBezTo>
                <a:cubicBezTo>
                  <a:pt x="88188" y="67536"/>
                  <a:pt x="96636" y="59088"/>
                  <a:pt x="106067" y="52605"/>
                </a:cubicBezTo>
                <a:cubicBezTo>
                  <a:pt x="117265" y="44942"/>
                  <a:pt x="132394" y="47300"/>
                  <a:pt x="140252" y="58302"/>
                </a:cubicBezTo>
                <a:cubicBezTo>
                  <a:pt x="146357" y="66717"/>
                  <a:pt x="150661" y="76517"/>
                  <a:pt x="154908" y="86191"/>
                </a:cubicBezTo>
                <a:cubicBezTo>
                  <a:pt x="155719" y="88036"/>
                  <a:pt x="156528" y="89877"/>
                  <a:pt x="157345" y="91702"/>
                </a:cubicBezTo>
                <a:cubicBezTo>
                  <a:pt x="159108" y="95581"/>
                  <a:pt x="160476" y="99658"/>
                  <a:pt x="161839" y="103719"/>
                </a:cubicBezTo>
                <a:cubicBezTo>
                  <a:pt x="163513" y="108709"/>
                  <a:pt x="165179" y="113677"/>
                  <a:pt x="167563" y="118226"/>
                </a:cubicBezTo>
                <a:cubicBezTo>
                  <a:pt x="172081" y="126871"/>
                  <a:pt x="183477" y="130997"/>
                  <a:pt x="191925" y="128835"/>
                </a:cubicBezTo>
                <a:cubicBezTo>
                  <a:pt x="202730" y="126085"/>
                  <a:pt x="210393" y="116851"/>
                  <a:pt x="208821" y="105259"/>
                </a:cubicBezTo>
                <a:cubicBezTo>
                  <a:pt x="204302" y="72055"/>
                  <a:pt x="194086" y="41209"/>
                  <a:pt x="167366" y="18615"/>
                </a:cubicBezTo>
                <a:cubicBezTo>
                  <a:pt x="146540" y="736"/>
                  <a:pt x="123160" y="-5158"/>
                  <a:pt x="96439" y="4862"/>
                </a:cubicBezTo>
                <a:cubicBezTo>
                  <a:pt x="81311" y="10560"/>
                  <a:pt x="68344" y="19401"/>
                  <a:pt x="57145" y="30796"/>
                </a:cubicBezTo>
                <a:cubicBezTo>
                  <a:pt x="38284" y="50050"/>
                  <a:pt x="25906" y="73234"/>
                  <a:pt x="17262" y="98579"/>
                </a:cubicBezTo>
                <a:cubicBezTo>
                  <a:pt x="-1403" y="153002"/>
                  <a:pt x="-2778" y="208799"/>
                  <a:pt x="6652" y="264794"/>
                </a:cubicBezTo>
                <a:lnTo>
                  <a:pt x="6757" y="265401"/>
                </a:lnTo>
                <a:cubicBezTo>
                  <a:pt x="9466" y="281064"/>
                  <a:pt x="11852" y="294857"/>
                  <a:pt x="3705" y="310375"/>
                </a:cubicBezTo>
                <a:cubicBezTo>
                  <a:pt x="-4547" y="325699"/>
                  <a:pt x="1741" y="342007"/>
                  <a:pt x="15101" y="352617"/>
                </a:cubicBezTo>
                <a:cubicBezTo>
                  <a:pt x="30229" y="364797"/>
                  <a:pt x="55377" y="365191"/>
                  <a:pt x="71488" y="353795"/>
                </a:cubicBezTo>
                <a:cubicBezTo>
                  <a:pt x="96833" y="335524"/>
                  <a:pt x="97618" y="306642"/>
                  <a:pt x="73256" y="287191"/>
                </a:cubicBezTo>
                <a:cubicBezTo>
                  <a:pt x="72470" y="286405"/>
                  <a:pt x="71488" y="286013"/>
                  <a:pt x="70505" y="285619"/>
                </a:cubicBezTo>
                <a:cubicBezTo>
                  <a:pt x="59503" y="280904"/>
                  <a:pt x="55770" y="271277"/>
                  <a:pt x="54198" y="260275"/>
                </a:cubicBezTo>
                <a:cubicBezTo>
                  <a:pt x="52895" y="250648"/>
                  <a:pt x="51642" y="241022"/>
                  <a:pt x="50363" y="231186"/>
                </a:cubicBezTo>
                <a:moveTo>
                  <a:pt x="993484" y="233206"/>
                </a:moveTo>
                <a:cubicBezTo>
                  <a:pt x="993125" y="228246"/>
                  <a:pt x="992742" y="222974"/>
                  <a:pt x="992360" y="217052"/>
                </a:cubicBezTo>
                <a:cubicBezTo>
                  <a:pt x="992910" y="211243"/>
                  <a:pt x="993366" y="205186"/>
                  <a:pt x="993832" y="198976"/>
                </a:cubicBezTo>
                <a:cubicBezTo>
                  <a:pt x="994865" y="185236"/>
                  <a:pt x="995954" y="170748"/>
                  <a:pt x="998254" y="156539"/>
                </a:cubicBezTo>
                <a:cubicBezTo>
                  <a:pt x="1001594" y="134535"/>
                  <a:pt x="1007096" y="112726"/>
                  <a:pt x="1018884" y="93472"/>
                </a:cubicBezTo>
                <a:cubicBezTo>
                  <a:pt x="1025957" y="81880"/>
                  <a:pt x="1034797" y="70878"/>
                  <a:pt x="1044818" y="61840"/>
                </a:cubicBezTo>
                <a:cubicBezTo>
                  <a:pt x="1058767" y="49462"/>
                  <a:pt x="1073109" y="53392"/>
                  <a:pt x="1080183" y="70288"/>
                </a:cubicBezTo>
                <a:cubicBezTo>
                  <a:pt x="1082487" y="75666"/>
                  <a:pt x="1083934" y="81411"/>
                  <a:pt x="1085378" y="87147"/>
                </a:cubicBezTo>
                <a:cubicBezTo>
                  <a:pt x="1086519" y="91680"/>
                  <a:pt x="1087660" y="96208"/>
                  <a:pt x="1089221" y="100545"/>
                </a:cubicBezTo>
                <a:cubicBezTo>
                  <a:pt x="1093739" y="112726"/>
                  <a:pt x="1106314" y="119603"/>
                  <a:pt x="1116726" y="116459"/>
                </a:cubicBezTo>
                <a:cubicBezTo>
                  <a:pt x="1128711" y="112923"/>
                  <a:pt x="1136374" y="102510"/>
                  <a:pt x="1134605" y="89739"/>
                </a:cubicBezTo>
                <a:cubicBezTo>
                  <a:pt x="1132051" y="70878"/>
                  <a:pt x="1127533" y="52213"/>
                  <a:pt x="1116334" y="36102"/>
                </a:cubicBezTo>
                <a:cubicBezTo>
                  <a:pt x="1097276" y="8400"/>
                  <a:pt x="1066430" y="-1031"/>
                  <a:pt x="1035388" y="12133"/>
                </a:cubicBezTo>
                <a:cubicBezTo>
                  <a:pt x="1016330" y="20188"/>
                  <a:pt x="1001594" y="33745"/>
                  <a:pt x="989609" y="50445"/>
                </a:cubicBezTo>
                <a:cubicBezTo>
                  <a:pt x="975070" y="70288"/>
                  <a:pt x="965641" y="92686"/>
                  <a:pt x="958764" y="116263"/>
                </a:cubicBezTo>
                <a:cubicBezTo>
                  <a:pt x="947565" y="155360"/>
                  <a:pt x="944617" y="195440"/>
                  <a:pt x="946189" y="235914"/>
                </a:cubicBezTo>
                <a:cubicBezTo>
                  <a:pt x="946779" y="251828"/>
                  <a:pt x="945993" y="265974"/>
                  <a:pt x="935580" y="280513"/>
                </a:cubicBezTo>
                <a:cubicBezTo>
                  <a:pt x="923202" y="297605"/>
                  <a:pt x="930669" y="318432"/>
                  <a:pt x="948940" y="329631"/>
                </a:cubicBezTo>
                <a:cubicBezTo>
                  <a:pt x="965051" y="339258"/>
                  <a:pt x="981358" y="338668"/>
                  <a:pt x="997273" y="329631"/>
                </a:cubicBezTo>
                <a:cubicBezTo>
                  <a:pt x="1018490" y="317646"/>
                  <a:pt x="1023403" y="294265"/>
                  <a:pt x="1006702" y="276191"/>
                </a:cubicBezTo>
                <a:cubicBezTo>
                  <a:pt x="998648" y="267546"/>
                  <a:pt x="995111" y="259098"/>
                  <a:pt x="994522" y="248291"/>
                </a:cubicBezTo>
                <a:cubicBezTo>
                  <a:pt x="994218" y="243345"/>
                  <a:pt x="993864" y="238449"/>
                  <a:pt x="993484" y="233206"/>
                </a:cubicBezTo>
              </a:path>
            </a:pathLst>
          </a:custGeom>
          <a:solidFill>
            <a:schemeClr val="accent3"/>
          </a:solidFill>
        </p:spPr>
      </p:sp>
      <p:sp>
        <p:nvSpPr>
          <p:cNvPr id="76" name="Union-3713&amp;3372"/>
          <p:cNvSpPr/>
          <p:nvPr>
            <p:custDataLst>
              <p:tags r:id="rId7"/>
            </p:custDataLst>
          </p:nvPr>
        </p:nvSpPr>
        <p:spPr>
          <a:xfrm>
            <a:off x="2082483" y="3516630"/>
            <a:ext cx="1151890" cy="374015"/>
          </a:xfrm>
          <a:custGeom>
            <a:avLst/>
            <a:gdLst/>
            <a:ahLst/>
            <a:cxnLst/>
            <a:rect l="l" t="t" r="r" b="b"/>
            <a:pathLst>
              <a:path w="1075897" h="349204">
                <a:moveTo>
                  <a:pt x="51854" y="206586"/>
                </a:moveTo>
                <a:cubicBezTo>
                  <a:pt x="51335" y="202350"/>
                  <a:pt x="50861" y="198472"/>
                  <a:pt x="50466" y="195092"/>
                </a:cubicBezTo>
                <a:cubicBezTo>
                  <a:pt x="50726" y="189193"/>
                  <a:pt x="50899" y="183957"/>
                  <a:pt x="51058" y="179172"/>
                </a:cubicBezTo>
                <a:cubicBezTo>
                  <a:pt x="51381" y="169455"/>
                  <a:pt x="51641" y="161601"/>
                  <a:pt x="52431" y="153834"/>
                </a:cubicBezTo>
                <a:cubicBezTo>
                  <a:pt x="53610" y="142243"/>
                  <a:pt x="55378" y="130650"/>
                  <a:pt x="57932" y="119255"/>
                </a:cubicBezTo>
                <a:cubicBezTo>
                  <a:pt x="61862" y="101573"/>
                  <a:pt x="67363" y="84283"/>
                  <a:pt x="77972" y="69351"/>
                </a:cubicBezTo>
                <a:cubicBezTo>
                  <a:pt x="98995" y="39881"/>
                  <a:pt x="128466" y="41059"/>
                  <a:pt x="146541" y="71905"/>
                </a:cubicBezTo>
                <a:cubicBezTo>
                  <a:pt x="148299" y="75151"/>
                  <a:pt x="149685" y="78489"/>
                  <a:pt x="151083" y="81857"/>
                </a:cubicBezTo>
                <a:cubicBezTo>
                  <a:pt x="151715" y="83382"/>
                  <a:pt x="152350" y="84913"/>
                  <a:pt x="153025" y="86444"/>
                </a:cubicBezTo>
                <a:cubicBezTo>
                  <a:pt x="153662" y="87975"/>
                  <a:pt x="154259" y="89568"/>
                  <a:pt x="154861" y="91177"/>
                </a:cubicBezTo>
                <a:cubicBezTo>
                  <a:pt x="156113" y="94522"/>
                  <a:pt x="157390" y="97931"/>
                  <a:pt x="159114" y="100983"/>
                </a:cubicBezTo>
                <a:cubicBezTo>
                  <a:pt x="164813" y="111200"/>
                  <a:pt x="175618" y="115326"/>
                  <a:pt x="186228" y="112182"/>
                </a:cubicBezTo>
                <a:cubicBezTo>
                  <a:pt x="197034" y="109039"/>
                  <a:pt x="205090" y="96268"/>
                  <a:pt x="201750" y="84480"/>
                </a:cubicBezTo>
                <a:cubicBezTo>
                  <a:pt x="198410" y="72298"/>
                  <a:pt x="194283" y="59921"/>
                  <a:pt x="187997" y="49115"/>
                </a:cubicBezTo>
                <a:cubicBezTo>
                  <a:pt x="153417" y="-11005"/>
                  <a:pt x="82884" y="-18471"/>
                  <a:pt x="39660" y="40863"/>
                </a:cubicBezTo>
                <a:cubicBezTo>
                  <a:pt x="26300" y="59135"/>
                  <a:pt x="18049" y="79961"/>
                  <a:pt x="13137" y="101769"/>
                </a:cubicBezTo>
                <a:cubicBezTo>
                  <a:pt x="1349" y="154226"/>
                  <a:pt x="760" y="206882"/>
                  <a:pt x="10583" y="259732"/>
                </a:cubicBezTo>
                <a:cubicBezTo>
                  <a:pt x="13137" y="272699"/>
                  <a:pt x="12941" y="283112"/>
                  <a:pt x="5475" y="295686"/>
                </a:cubicBezTo>
                <a:cubicBezTo>
                  <a:pt x="-8868" y="319655"/>
                  <a:pt x="6457" y="345982"/>
                  <a:pt x="34160" y="348930"/>
                </a:cubicBezTo>
                <a:cubicBezTo>
                  <a:pt x="39464" y="349322"/>
                  <a:pt x="44769" y="349322"/>
                  <a:pt x="50074" y="348733"/>
                </a:cubicBezTo>
                <a:cubicBezTo>
                  <a:pt x="76204" y="345393"/>
                  <a:pt x="91136" y="317495"/>
                  <a:pt x="79741" y="293722"/>
                </a:cubicBezTo>
                <a:cubicBezTo>
                  <a:pt x="77776" y="289988"/>
                  <a:pt x="75418" y="286255"/>
                  <a:pt x="72668" y="283112"/>
                </a:cubicBezTo>
                <a:cubicBezTo>
                  <a:pt x="62451" y="271520"/>
                  <a:pt x="57539" y="257964"/>
                  <a:pt x="55968" y="242639"/>
                </a:cubicBezTo>
                <a:cubicBezTo>
                  <a:pt x="54706" y="229884"/>
                  <a:pt x="53145" y="217129"/>
                  <a:pt x="51854" y="206586"/>
                </a:cubicBezTo>
                <a:moveTo>
                  <a:pt x="910814" y="155014"/>
                </a:moveTo>
                <a:cubicBezTo>
                  <a:pt x="909044" y="192344"/>
                  <a:pt x="913957" y="228887"/>
                  <a:pt x="923387" y="265038"/>
                </a:cubicBezTo>
                <a:cubicBezTo>
                  <a:pt x="922418" y="266530"/>
                  <a:pt x="921447" y="267937"/>
                  <a:pt x="920500" y="269312"/>
                </a:cubicBezTo>
                <a:cubicBezTo>
                  <a:pt x="918950" y="271560"/>
                  <a:pt x="917458" y="273724"/>
                  <a:pt x="916118" y="276041"/>
                </a:cubicBezTo>
                <a:cubicBezTo>
                  <a:pt x="904329" y="298634"/>
                  <a:pt x="909241" y="317496"/>
                  <a:pt x="931050" y="329677"/>
                </a:cubicBezTo>
                <a:cubicBezTo>
                  <a:pt x="938319" y="333606"/>
                  <a:pt x="946767" y="335965"/>
                  <a:pt x="955020" y="337143"/>
                </a:cubicBezTo>
                <a:cubicBezTo>
                  <a:pt x="975453" y="340089"/>
                  <a:pt x="992938" y="332231"/>
                  <a:pt x="998243" y="318085"/>
                </a:cubicBezTo>
                <a:cubicBezTo>
                  <a:pt x="1004726" y="300993"/>
                  <a:pt x="999225" y="286454"/>
                  <a:pt x="984882" y="276236"/>
                </a:cubicBezTo>
                <a:cubicBezTo>
                  <a:pt x="974470" y="268771"/>
                  <a:pt x="970933" y="258357"/>
                  <a:pt x="967986" y="246963"/>
                </a:cubicBezTo>
                <a:cubicBezTo>
                  <a:pt x="958359" y="208651"/>
                  <a:pt x="955412" y="169553"/>
                  <a:pt x="961895" y="130456"/>
                </a:cubicBezTo>
                <a:cubicBezTo>
                  <a:pt x="964254" y="116113"/>
                  <a:pt x="969362" y="101770"/>
                  <a:pt x="975256" y="88410"/>
                </a:cubicBezTo>
                <a:cubicBezTo>
                  <a:pt x="978988" y="80159"/>
                  <a:pt x="985669" y="72496"/>
                  <a:pt x="992544" y="66209"/>
                </a:cubicBezTo>
                <a:cubicBezTo>
                  <a:pt x="1003940" y="55993"/>
                  <a:pt x="1018087" y="59529"/>
                  <a:pt x="1023391" y="73479"/>
                </a:cubicBezTo>
                <a:cubicBezTo>
                  <a:pt x="1025352" y="78638"/>
                  <a:pt x="1026662" y="84014"/>
                  <a:pt x="1027976" y="89407"/>
                </a:cubicBezTo>
                <a:cubicBezTo>
                  <a:pt x="1029165" y="94283"/>
                  <a:pt x="1030356" y="99174"/>
                  <a:pt x="1032036" y="103932"/>
                </a:cubicBezTo>
                <a:cubicBezTo>
                  <a:pt x="1035966" y="115130"/>
                  <a:pt x="1046182" y="120632"/>
                  <a:pt x="1056988" y="118863"/>
                </a:cubicBezTo>
                <a:cubicBezTo>
                  <a:pt x="1067598" y="117095"/>
                  <a:pt x="1076635" y="108254"/>
                  <a:pt x="1075849" y="96859"/>
                </a:cubicBezTo>
                <a:cubicBezTo>
                  <a:pt x="1074867" y="83302"/>
                  <a:pt x="1073098" y="69353"/>
                  <a:pt x="1068187" y="56779"/>
                </a:cubicBezTo>
                <a:cubicBezTo>
                  <a:pt x="1049719" y="10018"/>
                  <a:pt x="1001189" y="-2163"/>
                  <a:pt x="962092" y="29272"/>
                </a:cubicBezTo>
                <a:cubicBezTo>
                  <a:pt x="944213" y="43615"/>
                  <a:pt x="932622" y="62673"/>
                  <a:pt x="924959" y="83695"/>
                </a:cubicBezTo>
                <a:cubicBezTo>
                  <a:pt x="916511" y="106682"/>
                  <a:pt x="911795" y="130456"/>
                  <a:pt x="910814" y="155014"/>
                </a:cubicBezTo>
              </a:path>
            </a:pathLst>
          </a:custGeom>
          <a:solidFill>
            <a:schemeClr val="accent5"/>
          </a:solidFill>
        </p:spPr>
      </p:sp>
      <p:sp>
        <p:nvSpPr>
          <p:cNvPr id="77" name="Vector-3714&amp;1732"/>
          <p:cNvSpPr/>
          <p:nvPr>
            <p:custDataLst>
              <p:tags r:id="rId8"/>
            </p:custDataLst>
          </p:nvPr>
        </p:nvSpPr>
        <p:spPr>
          <a:xfrm rot="3091800">
            <a:off x="3082608" y="6153785"/>
            <a:ext cx="672465" cy="672465"/>
          </a:xfrm>
          <a:custGeom>
            <a:avLst/>
            <a:gdLst/>
            <a:ahLst/>
            <a:cxnLst/>
            <a:rect l="l" t="t" r="r" b="b"/>
            <a:pathLst>
              <a:path w="627914" h="627914">
                <a:moveTo>
                  <a:pt x="604275" y="227782"/>
                </a:moveTo>
                <a:cubicBezTo>
                  <a:pt x="574876" y="213331"/>
                  <a:pt x="543505" y="205509"/>
                  <a:pt x="511609" y="203481"/>
                </a:cubicBezTo>
                <a:cubicBezTo>
                  <a:pt x="515616" y="196271"/>
                  <a:pt x="519328" y="188900"/>
                  <a:pt x="522745" y="181369"/>
                </a:cubicBezTo>
                <a:cubicBezTo>
                  <a:pt x="538480" y="146638"/>
                  <a:pt x="540155" y="105761"/>
                  <a:pt x="512102" y="76341"/>
                </a:cubicBezTo>
                <a:cubicBezTo>
                  <a:pt x="484904" y="47824"/>
                  <a:pt x="447718" y="47791"/>
                  <a:pt x="414180" y="64657"/>
                </a:cubicBezTo>
                <a:cubicBezTo>
                  <a:pt x="389445" y="77082"/>
                  <a:pt x="365827" y="92692"/>
                  <a:pt x="343983" y="110428"/>
                </a:cubicBezTo>
                <a:cubicBezTo>
                  <a:pt x="341125" y="81749"/>
                  <a:pt x="333275" y="54003"/>
                  <a:pt x="316226" y="32438"/>
                </a:cubicBezTo>
                <a:cubicBezTo>
                  <a:pt x="295399" y="6077"/>
                  <a:pt x="262551" y="-5189"/>
                  <a:pt x="229276" y="2246"/>
                </a:cubicBezTo>
                <a:cubicBezTo>
                  <a:pt x="200336" y="8716"/>
                  <a:pt x="176357" y="29605"/>
                  <a:pt x="160491" y="53392"/>
                </a:cubicBezTo>
                <a:cubicBezTo>
                  <a:pt x="144855" y="76856"/>
                  <a:pt x="138252" y="103861"/>
                  <a:pt x="136938" y="131413"/>
                </a:cubicBezTo>
                <a:cubicBezTo>
                  <a:pt x="117262" y="117831"/>
                  <a:pt x="94071" y="110363"/>
                  <a:pt x="69041" y="116865"/>
                </a:cubicBezTo>
                <a:cubicBezTo>
                  <a:pt x="41711" y="123946"/>
                  <a:pt x="21213" y="145866"/>
                  <a:pt x="14972" y="172678"/>
                </a:cubicBezTo>
                <a:cubicBezTo>
                  <a:pt x="5774" y="212140"/>
                  <a:pt x="21476" y="248028"/>
                  <a:pt x="45357" y="278252"/>
                </a:cubicBezTo>
                <a:cubicBezTo>
                  <a:pt x="-3850" y="316812"/>
                  <a:pt x="-17253" y="384566"/>
                  <a:pt x="26338" y="433846"/>
                </a:cubicBezTo>
                <a:cubicBezTo>
                  <a:pt x="42860" y="452547"/>
                  <a:pt x="66479" y="465710"/>
                  <a:pt x="90754" y="472051"/>
                </a:cubicBezTo>
                <a:cubicBezTo>
                  <a:pt x="100674" y="474659"/>
                  <a:pt x="111350" y="476364"/>
                  <a:pt x="121828" y="476815"/>
                </a:cubicBezTo>
                <a:cubicBezTo>
                  <a:pt x="118872" y="491524"/>
                  <a:pt x="117295" y="506524"/>
                  <a:pt x="118445" y="521040"/>
                </a:cubicBezTo>
                <a:cubicBezTo>
                  <a:pt x="120810" y="550943"/>
                  <a:pt x="131682" y="574182"/>
                  <a:pt x="152147" y="593494"/>
                </a:cubicBezTo>
                <a:cubicBezTo>
                  <a:pt x="177803" y="623524"/>
                  <a:pt x="225137" y="639296"/>
                  <a:pt x="261697" y="618343"/>
                </a:cubicBezTo>
                <a:cubicBezTo>
                  <a:pt x="297240" y="597968"/>
                  <a:pt x="304433" y="558603"/>
                  <a:pt x="312941" y="522714"/>
                </a:cubicBezTo>
                <a:cubicBezTo>
                  <a:pt x="313204" y="521556"/>
                  <a:pt x="313466" y="520365"/>
                  <a:pt x="313729" y="519205"/>
                </a:cubicBezTo>
                <a:cubicBezTo>
                  <a:pt x="345199" y="542317"/>
                  <a:pt x="383238" y="558989"/>
                  <a:pt x="420126" y="558667"/>
                </a:cubicBezTo>
                <a:cubicBezTo>
                  <a:pt x="464998" y="558281"/>
                  <a:pt x="495120" y="521073"/>
                  <a:pt x="496466" y="479229"/>
                </a:cubicBezTo>
                <a:cubicBezTo>
                  <a:pt x="497385" y="450680"/>
                  <a:pt x="487333" y="422998"/>
                  <a:pt x="471206" y="399566"/>
                </a:cubicBezTo>
                <a:cubicBezTo>
                  <a:pt x="526851" y="381251"/>
                  <a:pt x="577437" y="348614"/>
                  <a:pt x="614228" y="303745"/>
                </a:cubicBezTo>
                <a:cubicBezTo>
                  <a:pt x="632689" y="281245"/>
                  <a:pt x="635316" y="243007"/>
                  <a:pt x="604242" y="227750"/>
                </a:cubicBezTo>
                <a:lnTo>
                  <a:pt x="604275" y="227782"/>
                </a:lnTo>
                <a:moveTo>
                  <a:pt x="391417" y="195692"/>
                </a:moveTo>
                <a:cubicBezTo>
                  <a:pt x="395096" y="192376"/>
                  <a:pt x="398840" y="189093"/>
                  <a:pt x="402618" y="185906"/>
                </a:cubicBezTo>
                <a:cubicBezTo>
                  <a:pt x="403800" y="184909"/>
                  <a:pt x="414148" y="176765"/>
                  <a:pt x="413424" y="177216"/>
                </a:cubicBezTo>
                <a:cubicBezTo>
                  <a:pt x="413490" y="177152"/>
                  <a:pt x="413588" y="177119"/>
                  <a:pt x="413654" y="177056"/>
                </a:cubicBezTo>
                <a:cubicBezTo>
                  <a:pt x="401960" y="194051"/>
                  <a:pt x="391908" y="205670"/>
                  <a:pt x="374302" y="222825"/>
                </a:cubicBezTo>
                <a:cubicBezTo>
                  <a:pt x="369900" y="227106"/>
                  <a:pt x="365794" y="230969"/>
                  <a:pt x="361820" y="234542"/>
                </a:cubicBezTo>
                <a:cubicBezTo>
                  <a:pt x="357779" y="236409"/>
                  <a:pt x="353738" y="238308"/>
                  <a:pt x="349764" y="240271"/>
                </a:cubicBezTo>
                <a:cubicBezTo>
                  <a:pt x="354231" y="234446"/>
                  <a:pt x="358798" y="228909"/>
                  <a:pt x="363463" y="223727"/>
                </a:cubicBezTo>
                <a:cubicBezTo>
                  <a:pt x="372299" y="213910"/>
                  <a:pt x="381627" y="204544"/>
                  <a:pt x="391417" y="195692"/>
                </a:cubicBezTo>
                <a:moveTo>
                  <a:pt x="228947" y="145641"/>
                </a:moveTo>
                <a:cubicBezTo>
                  <a:pt x="228947" y="144225"/>
                  <a:pt x="229967" y="132122"/>
                  <a:pt x="229638" y="132766"/>
                </a:cubicBezTo>
                <a:cubicBezTo>
                  <a:pt x="230229" y="129257"/>
                  <a:pt x="230984" y="125749"/>
                  <a:pt x="231903" y="122273"/>
                </a:cubicBezTo>
                <a:cubicBezTo>
                  <a:pt x="232364" y="120502"/>
                  <a:pt x="237193" y="108851"/>
                  <a:pt x="235746" y="111072"/>
                </a:cubicBezTo>
                <a:cubicBezTo>
                  <a:pt x="237094" y="108593"/>
                  <a:pt x="238506" y="106179"/>
                  <a:pt x="240017" y="103829"/>
                </a:cubicBezTo>
                <a:cubicBezTo>
                  <a:pt x="239131" y="105471"/>
                  <a:pt x="241791" y="102381"/>
                  <a:pt x="244386" y="99452"/>
                </a:cubicBezTo>
                <a:cubicBezTo>
                  <a:pt x="245339" y="103733"/>
                  <a:pt x="246817" y="110202"/>
                  <a:pt x="246620" y="107853"/>
                </a:cubicBezTo>
                <a:cubicBezTo>
                  <a:pt x="247179" y="112423"/>
                  <a:pt x="247473" y="117026"/>
                  <a:pt x="247802" y="121597"/>
                </a:cubicBezTo>
                <a:cubicBezTo>
                  <a:pt x="248722" y="134568"/>
                  <a:pt x="248920" y="147571"/>
                  <a:pt x="248427" y="160543"/>
                </a:cubicBezTo>
                <a:cubicBezTo>
                  <a:pt x="247705" y="180500"/>
                  <a:pt x="244813" y="200777"/>
                  <a:pt x="240083" y="220701"/>
                </a:cubicBezTo>
                <a:cubicBezTo>
                  <a:pt x="236963" y="208792"/>
                  <a:pt x="234170" y="196850"/>
                  <a:pt x="231936" y="184812"/>
                </a:cubicBezTo>
                <a:cubicBezTo>
                  <a:pt x="231739" y="183750"/>
                  <a:pt x="230656" y="176670"/>
                  <a:pt x="230491" y="175865"/>
                </a:cubicBezTo>
                <a:cubicBezTo>
                  <a:pt x="229867" y="170457"/>
                  <a:pt x="229408" y="165017"/>
                  <a:pt x="229145" y="159578"/>
                </a:cubicBezTo>
                <a:cubicBezTo>
                  <a:pt x="228947" y="154943"/>
                  <a:pt x="228849" y="150308"/>
                  <a:pt x="228947" y="145705"/>
                </a:cubicBezTo>
                <a:lnTo>
                  <a:pt x="228947" y="145641"/>
                </a:lnTo>
                <a:moveTo>
                  <a:pt x="106948" y="370629"/>
                </a:moveTo>
                <a:cubicBezTo>
                  <a:pt x="105108" y="369471"/>
                  <a:pt x="102940" y="368183"/>
                  <a:pt x="102086" y="367797"/>
                </a:cubicBezTo>
                <a:cubicBezTo>
                  <a:pt x="102021" y="367701"/>
                  <a:pt x="101955" y="367636"/>
                  <a:pt x="101856" y="367508"/>
                </a:cubicBezTo>
                <a:cubicBezTo>
                  <a:pt x="101593" y="367185"/>
                  <a:pt x="101396" y="366960"/>
                  <a:pt x="101167" y="366734"/>
                </a:cubicBezTo>
                <a:cubicBezTo>
                  <a:pt x="102612" y="365062"/>
                  <a:pt x="104484" y="362679"/>
                  <a:pt x="104911" y="362165"/>
                </a:cubicBezTo>
                <a:cubicBezTo>
                  <a:pt x="99787" y="368569"/>
                  <a:pt x="105273" y="362165"/>
                  <a:pt x="108886" y="359815"/>
                </a:cubicBezTo>
                <a:cubicBezTo>
                  <a:pt x="109642" y="359300"/>
                  <a:pt x="110200" y="358913"/>
                  <a:pt x="110627" y="358592"/>
                </a:cubicBezTo>
                <a:cubicBezTo>
                  <a:pt x="110692" y="358592"/>
                  <a:pt x="110758" y="358592"/>
                  <a:pt x="110824" y="358559"/>
                </a:cubicBezTo>
                <a:cubicBezTo>
                  <a:pt x="113222" y="357948"/>
                  <a:pt x="115587" y="357271"/>
                  <a:pt x="117985" y="356596"/>
                </a:cubicBezTo>
                <a:cubicBezTo>
                  <a:pt x="114339" y="357722"/>
                  <a:pt x="124062" y="355534"/>
                  <a:pt x="127117" y="355534"/>
                </a:cubicBezTo>
                <a:cubicBezTo>
                  <a:pt x="127413" y="355534"/>
                  <a:pt x="139863" y="356982"/>
                  <a:pt x="138252" y="356467"/>
                </a:cubicBezTo>
                <a:cubicBezTo>
                  <a:pt x="139960" y="356822"/>
                  <a:pt x="141702" y="357143"/>
                  <a:pt x="143410" y="357561"/>
                </a:cubicBezTo>
                <a:cubicBezTo>
                  <a:pt x="144264" y="357980"/>
                  <a:pt x="145118" y="358431"/>
                  <a:pt x="145971" y="358849"/>
                </a:cubicBezTo>
                <a:cubicBezTo>
                  <a:pt x="143245" y="361552"/>
                  <a:pt x="140519" y="364225"/>
                  <a:pt x="137825" y="366960"/>
                </a:cubicBezTo>
                <a:cubicBezTo>
                  <a:pt x="135428" y="369406"/>
                  <a:pt x="132833" y="371627"/>
                  <a:pt x="130303" y="373977"/>
                </a:cubicBezTo>
                <a:cubicBezTo>
                  <a:pt x="129285" y="374235"/>
                  <a:pt x="128233" y="374524"/>
                  <a:pt x="127314" y="374782"/>
                </a:cubicBezTo>
                <a:cubicBezTo>
                  <a:pt x="126526" y="374782"/>
                  <a:pt x="125573" y="374782"/>
                  <a:pt x="124259" y="374782"/>
                </a:cubicBezTo>
                <a:cubicBezTo>
                  <a:pt x="122058" y="374782"/>
                  <a:pt x="120646" y="374717"/>
                  <a:pt x="119890" y="374717"/>
                </a:cubicBezTo>
                <a:cubicBezTo>
                  <a:pt x="117394" y="374202"/>
                  <a:pt x="114930" y="373656"/>
                  <a:pt x="112466" y="372947"/>
                </a:cubicBezTo>
                <a:cubicBezTo>
                  <a:pt x="111579" y="372689"/>
                  <a:pt x="108722" y="371403"/>
                  <a:pt x="106915" y="370629"/>
                </a:cubicBezTo>
                <a:lnTo>
                  <a:pt x="106948" y="370629"/>
                </a:lnTo>
              </a:path>
            </a:pathLst>
          </a:custGeom>
          <a:solidFill>
            <a:schemeClr val="accent5"/>
          </a:solidFill>
        </p:spPr>
      </p:sp>
      <p:sp>
        <p:nvSpPr>
          <p:cNvPr id="78" name="Vector-3714&amp;1733"/>
          <p:cNvSpPr/>
          <p:nvPr>
            <p:custDataLst>
              <p:tags r:id="rId9"/>
            </p:custDataLst>
          </p:nvPr>
        </p:nvSpPr>
        <p:spPr>
          <a:xfrm rot="3091800">
            <a:off x="3308033" y="6385560"/>
            <a:ext cx="176530" cy="153670"/>
          </a:xfrm>
          <a:custGeom>
            <a:avLst/>
            <a:gdLst/>
            <a:ahLst/>
            <a:cxnLst/>
            <a:rect l="l" t="t" r="r" b="b"/>
            <a:pathLst>
              <a:path w="165241" h="143208">
                <a:moveTo>
                  <a:pt x="150283" y="24122"/>
                </a:moveTo>
                <a:cubicBezTo>
                  <a:pt x="144118" y="16629"/>
                  <a:pt x="135588" y="11363"/>
                  <a:pt x="126025" y="8071"/>
                </a:cubicBezTo>
                <a:cubicBezTo>
                  <a:pt x="113929" y="672"/>
                  <a:pt x="98702" y="-2274"/>
                  <a:pt x="82674" y="1927"/>
                </a:cubicBezTo>
                <a:cubicBezTo>
                  <a:pt x="68613" y="5626"/>
                  <a:pt x="54551" y="9356"/>
                  <a:pt x="40490" y="13055"/>
                </a:cubicBezTo>
                <a:cubicBezTo>
                  <a:pt x="17432" y="19137"/>
                  <a:pt x="-361" y="40298"/>
                  <a:pt x="6" y="63090"/>
                </a:cubicBezTo>
                <a:cubicBezTo>
                  <a:pt x="605" y="100333"/>
                  <a:pt x="28395" y="134221"/>
                  <a:pt x="67814" y="141652"/>
                </a:cubicBezTo>
                <a:cubicBezTo>
                  <a:pt x="116262" y="150806"/>
                  <a:pt x="161378" y="118547"/>
                  <a:pt x="164977" y="72369"/>
                </a:cubicBezTo>
                <a:cubicBezTo>
                  <a:pt x="166409" y="54312"/>
                  <a:pt x="162077" y="38449"/>
                  <a:pt x="150283" y="24091"/>
                </a:cubicBezTo>
                <a:lnTo>
                  <a:pt x="150283" y="24122"/>
                </a:lnTo>
              </a:path>
            </a:pathLst>
          </a:custGeom>
          <a:solidFill>
            <a:srgbClr val="FFFBF2"/>
          </a:solidFill>
        </p:spPr>
      </p:sp>
      <p:sp>
        <p:nvSpPr>
          <p:cNvPr id="82" name="Vector-3713&amp;3344"/>
          <p:cNvSpPr/>
          <p:nvPr>
            <p:custDataLst>
              <p:tags r:id="rId10"/>
            </p:custDataLst>
          </p:nvPr>
        </p:nvSpPr>
        <p:spPr>
          <a:xfrm>
            <a:off x="4626928" y="3700145"/>
            <a:ext cx="2613025" cy="3072765"/>
          </a:xfrm>
          <a:custGeom>
            <a:avLst/>
            <a:gdLst/>
            <a:ahLst/>
            <a:cxnLst/>
            <a:rect l="l" t="t" r="r" b="b"/>
            <a:pathLst>
              <a:path w="2441627" h="2870200">
                <a:moveTo>
                  <a:pt x="2402637" y="2420836"/>
                </a:moveTo>
                <a:cubicBezTo>
                  <a:pt x="2400757" y="2593238"/>
                  <a:pt x="2318791" y="2783218"/>
                  <a:pt x="2120925" y="2820873"/>
                </a:cubicBezTo>
                <a:cubicBezTo>
                  <a:pt x="1963966" y="2850464"/>
                  <a:pt x="1800339" y="2825356"/>
                  <a:pt x="1644396" y="2843860"/>
                </a:cubicBezTo>
                <a:cubicBezTo>
                  <a:pt x="1567510" y="2853106"/>
                  <a:pt x="1494828" y="2871330"/>
                  <a:pt x="1416355" y="2870149"/>
                </a:cubicBezTo>
                <a:cubicBezTo>
                  <a:pt x="1299718" y="2867101"/>
                  <a:pt x="1177723" y="2858122"/>
                  <a:pt x="1065154" y="2848483"/>
                </a:cubicBezTo>
                <a:cubicBezTo>
                  <a:pt x="948233" y="2832621"/>
                  <a:pt x="833633" y="2820733"/>
                  <a:pt x="716131" y="2824302"/>
                </a:cubicBezTo>
                <a:cubicBezTo>
                  <a:pt x="613716" y="2824836"/>
                  <a:pt x="518119" y="2785720"/>
                  <a:pt x="416286" y="2776614"/>
                </a:cubicBezTo>
                <a:cubicBezTo>
                  <a:pt x="68423" y="2775026"/>
                  <a:pt x="72050" y="2549449"/>
                  <a:pt x="54062" y="2298700"/>
                </a:cubicBezTo>
                <a:cubicBezTo>
                  <a:pt x="42892" y="2187194"/>
                  <a:pt x="48287" y="2143633"/>
                  <a:pt x="31750" y="2032000"/>
                </a:cubicBezTo>
                <a:cubicBezTo>
                  <a:pt x="13907" y="1927631"/>
                  <a:pt x="-2" y="1784350"/>
                  <a:pt x="26830" y="1663700"/>
                </a:cubicBezTo>
                <a:cubicBezTo>
                  <a:pt x="2" y="1543050"/>
                  <a:pt x="12703" y="1419403"/>
                  <a:pt x="31750" y="1250950"/>
                </a:cubicBezTo>
                <a:cubicBezTo>
                  <a:pt x="50797" y="1082498"/>
                  <a:pt x="44923" y="890914"/>
                  <a:pt x="54062" y="742950"/>
                </a:cubicBezTo>
                <a:cubicBezTo>
                  <a:pt x="52466" y="558921"/>
                  <a:pt x="90908" y="415136"/>
                  <a:pt x="127464" y="234805"/>
                </a:cubicBezTo>
                <a:cubicBezTo>
                  <a:pt x="148643" y="143782"/>
                  <a:pt x="236696" y="100053"/>
                  <a:pt x="332584" y="81953"/>
                </a:cubicBezTo>
                <a:cubicBezTo>
                  <a:pt x="444572" y="56324"/>
                  <a:pt x="560769" y="35451"/>
                  <a:pt x="677544" y="36508"/>
                </a:cubicBezTo>
                <a:cubicBezTo>
                  <a:pt x="769950" y="37697"/>
                  <a:pt x="861920" y="48662"/>
                  <a:pt x="954325" y="42849"/>
                </a:cubicBezTo>
                <a:cubicBezTo>
                  <a:pt x="1067185" y="37961"/>
                  <a:pt x="1177143" y="32280"/>
                  <a:pt x="1286523" y="12331"/>
                </a:cubicBezTo>
                <a:cubicBezTo>
                  <a:pt x="1399527" y="-7749"/>
                  <a:pt x="1516151" y="-1672"/>
                  <a:pt x="1628724" y="18805"/>
                </a:cubicBezTo>
                <a:cubicBezTo>
                  <a:pt x="1802651" y="56060"/>
                  <a:pt x="1981949" y="55003"/>
                  <a:pt x="2158060" y="79972"/>
                </a:cubicBezTo>
                <a:cubicBezTo>
                  <a:pt x="2259902" y="90144"/>
                  <a:pt x="2343163" y="138894"/>
                  <a:pt x="2357819" y="237448"/>
                </a:cubicBezTo>
                <a:cubicBezTo>
                  <a:pt x="2374925" y="354366"/>
                  <a:pt x="2399449" y="471019"/>
                  <a:pt x="2407717" y="588465"/>
                </a:cubicBezTo>
                <a:cubicBezTo>
                  <a:pt x="2413229" y="684378"/>
                  <a:pt x="2399881" y="780421"/>
                  <a:pt x="2408301" y="875805"/>
                </a:cubicBezTo>
                <a:cubicBezTo>
                  <a:pt x="2411489" y="919665"/>
                  <a:pt x="2416277" y="963394"/>
                  <a:pt x="2418448" y="1007387"/>
                </a:cubicBezTo>
                <a:cubicBezTo>
                  <a:pt x="2421928" y="1079519"/>
                  <a:pt x="2408301" y="1123950"/>
                  <a:pt x="2418448" y="1250950"/>
                </a:cubicBezTo>
                <a:cubicBezTo>
                  <a:pt x="2428608" y="1377950"/>
                  <a:pt x="2448331" y="1442644"/>
                  <a:pt x="2439187" y="1543050"/>
                </a:cubicBezTo>
                <a:cubicBezTo>
                  <a:pt x="2424113" y="1680705"/>
                  <a:pt x="2449208" y="1793710"/>
                  <a:pt x="2439187" y="1932292"/>
                </a:cubicBezTo>
                <a:cubicBezTo>
                  <a:pt x="2421496" y="2094522"/>
                  <a:pt x="2396109" y="2254771"/>
                  <a:pt x="2402929" y="2418067"/>
                </a:cubicBezTo>
                <a:lnTo>
                  <a:pt x="2402929" y="2420836"/>
                </a:lnTo>
                <a:lnTo>
                  <a:pt x="2402637" y="2420836"/>
                </a:lnTo>
              </a:path>
            </a:pathLst>
          </a:custGeom>
          <a:solidFill>
            <a:schemeClr val="accent1">
              <a:lumMod val="60000"/>
              <a:lumOff val="40000"/>
            </a:schemeClr>
          </a:solidFill>
        </p:spPr>
      </p:sp>
      <p:sp>
        <p:nvSpPr>
          <p:cNvPr id="83" name="Vector-3713&amp;3345"/>
          <p:cNvSpPr/>
          <p:nvPr>
            <p:custDataLst>
              <p:tags r:id="rId11"/>
            </p:custDataLst>
          </p:nvPr>
        </p:nvSpPr>
        <p:spPr>
          <a:xfrm>
            <a:off x="4819333" y="4088765"/>
            <a:ext cx="2195195" cy="2322195"/>
          </a:xfrm>
          <a:custGeom>
            <a:avLst/>
            <a:gdLst/>
            <a:ahLst/>
            <a:cxnLst/>
            <a:rect l="l" t="t" r="r" b="b"/>
            <a:pathLst>
              <a:path w="2051164" h="2169232">
                <a:moveTo>
                  <a:pt x="2040992" y="1133102"/>
                </a:moveTo>
                <a:cubicBezTo>
                  <a:pt x="2040992" y="1241356"/>
                  <a:pt x="2040598" y="1349616"/>
                  <a:pt x="2041182" y="1457871"/>
                </a:cubicBezTo>
                <a:cubicBezTo>
                  <a:pt x="2041779" y="1557680"/>
                  <a:pt x="2044129" y="1657287"/>
                  <a:pt x="2044129" y="1757096"/>
                </a:cubicBezTo>
                <a:cubicBezTo>
                  <a:pt x="2044129" y="1818589"/>
                  <a:pt x="2042363" y="1880286"/>
                  <a:pt x="2032343" y="1941182"/>
                </a:cubicBezTo>
                <a:cubicBezTo>
                  <a:pt x="2028215" y="1966138"/>
                  <a:pt x="2021929" y="1991093"/>
                  <a:pt x="2014080" y="2015058"/>
                </a:cubicBezTo>
                <a:cubicBezTo>
                  <a:pt x="1995602" y="2070659"/>
                  <a:pt x="1957692" y="2108581"/>
                  <a:pt x="1904441" y="2131568"/>
                </a:cubicBezTo>
                <a:cubicBezTo>
                  <a:pt x="1874190" y="2144535"/>
                  <a:pt x="1842364" y="2152587"/>
                  <a:pt x="1809941" y="2157108"/>
                </a:cubicBezTo>
                <a:cubicBezTo>
                  <a:pt x="1748244" y="2165756"/>
                  <a:pt x="1685963" y="2170074"/>
                  <a:pt x="1623492" y="2169097"/>
                </a:cubicBezTo>
                <a:cubicBezTo>
                  <a:pt x="1511503" y="2167331"/>
                  <a:pt x="1399515" y="2165160"/>
                  <a:pt x="1287526" y="2162607"/>
                </a:cubicBezTo>
                <a:cubicBezTo>
                  <a:pt x="1212472" y="2161045"/>
                  <a:pt x="1137615" y="2158289"/>
                  <a:pt x="1062563" y="2156524"/>
                </a:cubicBezTo>
                <a:cubicBezTo>
                  <a:pt x="959024" y="2154161"/>
                  <a:pt x="855483" y="2152193"/>
                  <a:pt x="751943" y="2149843"/>
                </a:cubicBezTo>
                <a:cubicBezTo>
                  <a:pt x="661172" y="2147875"/>
                  <a:pt x="570207" y="2146694"/>
                  <a:pt x="479436" y="2143354"/>
                </a:cubicBezTo>
                <a:cubicBezTo>
                  <a:pt x="411851" y="2140801"/>
                  <a:pt x="344461" y="2136673"/>
                  <a:pt x="277072" y="2130781"/>
                </a:cubicBezTo>
                <a:cubicBezTo>
                  <a:pt x="239349" y="2127441"/>
                  <a:pt x="202020" y="2119579"/>
                  <a:pt x="165868" y="2107209"/>
                </a:cubicBezTo>
                <a:cubicBezTo>
                  <a:pt x="100051" y="2084616"/>
                  <a:pt x="56238" y="2040407"/>
                  <a:pt x="36001" y="1974190"/>
                </a:cubicBezTo>
                <a:cubicBezTo>
                  <a:pt x="26964" y="1944916"/>
                  <a:pt x="20480" y="1914665"/>
                  <a:pt x="16551" y="1884210"/>
                </a:cubicBezTo>
                <a:cubicBezTo>
                  <a:pt x="7120" y="1813674"/>
                  <a:pt x="3977" y="1742758"/>
                  <a:pt x="2994" y="1671625"/>
                </a:cubicBezTo>
                <a:cubicBezTo>
                  <a:pt x="1815" y="1582433"/>
                  <a:pt x="-346" y="1493431"/>
                  <a:pt x="47" y="1404226"/>
                </a:cubicBezTo>
                <a:cubicBezTo>
                  <a:pt x="1029" y="1250394"/>
                  <a:pt x="2798" y="1096557"/>
                  <a:pt x="5941" y="942720"/>
                </a:cubicBezTo>
                <a:cubicBezTo>
                  <a:pt x="7709" y="853719"/>
                  <a:pt x="11835" y="764521"/>
                  <a:pt x="16747" y="675716"/>
                </a:cubicBezTo>
                <a:cubicBezTo>
                  <a:pt x="21855" y="582588"/>
                  <a:pt x="28143" y="489461"/>
                  <a:pt x="36001" y="396334"/>
                </a:cubicBezTo>
                <a:cubicBezTo>
                  <a:pt x="40127" y="346823"/>
                  <a:pt x="46611" y="297115"/>
                  <a:pt x="59578" y="248980"/>
                </a:cubicBezTo>
                <a:cubicBezTo>
                  <a:pt x="62525" y="237781"/>
                  <a:pt x="65669" y="226386"/>
                  <a:pt x="69402" y="215383"/>
                </a:cubicBezTo>
                <a:cubicBezTo>
                  <a:pt x="94353" y="140331"/>
                  <a:pt x="143472" y="88660"/>
                  <a:pt x="217344" y="59975"/>
                </a:cubicBezTo>
                <a:cubicBezTo>
                  <a:pt x="262926" y="42292"/>
                  <a:pt x="310079" y="31683"/>
                  <a:pt x="358215" y="24807"/>
                </a:cubicBezTo>
                <a:cubicBezTo>
                  <a:pt x="450360" y="11643"/>
                  <a:pt x="543094" y="6731"/>
                  <a:pt x="636025" y="3588"/>
                </a:cubicBezTo>
                <a:cubicBezTo>
                  <a:pt x="728956" y="248"/>
                  <a:pt x="821887" y="1426"/>
                  <a:pt x="915013" y="3391"/>
                </a:cubicBezTo>
                <a:cubicBezTo>
                  <a:pt x="1001658" y="5159"/>
                  <a:pt x="1088301" y="4963"/>
                  <a:pt x="1174946" y="4570"/>
                </a:cubicBezTo>
                <a:cubicBezTo>
                  <a:pt x="1346073" y="3391"/>
                  <a:pt x="1517396" y="1426"/>
                  <a:pt x="1688516" y="51"/>
                </a:cubicBezTo>
                <a:cubicBezTo>
                  <a:pt x="1748841" y="-538"/>
                  <a:pt x="1808963" y="3981"/>
                  <a:pt x="1868488" y="13215"/>
                </a:cubicBezTo>
                <a:cubicBezTo>
                  <a:pt x="1890103" y="16555"/>
                  <a:pt x="1911515" y="23431"/>
                  <a:pt x="1932343" y="31094"/>
                </a:cubicBezTo>
                <a:cubicBezTo>
                  <a:pt x="1964563" y="43078"/>
                  <a:pt x="1987944" y="65869"/>
                  <a:pt x="2000910" y="97894"/>
                </a:cubicBezTo>
                <a:cubicBezTo>
                  <a:pt x="2008772" y="117344"/>
                  <a:pt x="2015058" y="137777"/>
                  <a:pt x="2019579" y="158407"/>
                </a:cubicBezTo>
                <a:cubicBezTo>
                  <a:pt x="2030387" y="206149"/>
                  <a:pt x="2034502" y="254874"/>
                  <a:pt x="2038045" y="303403"/>
                </a:cubicBezTo>
                <a:cubicBezTo>
                  <a:pt x="2049437" y="456847"/>
                  <a:pt x="2052587" y="610683"/>
                  <a:pt x="2050618" y="764718"/>
                </a:cubicBezTo>
                <a:cubicBezTo>
                  <a:pt x="2049437" y="855880"/>
                  <a:pt x="2046694" y="947240"/>
                  <a:pt x="2045119" y="1038402"/>
                </a:cubicBezTo>
                <a:cubicBezTo>
                  <a:pt x="2044522" y="1070230"/>
                  <a:pt x="2045119" y="1102059"/>
                  <a:pt x="2045119" y="1133886"/>
                </a:cubicBezTo>
                <a:cubicBezTo>
                  <a:pt x="2043544" y="1133102"/>
                  <a:pt x="2042363" y="1133102"/>
                  <a:pt x="2040992" y="1133102"/>
                </a:cubicBezTo>
              </a:path>
            </a:pathLst>
          </a:custGeom>
          <a:solidFill>
            <a:srgbClr val="FFFBF2"/>
          </a:solidFill>
        </p:spPr>
      </p:sp>
      <p:pic>
        <p:nvPicPr>
          <p:cNvPr id="84" name="@png2x_Mask group-3713&amp;3346" descr="preencoded.png"/>
          <p:cNvPicPr>
            <a:picLocks noChangeAspect="1"/>
          </p:cNvPicPr>
          <p:nvPr>
            <p:custDataLst>
              <p:tags r:id="rId12"/>
            </p:custDataLst>
          </p:nvPr>
        </p:nvPicPr>
        <p:blipFill>
          <a:blip r:embed="rId4">
            <a:alphaModFix amt="55000"/>
          </a:blip>
          <a:stretch>
            <a:fillRect/>
          </a:stretch>
        </p:blipFill>
        <p:spPr>
          <a:xfrm>
            <a:off x="4819333" y="4088765"/>
            <a:ext cx="2195195" cy="2322195"/>
          </a:xfrm>
          <a:prstGeom prst="rect">
            <a:avLst/>
          </a:prstGeom>
        </p:spPr>
      </p:pic>
      <p:sp>
        <p:nvSpPr>
          <p:cNvPr id="85" name="Union-3713&amp;3349"/>
          <p:cNvSpPr/>
          <p:nvPr>
            <p:custDataLst>
              <p:tags r:id="rId13"/>
            </p:custDataLst>
          </p:nvPr>
        </p:nvSpPr>
        <p:spPr>
          <a:xfrm>
            <a:off x="4891723" y="3527425"/>
            <a:ext cx="2151380" cy="381635"/>
          </a:xfrm>
          <a:custGeom>
            <a:avLst/>
            <a:gdLst/>
            <a:ahLst/>
            <a:cxnLst/>
            <a:rect l="l" t="t" r="r" b="b"/>
            <a:pathLst>
              <a:path w="2010563" h="356641">
                <a:moveTo>
                  <a:pt x="1009393" y="276672"/>
                </a:moveTo>
                <a:cubicBezTo>
                  <a:pt x="1008616" y="270591"/>
                  <a:pt x="1007829" y="264499"/>
                  <a:pt x="1007040" y="258402"/>
                </a:cubicBezTo>
                <a:cubicBezTo>
                  <a:pt x="1004439" y="238299"/>
                  <a:pt x="1001832" y="218133"/>
                  <a:pt x="999570" y="198083"/>
                </a:cubicBezTo>
                <a:cubicBezTo>
                  <a:pt x="995248" y="160754"/>
                  <a:pt x="998391" y="124014"/>
                  <a:pt x="1009983" y="88256"/>
                </a:cubicBezTo>
                <a:cubicBezTo>
                  <a:pt x="1018628" y="61340"/>
                  <a:pt x="1034150" y="38942"/>
                  <a:pt x="1056547" y="21456"/>
                </a:cubicBezTo>
                <a:cubicBezTo>
                  <a:pt x="1077570" y="5149"/>
                  <a:pt x="1101146" y="-2317"/>
                  <a:pt x="1127865" y="630"/>
                </a:cubicBezTo>
                <a:cubicBezTo>
                  <a:pt x="1167160" y="4756"/>
                  <a:pt x="1200757" y="48176"/>
                  <a:pt x="1194469" y="87274"/>
                </a:cubicBezTo>
                <a:cubicBezTo>
                  <a:pt x="1193094" y="95722"/>
                  <a:pt x="1186611" y="102402"/>
                  <a:pt x="1177966" y="104367"/>
                </a:cubicBezTo>
                <a:cubicBezTo>
                  <a:pt x="1168339" y="106528"/>
                  <a:pt x="1156943" y="102795"/>
                  <a:pt x="1153211" y="94543"/>
                </a:cubicBezTo>
                <a:cubicBezTo>
                  <a:pt x="1150838" y="89798"/>
                  <a:pt x="1149259" y="84656"/>
                  <a:pt x="1147666" y="79471"/>
                </a:cubicBezTo>
                <a:cubicBezTo>
                  <a:pt x="1146754" y="76497"/>
                  <a:pt x="1145836" y="73509"/>
                  <a:pt x="1144761" y="70574"/>
                </a:cubicBezTo>
                <a:cubicBezTo>
                  <a:pt x="1135921" y="46408"/>
                  <a:pt x="1120793" y="40317"/>
                  <a:pt x="1097609" y="51516"/>
                </a:cubicBezTo>
                <a:cubicBezTo>
                  <a:pt x="1080713" y="59768"/>
                  <a:pt x="1067942" y="72735"/>
                  <a:pt x="1061066" y="89828"/>
                </a:cubicBezTo>
                <a:cubicBezTo>
                  <a:pt x="1054975" y="105349"/>
                  <a:pt x="1049867" y="122049"/>
                  <a:pt x="1048098" y="138553"/>
                </a:cubicBezTo>
                <a:cubicBezTo>
                  <a:pt x="1043776" y="180009"/>
                  <a:pt x="1049278" y="221071"/>
                  <a:pt x="1055761" y="261937"/>
                </a:cubicBezTo>
                <a:cubicBezTo>
                  <a:pt x="1056977" y="269751"/>
                  <a:pt x="1061260" y="275415"/>
                  <a:pt x="1065766" y="281372"/>
                </a:cubicBezTo>
                <a:cubicBezTo>
                  <a:pt x="1066358" y="282156"/>
                  <a:pt x="1066955" y="282946"/>
                  <a:pt x="1067549" y="283745"/>
                </a:cubicBezTo>
                <a:cubicBezTo>
                  <a:pt x="1082481" y="303393"/>
                  <a:pt x="1080908" y="323040"/>
                  <a:pt x="1063226" y="336793"/>
                </a:cubicBezTo>
                <a:cubicBezTo>
                  <a:pt x="1040436" y="354672"/>
                  <a:pt x="1016466" y="352510"/>
                  <a:pt x="999962" y="335810"/>
                </a:cubicBezTo>
                <a:cubicBezTo>
                  <a:pt x="989747" y="325594"/>
                  <a:pt x="987979" y="311055"/>
                  <a:pt x="995248" y="297694"/>
                </a:cubicBezTo>
                <a:cubicBezTo>
                  <a:pt x="997994" y="292346"/>
                  <a:pt x="1001592" y="287424"/>
                  <a:pt x="1005336" y="282299"/>
                </a:cubicBezTo>
                <a:lnTo>
                  <a:pt x="1005336" y="282299"/>
                </a:lnTo>
                <a:cubicBezTo>
                  <a:pt x="1006681" y="280459"/>
                  <a:pt x="1008043" y="278594"/>
                  <a:pt x="1009393" y="276672"/>
                </a:cubicBezTo>
                <a:moveTo>
                  <a:pt x="68310" y="276870"/>
                </a:moveTo>
                <a:cubicBezTo>
                  <a:pt x="72635" y="278703"/>
                  <a:pt x="76495" y="280180"/>
                  <a:pt x="80012" y="281526"/>
                </a:cubicBezTo>
                <a:cubicBezTo>
                  <a:pt x="85923" y="283788"/>
                  <a:pt x="90866" y="285679"/>
                  <a:pt x="95423" y="288266"/>
                </a:cubicBezTo>
                <a:cubicBezTo>
                  <a:pt x="111927" y="297892"/>
                  <a:pt x="115267" y="316165"/>
                  <a:pt x="104264" y="332078"/>
                </a:cubicBezTo>
                <a:cubicBezTo>
                  <a:pt x="94441" y="346225"/>
                  <a:pt x="80295" y="352708"/>
                  <a:pt x="63595" y="353297"/>
                </a:cubicBezTo>
                <a:cubicBezTo>
                  <a:pt x="42965" y="354084"/>
                  <a:pt x="28623" y="341706"/>
                  <a:pt x="29016" y="320879"/>
                </a:cubicBezTo>
                <a:cubicBezTo>
                  <a:pt x="29212" y="307323"/>
                  <a:pt x="25086" y="296125"/>
                  <a:pt x="20175" y="284533"/>
                </a:cubicBezTo>
                <a:cubicBezTo>
                  <a:pt x="-3991" y="225395"/>
                  <a:pt x="-5563" y="164882"/>
                  <a:pt x="10744" y="103583"/>
                </a:cubicBezTo>
                <a:cubicBezTo>
                  <a:pt x="16049" y="83936"/>
                  <a:pt x="24693" y="65860"/>
                  <a:pt x="36875" y="49357"/>
                </a:cubicBezTo>
                <a:cubicBezTo>
                  <a:pt x="56129" y="23226"/>
                  <a:pt x="82063" y="7312"/>
                  <a:pt x="113695" y="2989"/>
                </a:cubicBezTo>
                <a:cubicBezTo>
                  <a:pt x="148863" y="-1726"/>
                  <a:pt x="178530" y="10652"/>
                  <a:pt x="200928" y="38354"/>
                </a:cubicBezTo>
                <a:cubicBezTo>
                  <a:pt x="220182" y="62127"/>
                  <a:pt x="227649" y="91009"/>
                  <a:pt x="232167" y="120676"/>
                </a:cubicBezTo>
                <a:cubicBezTo>
                  <a:pt x="234132" y="134233"/>
                  <a:pt x="226273" y="144449"/>
                  <a:pt x="214485" y="146807"/>
                </a:cubicBezTo>
                <a:cubicBezTo>
                  <a:pt x="202500" y="149164"/>
                  <a:pt x="192283" y="143270"/>
                  <a:pt x="187175" y="130499"/>
                </a:cubicBezTo>
                <a:cubicBezTo>
                  <a:pt x="185670" y="126737"/>
                  <a:pt x="184727" y="122816"/>
                  <a:pt x="183780" y="118887"/>
                </a:cubicBezTo>
                <a:lnTo>
                  <a:pt x="183780" y="118887"/>
                </a:lnTo>
                <a:cubicBezTo>
                  <a:pt x="183243" y="116660"/>
                  <a:pt x="182707" y="114431"/>
                  <a:pt x="182067" y="112227"/>
                </a:cubicBezTo>
                <a:cubicBezTo>
                  <a:pt x="181199" y="109457"/>
                  <a:pt x="180388" y="106642"/>
                  <a:pt x="179578" y="103819"/>
                </a:cubicBezTo>
                <a:lnTo>
                  <a:pt x="179578" y="103819"/>
                </a:lnTo>
                <a:cubicBezTo>
                  <a:pt x="177455" y="96431"/>
                  <a:pt x="175317" y="88991"/>
                  <a:pt x="172047" y="82167"/>
                </a:cubicBezTo>
                <a:cubicBezTo>
                  <a:pt x="156133" y="48178"/>
                  <a:pt x="119982" y="39926"/>
                  <a:pt x="89922" y="62913"/>
                </a:cubicBezTo>
                <a:cubicBezTo>
                  <a:pt x="74990" y="74308"/>
                  <a:pt x="65953" y="89633"/>
                  <a:pt x="60058" y="106923"/>
                </a:cubicBezTo>
                <a:cubicBezTo>
                  <a:pt x="40411" y="164685"/>
                  <a:pt x="43751" y="221270"/>
                  <a:pt x="68310" y="276870"/>
                </a:cubicBezTo>
                <a:moveTo>
                  <a:pt x="1918145" y="84441"/>
                </a:moveTo>
                <a:cubicBezTo>
                  <a:pt x="1923898" y="73704"/>
                  <a:pt x="1929829" y="62618"/>
                  <a:pt x="1942833" y="58983"/>
                </a:cubicBezTo>
                <a:cubicBezTo>
                  <a:pt x="1953438" y="65467"/>
                  <a:pt x="1956778" y="75487"/>
                  <a:pt x="1958556" y="85507"/>
                </a:cubicBezTo>
                <a:cubicBezTo>
                  <a:pt x="1959496" y="90571"/>
                  <a:pt x="1960283" y="95635"/>
                  <a:pt x="1961083" y="100683"/>
                </a:cubicBezTo>
                <a:cubicBezTo>
                  <a:pt x="1962099" y="107190"/>
                  <a:pt x="1963115" y="113669"/>
                  <a:pt x="1964449" y="120086"/>
                </a:cubicBezTo>
                <a:cubicBezTo>
                  <a:pt x="1967789" y="136393"/>
                  <a:pt x="1976819" y="144055"/>
                  <a:pt x="1989988" y="143073"/>
                </a:cubicBezTo>
                <a:cubicBezTo>
                  <a:pt x="2003146" y="141895"/>
                  <a:pt x="2011794" y="131874"/>
                  <a:pt x="2010423" y="115960"/>
                </a:cubicBezTo>
                <a:cubicBezTo>
                  <a:pt x="2008848" y="98278"/>
                  <a:pt x="2005901" y="80202"/>
                  <a:pt x="2001584" y="62913"/>
                </a:cubicBezTo>
                <a:cubicBezTo>
                  <a:pt x="1999018" y="52893"/>
                  <a:pt x="1993329" y="43266"/>
                  <a:pt x="1987232" y="34817"/>
                </a:cubicBezTo>
                <a:cubicBezTo>
                  <a:pt x="1967001" y="7311"/>
                  <a:pt x="1932813" y="2596"/>
                  <a:pt x="1906295" y="24404"/>
                </a:cubicBezTo>
                <a:cubicBezTo>
                  <a:pt x="1895881" y="33049"/>
                  <a:pt x="1886445" y="43855"/>
                  <a:pt x="1879968" y="55643"/>
                </a:cubicBezTo>
                <a:cubicBezTo>
                  <a:pt x="1870532" y="73129"/>
                  <a:pt x="1862277" y="91794"/>
                  <a:pt x="1856778" y="111048"/>
                </a:cubicBezTo>
                <a:cubicBezTo>
                  <a:pt x="1840865" y="166060"/>
                  <a:pt x="1838896" y="221858"/>
                  <a:pt x="1850885" y="277852"/>
                </a:cubicBezTo>
                <a:cubicBezTo>
                  <a:pt x="1853044" y="287480"/>
                  <a:pt x="1854225" y="296125"/>
                  <a:pt x="1848523" y="305162"/>
                </a:cubicBezTo>
                <a:cubicBezTo>
                  <a:pt x="1842440" y="314789"/>
                  <a:pt x="1842630" y="325201"/>
                  <a:pt x="1848129" y="335418"/>
                </a:cubicBezTo>
                <a:cubicBezTo>
                  <a:pt x="1855800" y="349957"/>
                  <a:pt x="1868373" y="356834"/>
                  <a:pt x="1884477" y="356638"/>
                </a:cubicBezTo>
                <a:cubicBezTo>
                  <a:pt x="1899412" y="356638"/>
                  <a:pt x="1910804" y="348974"/>
                  <a:pt x="1917878" y="336008"/>
                </a:cubicBezTo>
                <a:cubicBezTo>
                  <a:pt x="1919326" y="333461"/>
                  <a:pt x="1920138" y="330604"/>
                  <a:pt x="1920964" y="327716"/>
                </a:cubicBezTo>
                <a:cubicBezTo>
                  <a:pt x="1921599" y="325477"/>
                  <a:pt x="1922247" y="323220"/>
                  <a:pt x="1923186" y="321076"/>
                </a:cubicBezTo>
                <a:cubicBezTo>
                  <a:pt x="1928686" y="308502"/>
                  <a:pt x="1926133" y="296714"/>
                  <a:pt x="1915135" y="290034"/>
                </a:cubicBezTo>
                <a:cubicBezTo>
                  <a:pt x="1899221" y="280407"/>
                  <a:pt x="1896275" y="265868"/>
                  <a:pt x="1894307" y="249757"/>
                </a:cubicBezTo>
                <a:cubicBezTo>
                  <a:pt x="1890763" y="220090"/>
                  <a:pt x="1890967" y="190423"/>
                  <a:pt x="1894891" y="160952"/>
                </a:cubicBezTo>
                <a:cubicBezTo>
                  <a:pt x="1898434" y="134625"/>
                  <a:pt x="1904911" y="108887"/>
                  <a:pt x="1917687" y="85310"/>
                </a:cubicBezTo>
                <a:lnTo>
                  <a:pt x="1918145" y="84441"/>
                </a:lnTo>
              </a:path>
            </a:pathLst>
          </a:custGeom>
          <a:solidFill>
            <a:schemeClr val="accent1"/>
          </a:solidFill>
        </p:spPr>
      </p:sp>
      <p:sp>
        <p:nvSpPr>
          <p:cNvPr id="86" name="Union-3713&amp;3353"/>
          <p:cNvSpPr/>
          <p:nvPr>
            <p:custDataLst>
              <p:tags r:id="rId14"/>
            </p:custDataLst>
          </p:nvPr>
        </p:nvSpPr>
        <p:spPr>
          <a:xfrm>
            <a:off x="5287328" y="3523615"/>
            <a:ext cx="1214755" cy="387350"/>
          </a:xfrm>
          <a:custGeom>
            <a:avLst/>
            <a:gdLst/>
            <a:ahLst/>
            <a:cxnLst/>
            <a:rect l="l" t="t" r="r" b="b"/>
            <a:pathLst>
              <a:path w="1134859" h="362057">
                <a:moveTo>
                  <a:pt x="50363" y="231186"/>
                </a:moveTo>
                <a:cubicBezTo>
                  <a:pt x="49135" y="221751"/>
                  <a:pt x="47883" y="212123"/>
                  <a:pt x="46536" y="202119"/>
                </a:cubicBezTo>
                <a:cubicBezTo>
                  <a:pt x="47304" y="196303"/>
                  <a:pt x="48011" y="190378"/>
                  <a:pt x="48725" y="184394"/>
                </a:cubicBezTo>
                <a:cubicBezTo>
                  <a:pt x="50568" y="168953"/>
                  <a:pt x="52458" y="153111"/>
                  <a:pt x="55574" y="137677"/>
                </a:cubicBezTo>
                <a:cubicBezTo>
                  <a:pt x="59896" y="115672"/>
                  <a:pt x="67362" y="94453"/>
                  <a:pt x="81115" y="76574"/>
                </a:cubicBezTo>
                <a:cubicBezTo>
                  <a:pt x="88188" y="67536"/>
                  <a:pt x="96636" y="59088"/>
                  <a:pt x="106067" y="52605"/>
                </a:cubicBezTo>
                <a:cubicBezTo>
                  <a:pt x="117265" y="44942"/>
                  <a:pt x="132394" y="47300"/>
                  <a:pt x="140252" y="58302"/>
                </a:cubicBezTo>
                <a:cubicBezTo>
                  <a:pt x="146357" y="66717"/>
                  <a:pt x="150661" y="76517"/>
                  <a:pt x="154908" y="86191"/>
                </a:cubicBezTo>
                <a:cubicBezTo>
                  <a:pt x="155719" y="88036"/>
                  <a:pt x="156528" y="89877"/>
                  <a:pt x="157345" y="91702"/>
                </a:cubicBezTo>
                <a:cubicBezTo>
                  <a:pt x="159108" y="95581"/>
                  <a:pt x="160476" y="99658"/>
                  <a:pt x="161839" y="103719"/>
                </a:cubicBezTo>
                <a:cubicBezTo>
                  <a:pt x="163513" y="108709"/>
                  <a:pt x="165179" y="113677"/>
                  <a:pt x="167563" y="118226"/>
                </a:cubicBezTo>
                <a:cubicBezTo>
                  <a:pt x="172081" y="126871"/>
                  <a:pt x="183477" y="130997"/>
                  <a:pt x="191925" y="128835"/>
                </a:cubicBezTo>
                <a:cubicBezTo>
                  <a:pt x="202730" y="126085"/>
                  <a:pt x="210393" y="116851"/>
                  <a:pt x="208821" y="105259"/>
                </a:cubicBezTo>
                <a:cubicBezTo>
                  <a:pt x="204302" y="72055"/>
                  <a:pt x="194086" y="41209"/>
                  <a:pt x="167366" y="18615"/>
                </a:cubicBezTo>
                <a:cubicBezTo>
                  <a:pt x="146540" y="736"/>
                  <a:pt x="123160" y="-5158"/>
                  <a:pt x="96439" y="4862"/>
                </a:cubicBezTo>
                <a:cubicBezTo>
                  <a:pt x="81311" y="10560"/>
                  <a:pt x="68344" y="19401"/>
                  <a:pt x="57145" y="30796"/>
                </a:cubicBezTo>
                <a:cubicBezTo>
                  <a:pt x="38284" y="50050"/>
                  <a:pt x="25906" y="73234"/>
                  <a:pt x="17262" y="98579"/>
                </a:cubicBezTo>
                <a:cubicBezTo>
                  <a:pt x="-1403" y="153002"/>
                  <a:pt x="-2778" y="208799"/>
                  <a:pt x="6652" y="264794"/>
                </a:cubicBezTo>
                <a:lnTo>
                  <a:pt x="6757" y="265401"/>
                </a:lnTo>
                <a:cubicBezTo>
                  <a:pt x="9466" y="281064"/>
                  <a:pt x="11852" y="294857"/>
                  <a:pt x="3705" y="310375"/>
                </a:cubicBezTo>
                <a:cubicBezTo>
                  <a:pt x="-4547" y="325699"/>
                  <a:pt x="1741" y="342007"/>
                  <a:pt x="15101" y="352617"/>
                </a:cubicBezTo>
                <a:cubicBezTo>
                  <a:pt x="30229" y="364797"/>
                  <a:pt x="55377" y="365191"/>
                  <a:pt x="71488" y="353795"/>
                </a:cubicBezTo>
                <a:cubicBezTo>
                  <a:pt x="96833" y="335524"/>
                  <a:pt x="97618" y="306642"/>
                  <a:pt x="73256" y="287191"/>
                </a:cubicBezTo>
                <a:cubicBezTo>
                  <a:pt x="72470" y="286405"/>
                  <a:pt x="71488" y="286013"/>
                  <a:pt x="70505" y="285619"/>
                </a:cubicBezTo>
                <a:cubicBezTo>
                  <a:pt x="59503" y="280904"/>
                  <a:pt x="55770" y="271277"/>
                  <a:pt x="54198" y="260275"/>
                </a:cubicBezTo>
                <a:cubicBezTo>
                  <a:pt x="52895" y="250648"/>
                  <a:pt x="51642" y="241022"/>
                  <a:pt x="50363" y="231186"/>
                </a:cubicBezTo>
                <a:moveTo>
                  <a:pt x="993484" y="233206"/>
                </a:moveTo>
                <a:cubicBezTo>
                  <a:pt x="993125" y="228246"/>
                  <a:pt x="992742" y="222974"/>
                  <a:pt x="992360" y="217052"/>
                </a:cubicBezTo>
                <a:cubicBezTo>
                  <a:pt x="992910" y="211243"/>
                  <a:pt x="993366" y="205186"/>
                  <a:pt x="993832" y="198976"/>
                </a:cubicBezTo>
                <a:cubicBezTo>
                  <a:pt x="994865" y="185236"/>
                  <a:pt x="995954" y="170748"/>
                  <a:pt x="998254" y="156539"/>
                </a:cubicBezTo>
                <a:cubicBezTo>
                  <a:pt x="1001594" y="134535"/>
                  <a:pt x="1007096" y="112726"/>
                  <a:pt x="1018884" y="93472"/>
                </a:cubicBezTo>
                <a:cubicBezTo>
                  <a:pt x="1025957" y="81880"/>
                  <a:pt x="1034797" y="70878"/>
                  <a:pt x="1044818" y="61840"/>
                </a:cubicBezTo>
                <a:cubicBezTo>
                  <a:pt x="1058767" y="49462"/>
                  <a:pt x="1073109" y="53392"/>
                  <a:pt x="1080183" y="70288"/>
                </a:cubicBezTo>
                <a:cubicBezTo>
                  <a:pt x="1082487" y="75666"/>
                  <a:pt x="1083934" y="81411"/>
                  <a:pt x="1085378" y="87147"/>
                </a:cubicBezTo>
                <a:cubicBezTo>
                  <a:pt x="1086519" y="91680"/>
                  <a:pt x="1087660" y="96208"/>
                  <a:pt x="1089221" y="100545"/>
                </a:cubicBezTo>
                <a:cubicBezTo>
                  <a:pt x="1093739" y="112726"/>
                  <a:pt x="1106314" y="119603"/>
                  <a:pt x="1116726" y="116459"/>
                </a:cubicBezTo>
                <a:cubicBezTo>
                  <a:pt x="1128711" y="112923"/>
                  <a:pt x="1136374" y="102510"/>
                  <a:pt x="1134605" y="89739"/>
                </a:cubicBezTo>
                <a:cubicBezTo>
                  <a:pt x="1132051" y="70878"/>
                  <a:pt x="1127533" y="52213"/>
                  <a:pt x="1116334" y="36102"/>
                </a:cubicBezTo>
                <a:cubicBezTo>
                  <a:pt x="1097276" y="8400"/>
                  <a:pt x="1066430" y="-1031"/>
                  <a:pt x="1035388" y="12133"/>
                </a:cubicBezTo>
                <a:cubicBezTo>
                  <a:pt x="1016330" y="20188"/>
                  <a:pt x="1001594" y="33745"/>
                  <a:pt x="989609" y="50445"/>
                </a:cubicBezTo>
                <a:cubicBezTo>
                  <a:pt x="975070" y="70288"/>
                  <a:pt x="965641" y="92686"/>
                  <a:pt x="958764" y="116263"/>
                </a:cubicBezTo>
                <a:cubicBezTo>
                  <a:pt x="947565" y="155360"/>
                  <a:pt x="944617" y="195440"/>
                  <a:pt x="946189" y="235914"/>
                </a:cubicBezTo>
                <a:cubicBezTo>
                  <a:pt x="946779" y="251828"/>
                  <a:pt x="945993" y="265974"/>
                  <a:pt x="935580" y="280513"/>
                </a:cubicBezTo>
                <a:cubicBezTo>
                  <a:pt x="923202" y="297605"/>
                  <a:pt x="930669" y="318432"/>
                  <a:pt x="948940" y="329631"/>
                </a:cubicBezTo>
                <a:cubicBezTo>
                  <a:pt x="965051" y="339258"/>
                  <a:pt x="981358" y="338668"/>
                  <a:pt x="997273" y="329631"/>
                </a:cubicBezTo>
                <a:cubicBezTo>
                  <a:pt x="1018490" y="317646"/>
                  <a:pt x="1023403" y="294265"/>
                  <a:pt x="1006702" y="276191"/>
                </a:cubicBezTo>
                <a:cubicBezTo>
                  <a:pt x="998648" y="267546"/>
                  <a:pt x="995111" y="259098"/>
                  <a:pt x="994522" y="248291"/>
                </a:cubicBezTo>
                <a:cubicBezTo>
                  <a:pt x="994218" y="243345"/>
                  <a:pt x="993864" y="238449"/>
                  <a:pt x="993484" y="233206"/>
                </a:cubicBezTo>
              </a:path>
            </a:pathLst>
          </a:custGeom>
          <a:solidFill>
            <a:schemeClr val="accent3"/>
          </a:solidFill>
        </p:spPr>
      </p:sp>
      <p:sp>
        <p:nvSpPr>
          <p:cNvPr id="87" name="Union-3713&amp;3356"/>
          <p:cNvSpPr/>
          <p:nvPr>
            <p:custDataLst>
              <p:tags r:id="rId15"/>
            </p:custDataLst>
          </p:nvPr>
        </p:nvSpPr>
        <p:spPr>
          <a:xfrm>
            <a:off x="5624513" y="3523615"/>
            <a:ext cx="1151255" cy="374015"/>
          </a:xfrm>
          <a:custGeom>
            <a:avLst/>
            <a:gdLst/>
            <a:ahLst/>
            <a:cxnLst/>
            <a:rect l="l" t="t" r="r" b="b"/>
            <a:pathLst>
              <a:path w="1075897" h="349204">
                <a:moveTo>
                  <a:pt x="51854" y="206586"/>
                </a:moveTo>
                <a:cubicBezTo>
                  <a:pt x="51335" y="202350"/>
                  <a:pt x="50861" y="198472"/>
                  <a:pt x="50466" y="195092"/>
                </a:cubicBezTo>
                <a:cubicBezTo>
                  <a:pt x="50726" y="189193"/>
                  <a:pt x="50899" y="183957"/>
                  <a:pt x="51058" y="179172"/>
                </a:cubicBezTo>
                <a:cubicBezTo>
                  <a:pt x="51381" y="169455"/>
                  <a:pt x="51641" y="161601"/>
                  <a:pt x="52431" y="153834"/>
                </a:cubicBezTo>
                <a:cubicBezTo>
                  <a:pt x="53610" y="142243"/>
                  <a:pt x="55378" y="130650"/>
                  <a:pt x="57932" y="119255"/>
                </a:cubicBezTo>
                <a:cubicBezTo>
                  <a:pt x="61862" y="101573"/>
                  <a:pt x="67363" y="84283"/>
                  <a:pt x="77972" y="69351"/>
                </a:cubicBezTo>
                <a:cubicBezTo>
                  <a:pt x="98995" y="39881"/>
                  <a:pt x="128466" y="41059"/>
                  <a:pt x="146541" y="71905"/>
                </a:cubicBezTo>
                <a:cubicBezTo>
                  <a:pt x="148299" y="75151"/>
                  <a:pt x="149685" y="78489"/>
                  <a:pt x="151083" y="81857"/>
                </a:cubicBezTo>
                <a:cubicBezTo>
                  <a:pt x="151715" y="83382"/>
                  <a:pt x="152350" y="84913"/>
                  <a:pt x="153025" y="86444"/>
                </a:cubicBezTo>
                <a:cubicBezTo>
                  <a:pt x="153662" y="87975"/>
                  <a:pt x="154259" y="89568"/>
                  <a:pt x="154861" y="91177"/>
                </a:cubicBezTo>
                <a:cubicBezTo>
                  <a:pt x="156113" y="94522"/>
                  <a:pt x="157390" y="97931"/>
                  <a:pt x="159114" y="100983"/>
                </a:cubicBezTo>
                <a:cubicBezTo>
                  <a:pt x="164813" y="111200"/>
                  <a:pt x="175618" y="115326"/>
                  <a:pt x="186228" y="112182"/>
                </a:cubicBezTo>
                <a:cubicBezTo>
                  <a:pt x="197034" y="109039"/>
                  <a:pt x="205090" y="96268"/>
                  <a:pt x="201750" y="84480"/>
                </a:cubicBezTo>
                <a:cubicBezTo>
                  <a:pt x="198410" y="72298"/>
                  <a:pt x="194283" y="59921"/>
                  <a:pt x="187997" y="49115"/>
                </a:cubicBezTo>
                <a:cubicBezTo>
                  <a:pt x="153417" y="-11005"/>
                  <a:pt x="82884" y="-18471"/>
                  <a:pt x="39660" y="40863"/>
                </a:cubicBezTo>
                <a:cubicBezTo>
                  <a:pt x="26300" y="59135"/>
                  <a:pt x="18049" y="79961"/>
                  <a:pt x="13137" y="101769"/>
                </a:cubicBezTo>
                <a:cubicBezTo>
                  <a:pt x="1349" y="154226"/>
                  <a:pt x="760" y="206882"/>
                  <a:pt x="10583" y="259732"/>
                </a:cubicBezTo>
                <a:cubicBezTo>
                  <a:pt x="13137" y="272699"/>
                  <a:pt x="12941" y="283112"/>
                  <a:pt x="5475" y="295686"/>
                </a:cubicBezTo>
                <a:cubicBezTo>
                  <a:pt x="-8868" y="319655"/>
                  <a:pt x="6457" y="345982"/>
                  <a:pt x="34160" y="348930"/>
                </a:cubicBezTo>
                <a:cubicBezTo>
                  <a:pt x="39464" y="349322"/>
                  <a:pt x="44769" y="349322"/>
                  <a:pt x="50074" y="348733"/>
                </a:cubicBezTo>
                <a:cubicBezTo>
                  <a:pt x="76204" y="345393"/>
                  <a:pt x="91136" y="317495"/>
                  <a:pt x="79741" y="293722"/>
                </a:cubicBezTo>
                <a:cubicBezTo>
                  <a:pt x="77776" y="289988"/>
                  <a:pt x="75418" y="286255"/>
                  <a:pt x="72668" y="283112"/>
                </a:cubicBezTo>
                <a:cubicBezTo>
                  <a:pt x="62451" y="271520"/>
                  <a:pt x="57539" y="257964"/>
                  <a:pt x="55968" y="242639"/>
                </a:cubicBezTo>
                <a:cubicBezTo>
                  <a:pt x="54706" y="229884"/>
                  <a:pt x="53145" y="217129"/>
                  <a:pt x="51854" y="206586"/>
                </a:cubicBezTo>
                <a:moveTo>
                  <a:pt x="910814" y="155014"/>
                </a:moveTo>
                <a:cubicBezTo>
                  <a:pt x="909044" y="192344"/>
                  <a:pt x="913957" y="228887"/>
                  <a:pt x="923387" y="265038"/>
                </a:cubicBezTo>
                <a:cubicBezTo>
                  <a:pt x="922418" y="266530"/>
                  <a:pt x="921447" y="267937"/>
                  <a:pt x="920500" y="269312"/>
                </a:cubicBezTo>
                <a:cubicBezTo>
                  <a:pt x="918950" y="271560"/>
                  <a:pt x="917458" y="273724"/>
                  <a:pt x="916118" y="276041"/>
                </a:cubicBezTo>
                <a:cubicBezTo>
                  <a:pt x="904329" y="298634"/>
                  <a:pt x="909241" y="317496"/>
                  <a:pt x="931050" y="329677"/>
                </a:cubicBezTo>
                <a:cubicBezTo>
                  <a:pt x="938319" y="333606"/>
                  <a:pt x="946767" y="335965"/>
                  <a:pt x="955020" y="337143"/>
                </a:cubicBezTo>
                <a:cubicBezTo>
                  <a:pt x="975453" y="340089"/>
                  <a:pt x="992938" y="332231"/>
                  <a:pt x="998243" y="318085"/>
                </a:cubicBezTo>
                <a:cubicBezTo>
                  <a:pt x="1004726" y="300993"/>
                  <a:pt x="999225" y="286454"/>
                  <a:pt x="984882" y="276236"/>
                </a:cubicBezTo>
                <a:cubicBezTo>
                  <a:pt x="974470" y="268771"/>
                  <a:pt x="970933" y="258357"/>
                  <a:pt x="967986" y="246963"/>
                </a:cubicBezTo>
                <a:cubicBezTo>
                  <a:pt x="958359" y="208651"/>
                  <a:pt x="955412" y="169553"/>
                  <a:pt x="961895" y="130456"/>
                </a:cubicBezTo>
                <a:cubicBezTo>
                  <a:pt x="964254" y="116113"/>
                  <a:pt x="969362" y="101770"/>
                  <a:pt x="975256" y="88410"/>
                </a:cubicBezTo>
                <a:cubicBezTo>
                  <a:pt x="978988" y="80159"/>
                  <a:pt x="985669" y="72496"/>
                  <a:pt x="992544" y="66209"/>
                </a:cubicBezTo>
                <a:cubicBezTo>
                  <a:pt x="1003940" y="55993"/>
                  <a:pt x="1018087" y="59529"/>
                  <a:pt x="1023391" y="73479"/>
                </a:cubicBezTo>
                <a:cubicBezTo>
                  <a:pt x="1025352" y="78638"/>
                  <a:pt x="1026662" y="84014"/>
                  <a:pt x="1027976" y="89407"/>
                </a:cubicBezTo>
                <a:cubicBezTo>
                  <a:pt x="1029165" y="94283"/>
                  <a:pt x="1030356" y="99174"/>
                  <a:pt x="1032036" y="103932"/>
                </a:cubicBezTo>
                <a:cubicBezTo>
                  <a:pt x="1035966" y="115130"/>
                  <a:pt x="1046182" y="120632"/>
                  <a:pt x="1056988" y="118863"/>
                </a:cubicBezTo>
                <a:cubicBezTo>
                  <a:pt x="1067598" y="117095"/>
                  <a:pt x="1076635" y="108254"/>
                  <a:pt x="1075849" y="96859"/>
                </a:cubicBezTo>
                <a:cubicBezTo>
                  <a:pt x="1074867" y="83302"/>
                  <a:pt x="1073098" y="69353"/>
                  <a:pt x="1068187" y="56779"/>
                </a:cubicBezTo>
                <a:cubicBezTo>
                  <a:pt x="1049719" y="10018"/>
                  <a:pt x="1001189" y="-2163"/>
                  <a:pt x="962092" y="29272"/>
                </a:cubicBezTo>
                <a:cubicBezTo>
                  <a:pt x="944213" y="43615"/>
                  <a:pt x="932622" y="62673"/>
                  <a:pt x="924959" y="83695"/>
                </a:cubicBezTo>
                <a:cubicBezTo>
                  <a:pt x="916511" y="106682"/>
                  <a:pt x="911795" y="130456"/>
                  <a:pt x="910814" y="155014"/>
                </a:cubicBezTo>
              </a:path>
            </a:pathLst>
          </a:custGeom>
          <a:solidFill>
            <a:schemeClr val="accent5"/>
          </a:solidFill>
        </p:spPr>
      </p:sp>
      <p:sp>
        <p:nvSpPr>
          <p:cNvPr id="88" name="Union-3714&amp;1748"/>
          <p:cNvSpPr/>
          <p:nvPr>
            <p:custDataLst>
              <p:tags r:id="rId16"/>
            </p:custDataLst>
          </p:nvPr>
        </p:nvSpPr>
        <p:spPr>
          <a:xfrm rot="1260000" flipH="1">
            <a:off x="6547803" y="6242050"/>
            <a:ext cx="245745" cy="576580"/>
          </a:xfrm>
          <a:custGeom>
            <a:avLst/>
            <a:gdLst/>
            <a:ahLst/>
            <a:cxnLst/>
            <a:rect l="l" t="t" r="r" b="b"/>
            <a:pathLst>
              <a:path w="229193" h="538726">
                <a:moveTo>
                  <a:pt x="90508" y="90790"/>
                </a:moveTo>
                <a:cubicBezTo>
                  <a:pt x="89754" y="87795"/>
                  <a:pt x="89000" y="84802"/>
                  <a:pt x="88008" y="82118"/>
                </a:cubicBezTo>
                <a:cubicBezTo>
                  <a:pt x="89024" y="84844"/>
                  <a:pt x="89793" y="87885"/>
                  <a:pt x="90561" y="90923"/>
                </a:cubicBezTo>
                <a:lnTo>
                  <a:pt x="90561" y="90923"/>
                </a:lnTo>
                <a:lnTo>
                  <a:pt x="90561" y="90923"/>
                </a:lnTo>
                <a:cubicBezTo>
                  <a:pt x="91492" y="94606"/>
                  <a:pt x="92422" y="98285"/>
                  <a:pt x="93790" y="101395"/>
                </a:cubicBezTo>
                <a:cubicBezTo>
                  <a:pt x="92387" y="98251"/>
                  <a:pt x="91447" y="94519"/>
                  <a:pt x="90508" y="90790"/>
                </a:cubicBezTo>
                <a:lnTo>
                  <a:pt x="90508" y="90790"/>
                </a:lnTo>
                <a:moveTo>
                  <a:pt x="93950" y="101750"/>
                </a:moveTo>
                <a:lnTo>
                  <a:pt x="93946" y="101741"/>
                </a:lnTo>
                <a:cubicBezTo>
                  <a:pt x="93866" y="101715"/>
                  <a:pt x="93786" y="101675"/>
                  <a:pt x="93706" y="101635"/>
                </a:cubicBezTo>
                <a:cubicBezTo>
                  <a:pt x="93626" y="101595"/>
                  <a:pt x="93545" y="101554"/>
                  <a:pt x="93464" y="101527"/>
                </a:cubicBezTo>
                <a:cubicBezTo>
                  <a:pt x="93092" y="101111"/>
                  <a:pt x="92701" y="100699"/>
                  <a:pt x="92311" y="100287"/>
                </a:cubicBezTo>
                <a:lnTo>
                  <a:pt x="92311" y="100287"/>
                </a:lnTo>
                <a:cubicBezTo>
                  <a:pt x="90786" y="98678"/>
                  <a:pt x="89267" y="97075"/>
                  <a:pt x="88838" y="95234"/>
                </a:cubicBezTo>
                <a:cubicBezTo>
                  <a:pt x="88139" y="92329"/>
                  <a:pt x="87117" y="89909"/>
                  <a:pt x="85934" y="87757"/>
                </a:cubicBezTo>
                <a:cubicBezTo>
                  <a:pt x="84965" y="83669"/>
                  <a:pt x="84374" y="79473"/>
                  <a:pt x="83997" y="75277"/>
                </a:cubicBezTo>
                <a:lnTo>
                  <a:pt x="83997" y="75223"/>
                </a:lnTo>
                <a:lnTo>
                  <a:pt x="83997" y="75224"/>
                </a:lnTo>
                <a:cubicBezTo>
                  <a:pt x="83533" y="70357"/>
                  <a:pt x="83317" y="65452"/>
                  <a:pt x="83100" y="60534"/>
                </a:cubicBezTo>
                <a:lnTo>
                  <a:pt x="83101" y="60560"/>
                </a:lnTo>
                <a:lnTo>
                  <a:pt x="83101" y="60560"/>
                </a:lnTo>
                <a:cubicBezTo>
                  <a:pt x="83313" y="65490"/>
                  <a:pt x="83525" y="70408"/>
                  <a:pt x="83990" y="75287"/>
                </a:cubicBezTo>
                <a:lnTo>
                  <a:pt x="83990" y="75341"/>
                </a:lnTo>
                <a:cubicBezTo>
                  <a:pt x="81417" y="72767"/>
                  <a:pt x="77828" y="71530"/>
                  <a:pt x="72479" y="72587"/>
                </a:cubicBezTo>
                <a:cubicBezTo>
                  <a:pt x="72268" y="74167"/>
                  <a:pt x="72056" y="75696"/>
                  <a:pt x="71794" y="77276"/>
                </a:cubicBezTo>
                <a:cubicBezTo>
                  <a:pt x="77896" y="78630"/>
                  <a:pt x="82715" y="81908"/>
                  <a:pt x="85877" y="87698"/>
                </a:cubicBezTo>
                <a:cubicBezTo>
                  <a:pt x="86684" y="91194"/>
                  <a:pt x="87652" y="94637"/>
                  <a:pt x="89051" y="98025"/>
                </a:cubicBezTo>
                <a:cubicBezTo>
                  <a:pt x="90234" y="99639"/>
                  <a:pt x="91687" y="100769"/>
                  <a:pt x="93408" y="101522"/>
                </a:cubicBezTo>
                <a:cubicBezTo>
                  <a:pt x="93515" y="101651"/>
                  <a:pt x="93631" y="101771"/>
                  <a:pt x="93745" y="101889"/>
                </a:cubicBezTo>
                <a:cubicBezTo>
                  <a:pt x="93917" y="102068"/>
                  <a:pt x="94086" y="102242"/>
                  <a:pt x="94215" y="102436"/>
                </a:cubicBezTo>
                <a:lnTo>
                  <a:pt x="94107" y="102490"/>
                </a:lnTo>
                <a:cubicBezTo>
                  <a:pt x="94107" y="102490"/>
                  <a:pt x="96474" y="102544"/>
                  <a:pt x="96582" y="102544"/>
                </a:cubicBezTo>
                <a:cubicBezTo>
                  <a:pt x="93772" y="132795"/>
                  <a:pt x="93982" y="163045"/>
                  <a:pt x="94190" y="192910"/>
                </a:cubicBezTo>
                <a:lnTo>
                  <a:pt x="94190" y="192910"/>
                </a:lnTo>
                <a:cubicBezTo>
                  <a:pt x="94288" y="207070"/>
                  <a:pt x="94386" y="221141"/>
                  <a:pt x="94161" y="235085"/>
                </a:cubicBezTo>
                <a:cubicBezTo>
                  <a:pt x="100269" y="240307"/>
                  <a:pt x="104195" y="237688"/>
                  <a:pt x="107900" y="235217"/>
                </a:cubicBezTo>
                <a:cubicBezTo>
                  <a:pt x="108469" y="234837"/>
                  <a:pt x="109033" y="234461"/>
                  <a:pt x="109599" y="234117"/>
                </a:cubicBezTo>
                <a:cubicBezTo>
                  <a:pt x="113120" y="231958"/>
                  <a:pt x="116651" y="229815"/>
                  <a:pt x="120183" y="227674"/>
                </a:cubicBezTo>
                <a:lnTo>
                  <a:pt x="120192" y="227668"/>
                </a:lnTo>
                <a:lnTo>
                  <a:pt x="120194" y="227668"/>
                </a:lnTo>
                <a:cubicBezTo>
                  <a:pt x="132145" y="220419"/>
                  <a:pt x="144092" y="213172"/>
                  <a:pt x="155590" y="205285"/>
                </a:cubicBezTo>
                <a:cubicBezTo>
                  <a:pt x="166348" y="197916"/>
                  <a:pt x="177753" y="192644"/>
                  <a:pt x="190232" y="189525"/>
                </a:cubicBezTo>
                <a:cubicBezTo>
                  <a:pt x="210511" y="184414"/>
                  <a:pt x="226487" y="195387"/>
                  <a:pt x="228854" y="215989"/>
                </a:cubicBezTo>
                <a:cubicBezTo>
                  <a:pt x="229822" y="224596"/>
                  <a:pt x="228801" y="232987"/>
                  <a:pt x="224713" y="240840"/>
                </a:cubicBezTo>
                <a:cubicBezTo>
                  <a:pt x="211964" y="265477"/>
                  <a:pt x="197602" y="288930"/>
                  <a:pt x="178076" y="308832"/>
                </a:cubicBezTo>
                <a:cubicBezTo>
                  <a:pt x="170329" y="308994"/>
                  <a:pt x="165595" y="312706"/>
                  <a:pt x="164305" y="320505"/>
                </a:cubicBezTo>
                <a:lnTo>
                  <a:pt x="163982" y="321043"/>
                </a:lnTo>
                <a:cubicBezTo>
                  <a:pt x="163013" y="322011"/>
                  <a:pt x="162046" y="322966"/>
                  <a:pt x="161078" y="323921"/>
                </a:cubicBezTo>
                <a:cubicBezTo>
                  <a:pt x="160109" y="324876"/>
                  <a:pt x="159141" y="325831"/>
                  <a:pt x="158172" y="326799"/>
                </a:cubicBezTo>
                <a:cubicBezTo>
                  <a:pt x="152372" y="329700"/>
                  <a:pt x="146738" y="332952"/>
                  <a:pt x="141107" y="336205"/>
                </a:cubicBezTo>
                <a:lnTo>
                  <a:pt x="141107" y="336205"/>
                </a:lnTo>
                <a:lnTo>
                  <a:pt x="141107" y="336205"/>
                </a:lnTo>
                <a:lnTo>
                  <a:pt x="141107" y="336205"/>
                </a:lnTo>
                <a:lnTo>
                  <a:pt x="141107" y="336205"/>
                </a:lnTo>
                <a:lnTo>
                  <a:pt x="141106" y="336205"/>
                </a:lnTo>
                <a:cubicBezTo>
                  <a:pt x="127312" y="344170"/>
                  <a:pt x="113530" y="352128"/>
                  <a:pt x="97335" y="354877"/>
                </a:cubicBezTo>
                <a:cubicBezTo>
                  <a:pt x="90127" y="356116"/>
                  <a:pt x="85985" y="361547"/>
                  <a:pt x="84748" y="368003"/>
                </a:cubicBezTo>
                <a:cubicBezTo>
                  <a:pt x="82973" y="377363"/>
                  <a:pt x="82220" y="386991"/>
                  <a:pt x="81574" y="396566"/>
                </a:cubicBezTo>
                <a:cubicBezTo>
                  <a:pt x="79853" y="421202"/>
                  <a:pt x="76733" y="445569"/>
                  <a:pt x="66512" y="468324"/>
                </a:cubicBezTo>
                <a:cubicBezTo>
                  <a:pt x="63295" y="475366"/>
                  <a:pt x="62624" y="482570"/>
                  <a:pt x="61942" y="489900"/>
                </a:cubicBezTo>
                <a:lnTo>
                  <a:pt x="61942" y="489900"/>
                </a:lnTo>
                <a:lnTo>
                  <a:pt x="61942" y="489900"/>
                </a:lnTo>
                <a:lnTo>
                  <a:pt x="61942" y="489901"/>
                </a:lnTo>
                <a:lnTo>
                  <a:pt x="61942" y="489901"/>
                </a:lnTo>
                <a:cubicBezTo>
                  <a:pt x="61837" y="491025"/>
                  <a:pt x="61732" y="492153"/>
                  <a:pt x="61618" y="493282"/>
                </a:cubicBezTo>
                <a:cubicBezTo>
                  <a:pt x="59950" y="510173"/>
                  <a:pt x="51451" y="523405"/>
                  <a:pt x="38326" y="533894"/>
                </a:cubicBezTo>
                <a:cubicBezTo>
                  <a:pt x="34023" y="537284"/>
                  <a:pt x="29235" y="539596"/>
                  <a:pt x="23533" y="538414"/>
                </a:cubicBezTo>
                <a:cubicBezTo>
                  <a:pt x="6374" y="534916"/>
                  <a:pt x="-5568" y="514584"/>
                  <a:pt x="2662" y="499254"/>
                </a:cubicBezTo>
                <a:cubicBezTo>
                  <a:pt x="23509" y="460378"/>
                  <a:pt x="28395" y="418116"/>
                  <a:pt x="33286" y="375811"/>
                </a:cubicBezTo>
                <a:lnTo>
                  <a:pt x="33287" y="375811"/>
                </a:lnTo>
                <a:lnTo>
                  <a:pt x="33287" y="375810"/>
                </a:lnTo>
                <a:lnTo>
                  <a:pt x="33287" y="375810"/>
                </a:lnTo>
                <a:lnTo>
                  <a:pt x="33287" y="375810"/>
                </a:lnTo>
                <a:cubicBezTo>
                  <a:pt x="34277" y="367247"/>
                  <a:pt x="35267" y="358682"/>
                  <a:pt x="36390" y="350144"/>
                </a:cubicBezTo>
                <a:cubicBezTo>
                  <a:pt x="37434" y="342137"/>
                  <a:pt x="38263" y="334095"/>
                  <a:pt x="39091" y="326059"/>
                </a:cubicBezTo>
                <a:cubicBezTo>
                  <a:pt x="40566" y="311743"/>
                  <a:pt x="42040" y="297445"/>
                  <a:pt x="44727" y="283389"/>
                </a:cubicBezTo>
                <a:cubicBezTo>
                  <a:pt x="47793" y="267414"/>
                  <a:pt x="48654" y="251653"/>
                  <a:pt x="48761" y="235570"/>
                </a:cubicBezTo>
                <a:cubicBezTo>
                  <a:pt x="49084" y="195979"/>
                  <a:pt x="51021" y="156550"/>
                  <a:pt x="59627" y="117659"/>
                </a:cubicBezTo>
                <a:cubicBezTo>
                  <a:pt x="59997" y="115959"/>
                  <a:pt x="58919" y="113929"/>
                  <a:pt x="57842" y="111900"/>
                </a:cubicBezTo>
                <a:cubicBezTo>
                  <a:pt x="57351" y="110976"/>
                  <a:pt x="56861" y="110052"/>
                  <a:pt x="56507" y="109160"/>
                </a:cubicBezTo>
                <a:lnTo>
                  <a:pt x="56629" y="109080"/>
                </a:lnTo>
                <a:cubicBezTo>
                  <a:pt x="57432" y="103678"/>
                  <a:pt x="58247" y="98277"/>
                  <a:pt x="59063" y="92875"/>
                </a:cubicBezTo>
                <a:cubicBezTo>
                  <a:pt x="59883" y="87443"/>
                  <a:pt x="60703" y="82010"/>
                  <a:pt x="61510" y="76577"/>
                </a:cubicBezTo>
                <a:lnTo>
                  <a:pt x="61666" y="76570"/>
                </a:lnTo>
                <a:cubicBezTo>
                  <a:pt x="65899" y="74357"/>
                  <a:pt x="69401" y="73136"/>
                  <a:pt x="72431" y="72545"/>
                </a:cubicBezTo>
                <a:cubicBezTo>
                  <a:pt x="72567" y="71213"/>
                  <a:pt x="72677" y="69877"/>
                  <a:pt x="72767" y="68538"/>
                </a:cubicBezTo>
                <a:cubicBezTo>
                  <a:pt x="72678" y="69858"/>
                  <a:pt x="72569" y="71175"/>
                  <a:pt x="72433" y="72487"/>
                </a:cubicBezTo>
                <a:cubicBezTo>
                  <a:pt x="69421" y="73079"/>
                  <a:pt x="65871" y="74316"/>
                  <a:pt x="61513" y="76576"/>
                </a:cubicBezTo>
                <a:cubicBezTo>
                  <a:pt x="61836" y="60653"/>
                  <a:pt x="62159" y="44677"/>
                  <a:pt x="62374" y="28755"/>
                </a:cubicBezTo>
                <a:cubicBezTo>
                  <a:pt x="62482" y="21171"/>
                  <a:pt x="64042" y="14016"/>
                  <a:pt x="67646" y="7293"/>
                </a:cubicBezTo>
                <a:cubicBezTo>
                  <a:pt x="70443" y="2021"/>
                  <a:pt x="74531" y="-507"/>
                  <a:pt x="80448" y="84"/>
                </a:cubicBezTo>
                <a:cubicBezTo>
                  <a:pt x="86580" y="730"/>
                  <a:pt x="89969" y="4872"/>
                  <a:pt x="91260" y="10197"/>
                </a:cubicBezTo>
                <a:cubicBezTo>
                  <a:pt x="92766" y="16329"/>
                  <a:pt x="93681" y="22731"/>
                  <a:pt x="93788" y="29078"/>
                </a:cubicBezTo>
                <a:cubicBezTo>
                  <a:pt x="94062" y="46723"/>
                  <a:pt x="94108" y="64369"/>
                  <a:pt x="94154" y="82014"/>
                </a:cubicBezTo>
                <a:cubicBezTo>
                  <a:pt x="94172" y="88628"/>
                  <a:pt x="94189" y="95243"/>
                  <a:pt x="94219" y="101858"/>
                </a:cubicBezTo>
                <a:cubicBezTo>
                  <a:pt x="94165" y="101858"/>
                  <a:pt x="94124" y="101831"/>
                  <a:pt x="94084" y="101804"/>
                </a:cubicBezTo>
                <a:cubicBezTo>
                  <a:pt x="94044" y="101777"/>
                  <a:pt x="94003" y="101750"/>
                  <a:pt x="93950" y="101750"/>
                </a:cubicBezTo>
                <a:moveTo>
                  <a:pt x="78289" y="25907"/>
                </a:moveTo>
                <a:cubicBezTo>
                  <a:pt x="79237" y="28744"/>
                  <a:pt x="79981" y="31597"/>
                  <a:pt x="80571" y="34462"/>
                </a:cubicBezTo>
                <a:cubicBezTo>
                  <a:pt x="79983" y="31579"/>
                  <a:pt x="79242" y="28706"/>
                  <a:pt x="78296" y="25851"/>
                </a:cubicBezTo>
                <a:lnTo>
                  <a:pt x="78296" y="25797"/>
                </a:lnTo>
                <a:cubicBezTo>
                  <a:pt x="73817" y="36099"/>
                  <a:pt x="73508" y="47075"/>
                  <a:pt x="73199" y="58041"/>
                </a:cubicBezTo>
                <a:lnTo>
                  <a:pt x="73199" y="58041"/>
                </a:lnTo>
                <a:lnTo>
                  <a:pt x="73199" y="58041"/>
                </a:lnTo>
                <a:lnTo>
                  <a:pt x="73199" y="58041"/>
                </a:lnTo>
                <a:lnTo>
                  <a:pt x="73199" y="58041"/>
                </a:lnTo>
                <a:lnTo>
                  <a:pt x="73199" y="58041"/>
                </a:lnTo>
                <a:cubicBezTo>
                  <a:pt x="73135" y="60326"/>
                  <a:pt x="73071" y="62610"/>
                  <a:pt x="72969" y="64887"/>
                </a:cubicBezTo>
                <a:cubicBezTo>
                  <a:pt x="73070" y="62646"/>
                  <a:pt x="73135" y="60400"/>
                  <a:pt x="73201" y="58155"/>
                </a:cubicBezTo>
                <a:lnTo>
                  <a:pt x="73201" y="58155"/>
                </a:lnTo>
                <a:lnTo>
                  <a:pt x="73201" y="58151"/>
                </a:lnTo>
                <a:lnTo>
                  <a:pt x="73201" y="58150"/>
                </a:lnTo>
                <a:cubicBezTo>
                  <a:pt x="73523" y="47174"/>
                  <a:pt x="73844" y="36216"/>
                  <a:pt x="78289" y="25907"/>
                </a:cubicBezTo>
                <a:moveTo>
                  <a:pt x="127579" y="270344"/>
                </a:moveTo>
                <a:cubicBezTo>
                  <a:pt x="122478" y="276263"/>
                  <a:pt x="117374" y="282186"/>
                  <a:pt x="112504" y="288285"/>
                </a:cubicBezTo>
                <a:lnTo>
                  <a:pt x="112504" y="288230"/>
                </a:lnTo>
                <a:cubicBezTo>
                  <a:pt x="111805" y="289091"/>
                  <a:pt x="113042" y="291835"/>
                  <a:pt x="113849" y="293502"/>
                </a:cubicBezTo>
                <a:cubicBezTo>
                  <a:pt x="114171" y="294147"/>
                  <a:pt x="115678" y="294416"/>
                  <a:pt x="116646" y="294524"/>
                </a:cubicBezTo>
                <a:cubicBezTo>
                  <a:pt x="123585" y="295063"/>
                  <a:pt x="129179" y="291459"/>
                  <a:pt x="134021" y="287477"/>
                </a:cubicBezTo>
                <a:cubicBezTo>
                  <a:pt x="138605" y="283688"/>
                  <a:pt x="142818" y="279444"/>
                  <a:pt x="147032" y="275198"/>
                </a:cubicBezTo>
                <a:lnTo>
                  <a:pt x="147033" y="275198"/>
                </a:lnTo>
                <a:cubicBezTo>
                  <a:pt x="148784" y="273432"/>
                  <a:pt x="150536" y="271668"/>
                  <a:pt x="152315" y="269935"/>
                </a:cubicBezTo>
                <a:cubicBezTo>
                  <a:pt x="147940" y="263141"/>
                  <a:pt x="141288" y="263540"/>
                  <a:pt x="134675" y="263935"/>
                </a:cubicBezTo>
                <a:cubicBezTo>
                  <a:pt x="134131" y="263968"/>
                  <a:pt x="133587" y="264000"/>
                  <a:pt x="133045" y="264029"/>
                </a:cubicBezTo>
                <a:cubicBezTo>
                  <a:pt x="136121" y="258804"/>
                  <a:pt x="141218" y="257739"/>
                  <a:pt x="146351" y="256666"/>
                </a:cubicBezTo>
                <a:cubicBezTo>
                  <a:pt x="150465" y="255806"/>
                  <a:pt x="154601" y="254942"/>
                  <a:pt x="157737" y="251926"/>
                </a:cubicBezTo>
                <a:cubicBezTo>
                  <a:pt x="162523" y="247354"/>
                  <a:pt x="167203" y="249883"/>
                  <a:pt x="171130" y="254185"/>
                </a:cubicBezTo>
                <a:cubicBezTo>
                  <a:pt x="174508" y="257842"/>
                  <a:pt x="177446" y="262584"/>
                  <a:pt x="176949" y="266785"/>
                </a:cubicBezTo>
                <a:cubicBezTo>
                  <a:pt x="177475" y="262584"/>
                  <a:pt x="174527" y="257838"/>
                  <a:pt x="171136" y="254127"/>
                </a:cubicBezTo>
                <a:cubicBezTo>
                  <a:pt x="167209" y="249878"/>
                  <a:pt x="162530" y="247296"/>
                  <a:pt x="157742" y="251868"/>
                </a:cubicBezTo>
                <a:cubicBezTo>
                  <a:pt x="154616" y="254851"/>
                  <a:pt x="150495" y="255716"/>
                  <a:pt x="146394" y="256578"/>
                </a:cubicBezTo>
                <a:cubicBezTo>
                  <a:pt x="141249" y="257659"/>
                  <a:pt x="136135" y="258733"/>
                  <a:pt x="133052" y="263971"/>
                </a:cubicBezTo>
                <a:cubicBezTo>
                  <a:pt x="131239" y="266095"/>
                  <a:pt x="129414" y="268213"/>
                  <a:pt x="127591" y="270330"/>
                </a:cubicBezTo>
                <a:lnTo>
                  <a:pt x="127587" y="270335"/>
                </a:lnTo>
                <a:lnTo>
                  <a:pt x="127583" y="270339"/>
                </a:lnTo>
                <a:lnTo>
                  <a:pt x="127579" y="270344"/>
                </a:lnTo>
              </a:path>
            </a:pathLst>
          </a:custGeom>
          <a:solidFill>
            <a:srgbClr val="8AB82D"/>
          </a:solidFill>
        </p:spPr>
      </p:sp>
      <p:sp>
        <p:nvSpPr>
          <p:cNvPr id="89" name="Vector-3714&amp;1747"/>
          <p:cNvSpPr/>
          <p:nvPr>
            <p:custDataLst>
              <p:tags r:id="rId17"/>
            </p:custDataLst>
          </p:nvPr>
        </p:nvSpPr>
        <p:spPr>
          <a:xfrm rot="1020000">
            <a:off x="6556693" y="6025515"/>
            <a:ext cx="538480" cy="457835"/>
          </a:xfrm>
          <a:custGeom>
            <a:avLst/>
            <a:gdLst/>
            <a:ahLst/>
            <a:cxnLst/>
            <a:rect l="l" t="t" r="r" b="b"/>
            <a:pathLst>
              <a:path w="503182" h="427356">
                <a:moveTo>
                  <a:pt x="438231" y="20920"/>
                </a:moveTo>
                <a:cubicBezTo>
                  <a:pt x="431508" y="17962"/>
                  <a:pt x="424030" y="15487"/>
                  <a:pt x="416768" y="15003"/>
                </a:cubicBezTo>
                <a:cubicBezTo>
                  <a:pt x="381536" y="12583"/>
                  <a:pt x="348186" y="19037"/>
                  <a:pt x="319783" y="41146"/>
                </a:cubicBezTo>
                <a:cubicBezTo>
                  <a:pt x="307734" y="50505"/>
                  <a:pt x="303700" y="53625"/>
                  <a:pt x="294394" y="38887"/>
                </a:cubicBezTo>
                <a:cubicBezTo>
                  <a:pt x="287132" y="27375"/>
                  <a:pt x="277019" y="20059"/>
                  <a:pt x="266315" y="13120"/>
                </a:cubicBezTo>
                <a:cubicBezTo>
                  <a:pt x="236300" y="-6406"/>
                  <a:pt x="196279" y="-4577"/>
                  <a:pt x="172180" y="21566"/>
                </a:cubicBezTo>
                <a:cubicBezTo>
                  <a:pt x="156850" y="38187"/>
                  <a:pt x="142326" y="38994"/>
                  <a:pt x="123822" y="32862"/>
                </a:cubicBezTo>
                <a:cubicBezTo>
                  <a:pt x="116722" y="30549"/>
                  <a:pt x="109406" y="28881"/>
                  <a:pt x="102091" y="27160"/>
                </a:cubicBezTo>
                <a:cubicBezTo>
                  <a:pt x="92731" y="24955"/>
                  <a:pt x="83425" y="22480"/>
                  <a:pt x="73904" y="21189"/>
                </a:cubicBezTo>
                <a:cubicBezTo>
                  <a:pt x="57982" y="18984"/>
                  <a:pt x="45018" y="24148"/>
                  <a:pt x="33668" y="36251"/>
                </a:cubicBezTo>
                <a:cubicBezTo>
                  <a:pt x="15218" y="55938"/>
                  <a:pt x="6396" y="80575"/>
                  <a:pt x="2362" y="105426"/>
                </a:cubicBezTo>
                <a:cubicBezTo>
                  <a:pt x="-1618" y="130385"/>
                  <a:pt x="-1081" y="156528"/>
                  <a:pt x="7956" y="181701"/>
                </a:cubicBezTo>
                <a:cubicBezTo>
                  <a:pt x="13712" y="197731"/>
                  <a:pt x="16617" y="214784"/>
                  <a:pt x="20382" y="231459"/>
                </a:cubicBezTo>
                <a:cubicBezTo>
                  <a:pt x="30495" y="276159"/>
                  <a:pt x="49268" y="316179"/>
                  <a:pt x="81596" y="349423"/>
                </a:cubicBezTo>
                <a:cubicBezTo>
                  <a:pt x="114248" y="383042"/>
                  <a:pt x="156528" y="397942"/>
                  <a:pt x="199668" y="411282"/>
                </a:cubicBezTo>
                <a:cubicBezTo>
                  <a:pt x="201873" y="411982"/>
                  <a:pt x="205262" y="408969"/>
                  <a:pt x="208114" y="407679"/>
                </a:cubicBezTo>
                <a:cubicBezTo>
                  <a:pt x="209727" y="396813"/>
                  <a:pt x="211394" y="385947"/>
                  <a:pt x="213008" y="375081"/>
                </a:cubicBezTo>
                <a:cubicBezTo>
                  <a:pt x="213277" y="359159"/>
                  <a:pt x="213653" y="343183"/>
                  <a:pt x="213868" y="327260"/>
                </a:cubicBezTo>
                <a:cubicBezTo>
                  <a:pt x="213976" y="319676"/>
                  <a:pt x="215537" y="312575"/>
                  <a:pt x="219140" y="305798"/>
                </a:cubicBezTo>
                <a:cubicBezTo>
                  <a:pt x="221938" y="300580"/>
                  <a:pt x="226026" y="297998"/>
                  <a:pt x="231943" y="298590"/>
                </a:cubicBezTo>
                <a:cubicBezTo>
                  <a:pt x="238129" y="299182"/>
                  <a:pt x="241464" y="303378"/>
                  <a:pt x="242754" y="308703"/>
                </a:cubicBezTo>
                <a:cubicBezTo>
                  <a:pt x="244260" y="314834"/>
                  <a:pt x="245175" y="321290"/>
                  <a:pt x="245283" y="327584"/>
                </a:cubicBezTo>
                <a:cubicBezTo>
                  <a:pt x="245660" y="351843"/>
                  <a:pt x="245605" y="376103"/>
                  <a:pt x="245713" y="400362"/>
                </a:cubicBezTo>
                <a:cubicBezTo>
                  <a:pt x="246466" y="400632"/>
                  <a:pt x="247273" y="400846"/>
                  <a:pt x="248187" y="400954"/>
                </a:cubicBezTo>
                <a:cubicBezTo>
                  <a:pt x="256633" y="426505"/>
                  <a:pt x="261850" y="430002"/>
                  <a:pt x="286487" y="425914"/>
                </a:cubicBezTo>
                <a:cubicBezTo>
                  <a:pt x="290683" y="425214"/>
                  <a:pt x="294824" y="423923"/>
                  <a:pt x="298751" y="422256"/>
                </a:cubicBezTo>
                <a:cubicBezTo>
                  <a:pt x="325431" y="411229"/>
                  <a:pt x="352166" y="400148"/>
                  <a:pt x="378738" y="388851"/>
                </a:cubicBezTo>
                <a:cubicBezTo>
                  <a:pt x="395844" y="381589"/>
                  <a:pt x="409992" y="371047"/>
                  <a:pt x="420319" y="354801"/>
                </a:cubicBezTo>
                <a:cubicBezTo>
                  <a:pt x="428871" y="341300"/>
                  <a:pt x="438715" y="328390"/>
                  <a:pt x="449473" y="316610"/>
                </a:cubicBezTo>
                <a:cubicBezTo>
                  <a:pt x="466311" y="298106"/>
                  <a:pt x="478790" y="277020"/>
                  <a:pt x="489226" y="254643"/>
                </a:cubicBezTo>
                <a:cubicBezTo>
                  <a:pt x="492345" y="247919"/>
                  <a:pt x="495035" y="240711"/>
                  <a:pt x="496165" y="233396"/>
                </a:cubicBezTo>
                <a:cubicBezTo>
                  <a:pt x="502619" y="191169"/>
                  <a:pt x="501921" y="148513"/>
                  <a:pt x="503157" y="106018"/>
                </a:cubicBezTo>
                <a:cubicBezTo>
                  <a:pt x="503427" y="97303"/>
                  <a:pt x="501490" y="89073"/>
                  <a:pt x="497832" y="81112"/>
                </a:cubicBezTo>
                <a:cubicBezTo>
                  <a:pt x="485299" y="53625"/>
                  <a:pt x="465826" y="33077"/>
                  <a:pt x="438123" y="20866"/>
                </a:cubicBezTo>
                <a:lnTo>
                  <a:pt x="438231" y="20920"/>
                </a:lnTo>
                <a:moveTo>
                  <a:pt x="74066" y="109192"/>
                </a:moveTo>
                <a:cubicBezTo>
                  <a:pt x="68902" y="108869"/>
                  <a:pt x="67180" y="104996"/>
                  <a:pt x="67503" y="100531"/>
                </a:cubicBezTo>
                <a:cubicBezTo>
                  <a:pt x="67880" y="95421"/>
                  <a:pt x="71699" y="93592"/>
                  <a:pt x="76164" y="93861"/>
                </a:cubicBezTo>
                <a:cubicBezTo>
                  <a:pt x="81327" y="94184"/>
                  <a:pt x="82726" y="98056"/>
                  <a:pt x="82834" y="102521"/>
                </a:cubicBezTo>
                <a:cubicBezTo>
                  <a:pt x="82027" y="107578"/>
                  <a:pt x="78584" y="109460"/>
                  <a:pt x="74066" y="109192"/>
                </a:cubicBezTo>
                <a:moveTo>
                  <a:pt x="352435" y="183692"/>
                </a:moveTo>
                <a:cubicBezTo>
                  <a:pt x="332586" y="158518"/>
                  <a:pt x="335114" y="135818"/>
                  <a:pt x="354425" y="109084"/>
                </a:cubicBezTo>
                <a:cubicBezTo>
                  <a:pt x="355124" y="136301"/>
                  <a:pt x="360289" y="159001"/>
                  <a:pt x="352435" y="183692"/>
                </a:cubicBezTo>
              </a:path>
            </a:pathLst>
          </a:custGeom>
          <a:solidFill>
            <a:schemeClr val="accent4">
              <a:lumMod val="60000"/>
              <a:lumOff val="40000"/>
            </a:schemeClr>
          </a:solidFill>
        </p:spPr>
      </p:sp>
      <p:sp>
        <p:nvSpPr>
          <p:cNvPr id="93" name="Vector-3713&amp;3328"/>
          <p:cNvSpPr/>
          <p:nvPr>
            <p:custDataLst>
              <p:tags r:id="rId18"/>
            </p:custDataLst>
          </p:nvPr>
        </p:nvSpPr>
        <p:spPr>
          <a:xfrm>
            <a:off x="8111808" y="3714115"/>
            <a:ext cx="2613025" cy="3072130"/>
          </a:xfrm>
          <a:custGeom>
            <a:avLst/>
            <a:gdLst/>
            <a:ahLst/>
            <a:cxnLst/>
            <a:rect l="l" t="t" r="r" b="b"/>
            <a:pathLst>
              <a:path w="2441627" h="2870200">
                <a:moveTo>
                  <a:pt x="2402637" y="2420836"/>
                </a:moveTo>
                <a:cubicBezTo>
                  <a:pt x="2400757" y="2593238"/>
                  <a:pt x="2318791" y="2783218"/>
                  <a:pt x="2120925" y="2820873"/>
                </a:cubicBezTo>
                <a:cubicBezTo>
                  <a:pt x="1963966" y="2850464"/>
                  <a:pt x="1800339" y="2825356"/>
                  <a:pt x="1644396" y="2843860"/>
                </a:cubicBezTo>
                <a:cubicBezTo>
                  <a:pt x="1567510" y="2853106"/>
                  <a:pt x="1494828" y="2871330"/>
                  <a:pt x="1416355" y="2870149"/>
                </a:cubicBezTo>
                <a:cubicBezTo>
                  <a:pt x="1299718" y="2867101"/>
                  <a:pt x="1177723" y="2858122"/>
                  <a:pt x="1065154" y="2848483"/>
                </a:cubicBezTo>
                <a:cubicBezTo>
                  <a:pt x="948233" y="2832621"/>
                  <a:pt x="833633" y="2820733"/>
                  <a:pt x="716131" y="2824302"/>
                </a:cubicBezTo>
                <a:cubicBezTo>
                  <a:pt x="613716" y="2824836"/>
                  <a:pt x="518119" y="2785720"/>
                  <a:pt x="416286" y="2776614"/>
                </a:cubicBezTo>
                <a:cubicBezTo>
                  <a:pt x="68423" y="2775026"/>
                  <a:pt x="72050" y="2549449"/>
                  <a:pt x="54062" y="2298700"/>
                </a:cubicBezTo>
                <a:cubicBezTo>
                  <a:pt x="42892" y="2187194"/>
                  <a:pt x="48287" y="2143633"/>
                  <a:pt x="31750" y="2032000"/>
                </a:cubicBezTo>
                <a:cubicBezTo>
                  <a:pt x="13907" y="1927631"/>
                  <a:pt x="-2" y="1784350"/>
                  <a:pt x="26830" y="1663700"/>
                </a:cubicBezTo>
                <a:cubicBezTo>
                  <a:pt x="2" y="1543050"/>
                  <a:pt x="12703" y="1419403"/>
                  <a:pt x="31750" y="1250950"/>
                </a:cubicBezTo>
                <a:cubicBezTo>
                  <a:pt x="50797" y="1082498"/>
                  <a:pt x="44923" y="890914"/>
                  <a:pt x="54062" y="742950"/>
                </a:cubicBezTo>
                <a:cubicBezTo>
                  <a:pt x="52466" y="558921"/>
                  <a:pt x="90908" y="415136"/>
                  <a:pt x="127464" y="234805"/>
                </a:cubicBezTo>
                <a:cubicBezTo>
                  <a:pt x="148643" y="143782"/>
                  <a:pt x="236696" y="100053"/>
                  <a:pt x="332584" y="81953"/>
                </a:cubicBezTo>
                <a:cubicBezTo>
                  <a:pt x="444572" y="56324"/>
                  <a:pt x="560769" y="35451"/>
                  <a:pt x="677544" y="36508"/>
                </a:cubicBezTo>
                <a:cubicBezTo>
                  <a:pt x="769950" y="37697"/>
                  <a:pt x="861920" y="48662"/>
                  <a:pt x="954325" y="42849"/>
                </a:cubicBezTo>
                <a:cubicBezTo>
                  <a:pt x="1067185" y="37961"/>
                  <a:pt x="1177143" y="32280"/>
                  <a:pt x="1286523" y="12331"/>
                </a:cubicBezTo>
                <a:cubicBezTo>
                  <a:pt x="1399527" y="-7749"/>
                  <a:pt x="1516151" y="-1672"/>
                  <a:pt x="1628724" y="18805"/>
                </a:cubicBezTo>
                <a:cubicBezTo>
                  <a:pt x="1802651" y="56060"/>
                  <a:pt x="1981949" y="55003"/>
                  <a:pt x="2158060" y="79972"/>
                </a:cubicBezTo>
                <a:cubicBezTo>
                  <a:pt x="2259902" y="90144"/>
                  <a:pt x="2343163" y="138894"/>
                  <a:pt x="2357819" y="237448"/>
                </a:cubicBezTo>
                <a:cubicBezTo>
                  <a:pt x="2374925" y="354366"/>
                  <a:pt x="2399449" y="471019"/>
                  <a:pt x="2407717" y="588465"/>
                </a:cubicBezTo>
                <a:cubicBezTo>
                  <a:pt x="2413229" y="684378"/>
                  <a:pt x="2399881" y="780421"/>
                  <a:pt x="2408301" y="875805"/>
                </a:cubicBezTo>
                <a:cubicBezTo>
                  <a:pt x="2411489" y="919665"/>
                  <a:pt x="2416277" y="963394"/>
                  <a:pt x="2418448" y="1007387"/>
                </a:cubicBezTo>
                <a:cubicBezTo>
                  <a:pt x="2421928" y="1079519"/>
                  <a:pt x="2408301" y="1123950"/>
                  <a:pt x="2418448" y="1250950"/>
                </a:cubicBezTo>
                <a:cubicBezTo>
                  <a:pt x="2428608" y="1377950"/>
                  <a:pt x="2448331" y="1442644"/>
                  <a:pt x="2439187" y="1543050"/>
                </a:cubicBezTo>
                <a:cubicBezTo>
                  <a:pt x="2424113" y="1680705"/>
                  <a:pt x="2449208" y="1793710"/>
                  <a:pt x="2439187" y="1932292"/>
                </a:cubicBezTo>
                <a:cubicBezTo>
                  <a:pt x="2421496" y="2094522"/>
                  <a:pt x="2396109" y="2254771"/>
                  <a:pt x="2402929" y="2418067"/>
                </a:cubicBezTo>
                <a:lnTo>
                  <a:pt x="2402929" y="2420836"/>
                </a:lnTo>
                <a:lnTo>
                  <a:pt x="2402637" y="2420836"/>
                </a:lnTo>
              </a:path>
            </a:pathLst>
          </a:custGeom>
          <a:solidFill>
            <a:schemeClr val="accent1">
              <a:lumMod val="60000"/>
              <a:lumOff val="40000"/>
            </a:schemeClr>
          </a:solidFill>
        </p:spPr>
      </p:sp>
      <p:sp>
        <p:nvSpPr>
          <p:cNvPr id="94" name="Vector-3713&amp;3329"/>
          <p:cNvSpPr/>
          <p:nvPr>
            <p:custDataLst>
              <p:tags r:id="rId19"/>
            </p:custDataLst>
          </p:nvPr>
        </p:nvSpPr>
        <p:spPr>
          <a:xfrm>
            <a:off x="8304213" y="4102735"/>
            <a:ext cx="2195195" cy="2322195"/>
          </a:xfrm>
          <a:custGeom>
            <a:avLst/>
            <a:gdLst/>
            <a:ahLst/>
            <a:cxnLst/>
            <a:rect l="l" t="t" r="r" b="b"/>
            <a:pathLst>
              <a:path w="2051164" h="2169232">
                <a:moveTo>
                  <a:pt x="2040992" y="1133102"/>
                </a:moveTo>
                <a:cubicBezTo>
                  <a:pt x="2040992" y="1241356"/>
                  <a:pt x="2040598" y="1349616"/>
                  <a:pt x="2041182" y="1457871"/>
                </a:cubicBezTo>
                <a:cubicBezTo>
                  <a:pt x="2041779" y="1557680"/>
                  <a:pt x="2044129" y="1657287"/>
                  <a:pt x="2044129" y="1757096"/>
                </a:cubicBezTo>
                <a:cubicBezTo>
                  <a:pt x="2044129" y="1818589"/>
                  <a:pt x="2042363" y="1880286"/>
                  <a:pt x="2032343" y="1941182"/>
                </a:cubicBezTo>
                <a:cubicBezTo>
                  <a:pt x="2028215" y="1966138"/>
                  <a:pt x="2021929" y="1991093"/>
                  <a:pt x="2014080" y="2015058"/>
                </a:cubicBezTo>
                <a:cubicBezTo>
                  <a:pt x="1995602" y="2070659"/>
                  <a:pt x="1957692" y="2108581"/>
                  <a:pt x="1904441" y="2131568"/>
                </a:cubicBezTo>
                <a:cubicBezTo>
                  <a:pt x="1874190" y="2144535"/>
                  <a:pt x="1842364" y="2152587"/>
                  <a:pt x="1809941" y="2157108"/>
                </a:cubicBezTo>
                <a:cubicBezTo>
                  <a:pt x="1748244" y="2165756"/>
                  <a:pt x="1685963" y="2170074"/>
                  <a:pt x="1623492" y="2169097"/>
                </a:cubicBezTo>
                <a:cubicBezTo>
                  <a:pt x="1511503" y="2167331"/>
                  <a:pt x="1399515" y="2165160"/>
                  <a:pt x="1287526" y="2162607"/>
                </a:cubicBezTo>
                <a:cubicBezTo>
                  <a:pt x="1212472" y="2161045"/>
                  <a:pt x="1137615" y="2158289"/>
                  <a:pt x="1062563" y="2156524"/>
                </a:cubicBezTo>
                <a:cubicBezTo>
                  <a:pt x="959024" y="2154161"/>
                  <a:pt x="855483" y="2152193"/>
                  <a:pt x="751943" y="2149843"/>
                </a:cubicBezTo>
                <a:cubicBezTo>
                  <a:pt x="661172" y="2147875"/>
                  <a:pt x="570207" y="2146694"/>
                  <a:pt x="479436" y="2143354"/>
                </a:cubicBezTo>
                <a:cubicBezTo>
                  <a:pt x="411851" y="2140801"/>
                  <a:pt x="344461" y="2136673"/>
                  <a:pt x="277072" y="2130781"/>
                </a:cubicBezTo>
                <a:cubicBezTo>
                  <a:pt x="239349" y="2127441"/>
                  <a:pt x="202020" y="2119579"/>
                  <a:pt x="165868" y="2107209"/>
                </a:cubicBezTo>
                <a:cubicBezTo>
                  <a:pt x="100051" y="2084616"/>
                  <a:pt x="56238" y="2040407"/>
                  <a:pt x="36001" y="1974190"/>
                </a:cubicBezTo>
                <a:cubicBezTo>
                  <a:pt x="26964" y="1944916"/>
                  <a:pt x="20480" y="1914665"/>
                  <a:pt x="16551" y="1884210"/>
                </a:cubicBezTo>
                <a:cubicBezTo>
                  <a:pt x="7120" y="1813674"/>
                  <a:pt x="3977" y="1742758"/>
                  <a:pt x="2994" y="1671625"/>
                </a:cubicBezTo>
                <a:cubicBezTo>
                  <a:pt x="1815" y="1582433"/>
                  <a:pt x="-346" y="1493431"/>
                  <a:pt x="47" y="1404226"/>
                </a:cubicBezTo>
                <a:cubicBezTo>
                  <a:pt x="1029" y="1250394"/>
                  <a:pt x="2798" y="1096557"/>
                  <a:pt x="5941" y="942720"/>
                </a:cubicBezTo>
                <a:cubicBezTo>
                  <a:pt x="7709" y="853719"/>
                  <a:pt x="11835" y="764521"/>
                  <a:pt x="16747" y="675716"/>
                </a:cubicBezTo>
                <a:cubicBezTo>
                  <a:pt x="21855" y="582588"/>
                  <a:pt x="28143" y="489461"/>
                  <a:pt x="36001" y="396334"/>
                </a:cubicBezTo>
                <a:cubicBezTo>
                  <a:pt x="40127" y="346823"/>
                  <a:pt x="46611" y="297115"/>
                  <a:pt x="59578" y="248980"/>
                </a:cubicBezTo>
                <a:cubicBezTo>
                  <a:pt x="62525" y="237781"/>
                  <a:pt x="65669" y="226386"/>
                  <a:pt x="69402" y="215383"/>
                </a:cubicBezTo>
                <a:cubicBezTo>
                  <a:pt x="94353" y="140331"/>
                  <a:pt x="143472" y="88660"/>
                  <a:pt x="217344" y="59975"/>
                </a:cubicBezTo>
                <a:cubicBezTo>
                  <a:pt x="262926" y="42292"/>
                  <a:pt x="310079" y="31683"/>
                  <a:pt x="358215" y="24807"/>
                </a:cubicBezTo>
                <a:cubicBezTo>
                  <a:pt x="450360" y="11643"/>
                  <a:pt x="543094" y="6731"/>
                  <a:pt x="636025" y="3588"/>
                </a:cubicBezTo>
                <a:cubicBezTo>
                  <a:pt x="728956" y="248"/>
                  <a:pt x="821887" y="1426"/>
                  <a:pt x="915013" y="3391"/>
                </a:cubicBezTo>
                <a:cubicBezTo>
                  <a:pt x="1001658" y="5159"/>
                  <a:pt x="1088301" y="4963"/>
                  <a:pt x="1174946" y="4570"/>
                </a:cubicBezTo>
                <a:cubicBezTo>
                  <a:pt x="1346073" y="3391"/>
                  <a:pt x="1517396" y="1426"/>
                  <a:pt x="1688516" y="51"/>
                </a:cubicBezTo>
                <a:cubicBezTo>
                  <a:pt x="1748841" y="-538"/>
                  <a:pt x="1808963" y="3981"/>
                  <a:pt x="1868488" y="13215"/>
                </a:cubicBezTo>
                <a:cubicBezTo>
                  <a:pt x="1890103" y="16555"/>
                  <a:pt x="1911515" y="23431"/>
                  <a:pt x="1932343" y="31094"/>
                </a:cubicBezTo>
                <a:cubicBezTo>
                  <a:pt x="1964563" y="43078"/>
                  <a:pt x="1987944" y="65869"/>
                  <a:pt x="2000910" y="97894"/>
                </a:cubicBezTo>
                <a:cubicBezTo>
                  <a:pt x="2008772" y="117344"/>
                  <a:pt x="2015058" y="137777"/>
                  <a:pt x="2019579" y="158407"/>
                </a:cubicBezTo>
                <a:cubicBezTo>
                  <a:pt x="2030387" y="206149"/>
                  <a:pt x="2034502" y="254874"/>
                  <a:pt x="2038045" y="303403"/>
                </a:cubicBezTo>
                <a:cubicBezTo>
                  <a:pt x="2049437" y="456847"/>
                  <a:pt x="2052587" y="610683"/>
                  <a:pt x="2050618" y="764718"/>
                </a:cubicBezTo>
                <a:cubicBezTo>
                  <a:pt x="2049437" y="855880"/>
                  <a:pt x="2046694" y="947240"/>
                  <a:pt x="2045119" y="1038402"/>
                </a:cubicBezTo>
                <a:cubicBezTo>
                  <a:pt x="2044522" y="1070230"/>
                  <a:pt x="2045119" y="1102059"/>
                  <a:pt x="2045119" y="1133886"/>
                </a:cubicBezTo>
                <a:cubicBezTo>
                  <a:pt x="2043544" y="1133102"/>
                  <a:pt x="2042363" y="1133102"/>
                  <a:pt x="2040992" y="1133102"/>
                </a:cubicBezTo>
              </a:path>
            </a:pathLst>
          </a:custGeom>
          <a:solidFill>
            <a:srgbClr val="FFFBF2"/>
          </a:solidFill>
        </p:spPr>
      </p:sp>
      <p:pic>
        <p:nvPicPr>
          <p:cNvPr id="95" name="@png2x_Mask group-3713&amp;3330" descr="preencoded.png"/>
          <p:cNvPicPr>
            <a:picLocks noChangeAspect="1"/>
          </p:cNvPicPr>
          <p:nvPr>
            <p:custDataLst>
              <p:tags r:id="rId20"/>
            </p:custDataLst>
          </p:nvPr>
        </p:nvPicPr>
        <p:blipFill>
          <a:blip r:embed="rId4">
            <a:alphaModFix amt="55000"/>
          </a:blip>
          <a:stretch>
            <a:fillRect/>
          </a:stretch>
        </p:blipFill>
        <p:spPr>
          <a:xfrm>
            <a:off x="8304213" y="4102735"/>
            <a:ext cx="2195195" cy="2322195"/>
          </a:xfrm>
          <a:prstGeom prst="rect">
            <a:avLst/>
          </a:prstGeom>
        </p:spPr>
      </p:pic>
      <p:sp>
        <p:nvSpPr>
          <p:cNvPr id="96" name="Union-3713&amp;3333"/>
          <p:cNvSpPr/>
          <p:nvPr>
            <p:custDataLst>
              <p:tags r:id="rId21"/>
            </p:custDataLst>
          </p:nvPr>
        </p:nvSpPr>
        <p:spPr>
          <a:xfrm>
            <a:off x="8376603" y="3541395"/>
            <a:ext cx="2151380" cy="382270"/>
          </a:xfrm>
          <a:custGeom>
            <a:avLst/>
            <a:gdLst/>
            <a:ahLst/>
            <a:cxnLst/>
            <a:rect l="l" t="t" r="r" b="b"/>
            <a:pathLst>
              <a:path w="2010563" h="356641">
                <a:moveTo>
                  <a:pt x="1009393" y="276672"/>
                </a:moveTo>
                <a:cubicBezTo>
                  <a:pt x="1008616" y="270591"/>
                  <a:pt x="1007829" y="264499"/>
                  <a:pt x="1007040" y="258402"/>
                </a:cubicBezTo>
                <a:cubicBezTo>
                  <a:pt x="1004439" y="238299"/>
                  <a:pt x="1001832" y="218133"/>
                  <a:pt x="999570" y="198083"/>
                </a:cubicBezTo>
                <a:cubicBezTo>
                  <a:pt x="995248" y="160754"/>
                  <a:pt x="998391" y="124014"/>
                  <a:pt x="1009983" y="88256"/>
                </a:cubicBezTo>
                <a:cubicBezTo>
                  <a:pt x="1018628" y="61340"/>
                  <a:pt x="1034150" y="38942"/>
                  <a:pt x="1056547" y="21456"/>
                </a:cubicBezTo>
                <a:cubicBezTo>
                  <a:pt x="1077570" y="5149"/>
                  <a:pt x="1101146" y="-2317"/>
                  <a:pt x="1127865" y="630"/>
                </a:cubicBezTo>
                <a:cubicBezTo>
                  <a:pt x="1167160" y="4756"/>
                  <a:pt x="1200757" y="48176"/>
                  <a:pt x="1194469" y="87274"/>
                </a:cubicBezTo>
                <a:cubicBezTo>
                  <a:pt x="1193094" y="95722"/>
                  <a:pt x="1186611" y="102402"/>
                  <a:pt x="1177966" y="104367"/>
                </a:cubicBezTo>
                <a:cubicBezTo>
                  <a:pt x="1168339" y="106528"/>
                  <a:pt x="1156943" y="102795"/>
                  <a:pt x="1153211" y="94543"/>
                </a:cubicBezTo>
                <a:cubicBezTo>
                  <a:pt x="1150838" y="89798"/>
                  <a:pt x="1149259" y="84656"/>
                  <a:pt x="1147666" y="79471"/>
                </a:cubicBezTo>
                <a:cubicBezTo>
                  <a:pt x="1146754" y="76497"/>
                  <a:pt x="1145836" y="73509"/>
                  <a:pt x="1144761" y="70574"/>
                </a:cubicBezTo>
                <a:cubicBezTo>
                  <a:pt x="1135921" y="46408"/>
                  <a:pt x="1120793" y="40317"/>
                  <a:pt x="1097609" y="51516"/>
                </a:cubicBezTo>
                <a:cubicBezTo>
                  <a:pt x="1080713" y="59768"/>
                  <a:pt x="1067942" y="72735"/>
                  <a:pt x="1061066" y="89828"/>
                </a:cubicBezTo>
                <a:cubicBezTo>
                  <a:pt x="1054975" y="105349"/>
                  <a:pt x="1049867" y="122049"/>
                  <a:pt x="1048098" y="138553"/>
                </a:cubicBezTo>
                <a:cubicBezTo>
                  <a:pt x="1043776" y="180009"/>
                  <a:pt x="1049278" y="221071"/>
                  <a:pt x="1055761" y="261937"/>
                </a:cubicBezTo>
                <a:cubicBezTo>
                  <a:pt x="1056977" y="269751"/>
                  <a:pt x="1061260" y="275415"/>
                  <a:pt x="1065766" y="281372"/>
                </a:cubicBezTo>
                <a:cubicBezTo>
                  <a:pt x="1066358" y="282156"/>
                  <a:pt x="1066955" y="282946"/>
                  <a:pt x="1067549" y="283745"/>
                </a:cubicBezTo>
                <a:cubicBezTo>
                  <a:pt x="1082481" y="303393"/>
                  <a:pt x="1080908" y="323040"/>
                  <a:pt x="1063226" y="336793"/>
                </a:cubicBezTo>
                <a:cubicBezTo>
                  <a:pt x="1040436" y="354672"/>
                  <a:pt x="1016466" y="352510"/>
                  <a:pt x="999962" y="335810"/>
                </a:cubicBezTo>
                <a:cubicBezTo>
                  <a:pt x="989747" y="325594"/>
                  <a:pt x="987979" y="311055"/>
                  <a:pt x="995248" y="297694"/>
                </a:cubicBezTo>
                <a:cubicBezTo>
                  <a:pt x="997994" y="292346"/>
                  <a:pt x="1001592" y="287424"/>
                  <a:pt x="1005336" y="282299"/>
                </a:cubicBezTo>
                <a:lnTo>
                  <a:pt x="1005336" y="282299"/>
                </a:lnTo>
                <a:cubicBezTo>
                  <a:pt x="1006681" y="280459"/>
                  <a:pt x="1008043" y="278594"/>
                  <a:pt x="1009393" y="276672"/>
                </a:cubicBezTo>
                <a:moveTo>
                  <a:pt x="68310" y="276870"/>
                </a:moveTo>
                <a:cubicBezTo>
                  <a:pt x="72635" y="278703"/>
                  <a:pt x="76495" y="280180"/>
                  <a:pt x="80012" y="281526"/>
                </a:cubicBezTo>
                <a:cubicBezTo>
                  <a:pt x="85923" y="283788"/>
                  <a:pt x="90866" y="285679"/>
                  <a:pt x="95423" y="288266"/>
                </a:cubicBezTo>
                <a:cubicBezTo>
                  <a:pt x="111927" y="297892"/>
                  <a:pt x="115267" y="316165"/>
                  <a:pt x="104264" y="332078"/>
                </a:cubicBezTo>
                <a:cubicBezTo>
                  <a:pt x="94441" y="346225"/>
                  <a:pt x="80295" y="352708"/>
                  <a:pt x="63595" y="353297"/>
                </a:cubicBezTo>
                <a:cubicBezTo>
                  <a:pt x="42965" y="354084"/>
                  <a:pt x="28623" y="341706"/>
                  <a:pt x="29016" y="320879"/>
                </a:cubicBezTo>
                <a:cubicBezTo>
                  <a:pt x="29212" y="307323"/>
                  <a:pt x="25086" y="296125"/>
                  <a:pt x="20175" y="284533"/>
                </a:cubicBezTo>
                <a:cubicBezTo>
                  <a:pt x="-3991" y="225395"/>
                  <a:pt x="-5563" y="164882"/>
                  <a:pt x="10744" y="103583"/>
                </a:cubicBezTo>
                <a:cubicBezTo>
                  <a:pt x="16049" y="83936"/>
                  <a:pt x="24693" y="65860"/>
                  <a:pt x="36875" y="49357"/>
                </a:cubicBezTo>
                <a:cubicBezTo>
                  <a:pt x="56129" y="23226"/>
                  <a:pt x="82063" y="7312"/>
                  <a:pt x="113695" y="2989"/>
                </a:cubicBezTo>
                <a:cubicBezTo>
                  <a:pt x="148863" y="-1726"/>
                  <a:pt x="178530" y="10652"/>
                  <a:pt x="200928" y="38354"/>
                </a:cubicBezTo>
                <a:cubicBezTo>
                  <a:pt x="220182" y="62127"/>
                  <a:pt x="227649" y="91009"/>
                  <a:pt x="232167" y="120676"/>
                </a:cubicBezTo>
                <a:cubicBezTo>
                  <a:pt x="234132" y="134233"/>
                  <a:pt x="226273" y="144449"/>
                  <a:pt x="214485" y="146807"/>
                </a:cubicBezTo>
                <a:cubicBezTo>
                  <a:pt x="202500" y="149164"/>
                  <a:pt x="192283" y="143270"/>
                  <a:pt x="187175" y="130499"/>
                </a:cubicBezTo>
                <a:cubicBezTo>
                  <a:pt x="185670" y="126737"/>
                  <a:pt x="184727" y="122816"/>
                  <a:pt x="183780" y="118887"/>
                </a:cubicBezTo>
                <a:lnTo>
                  <a:pt x="183780" y="118887"/>
                </a:lnTo>
                <a:cubicBezTo>
                  <a:pt x="183243" y="116660"/>
                  <a:pt x="182707" y="114431"/>
                  <a:pt x="182067" y="112227"/>
                </a:cubicBezTo>
                <a:cubicBezTo>
                  <a:pt x="181199" y="109457"/>
                  <a:pt x="180388" y="106642"/>
                  <a:pt x="179578" y="103819"/>
                </a:cubicBezTo>
                <a:lnTo>
                  <a:pt x="179578" y="103819"/>
                </a:lnTo>
                <a:cubicBezTo>
                  <a:pt x="177455" y="96431"/>
                  <a:pt x="175317" y="88991"/>
                  <a:pt x="172047" y="82167"/>
                </a:cubicBezTo>
                <a:cubicBezTo>
                  <a:pt x="156133" y="48178"/>
                  <a:pt x="119982" y="39926"/>
                  <a:pt x="89922" y="62913"/>
                </a:cubicBezTo>
                <a:cubicBezTo>
                  <a:pt x="74990" y="74308"/>
                  <a:pt x="65953" y="89633"/>
                  <a:pt x="60058" y="106923"/>
                </a:cubicBezTo>
                <a:cubicBezTo>
                  <a:pt x="40411" y="164685"/>
                  <a:pt x="43751" y="221270"/>
                  <a:pt x="68310" y="276870"/>
                </a:cubicBezTo>
                <a:moveTo>
                  <a:pt x="1918145" y="84441"/>
                </a:moveTo>
                <a:cubicBezTo>
                  <a:pt x="1923898" y="73704"/>
                  <a:pt x="1929829" y="62618"/>
                  <a:pt x="1942833" y="58983"/>
                </a:cubicBezTo>
                <a:cubicBezTo>
                  <a:pt x="1953438" y="65467"/>
                  <a:pt x="1956778" y="75487"/>
                  <a:pt x="1958556" y="85507"/>
                </a:cubicBezTo>
                <a:cubicBezTo>
                  <a:pt x="1959496" y="90571"/>
                  <a:pt x="1960283" y="95635"/>
                  <a:pt x="1961083" y="100683"/>
                </a:cubicBezTo>
                <a:cubicBezTo>
                  <a:pt x="1962099" y="107190"/>
                  <a:pt x="1963115" y="113669"/>
                  <a:pt x="1964449" y="120086"/>
                </a:cubicBezTo>
                <a:cubicBezTo>
                  <a:pt x="1967789" y="136393"/>
                  <a:pt x="1976819" y="144055"/>
                  <a:pt x="1989988" y="143073"/>
                </a:cubicBezTo>
                <a:cubicBezTo>
                  <a:pt x="2003146" y="141895"/>
                  <a:pt x="2011794" y="131874"/>
                  <a:pt x="2010423" y="115960"/>
                </a:cubicBezTo>
                <a:cubicBezTo>
                  <a:pt x="2008848" y="98278"/>
                  <a:pt x="2005901" y="80202"/>
                  <a:pt x="2001584" y="62913"/>
                </a:cubicBezTo>
                <a:cubicBezTo>
                  <a:pt x="1999018" y="52893"/>
                  <a:pt x="1993329" y="43266"/>
                  <a:pt x="1987232" y="34817"/>
                </a:cubicBezTo>
                <a:cubicBezTo>
                  <a:pt x="1967001" y="7311"/>
                  <a:pt x="1932813" y="2596"/>
                  <a:pt x="1906295" y="24404"/>
                </a:cubicBezTo>
                <a:cubicBezTo>
                  <a:pt x="1895881" y="33049"/>
                  <a:pt x="1886445" y="43855"/>
                  <a:pt x="1879968" y="55643"/>
                </a:cubicBezTo>
                <a:cubicBezTo>
                  <a:pt x="1870532" y="73129"/>
                  <a:pt x="1862277" y="91794"/>
                  <a:pt x="1856778" y="111048"/>
                </a:cubicBezTo>
                <a:cubicBezTo>
                  <a:pt x="1840865" y="166060"/>
                  <a:pt x="1838896" y="221858"/>
                  <a:pt x="1850885" y="277852"/>
                </a:cubicBezTo>
                <a:cubicBezTo>
                  <a:pt x="1853044" y="287480"/>
                  <a:pt x="1854225" y="296125"/>
                  <a:pt x="1848523" y="305162"/>
                </a:cubicBezTo>
                <a:cubicBezTo>
                  <a:pt x="1842440" y="314789"/>
                  <a:pt x="1842630" y="325201"/>
                  <a:pt x="1848129" y="335418"/>
                </a:cubicBezTo>
                <a:cubicBezTo>
                  <a:pt x="1855800" y="349957"/>
                  <a:pt x="1868373" y="356834"/>
                  <a:pt x="1884477" y="356638"/>
                </a:cubicBezTo>
                <a:cubicBezTo>
                  <a:pt x="1899412" y="356638"/>
                  <a:pt x="1910804" y="348974"/>
                  <a:pt x="1917878" y="336008"/>
                </a:cubicBezTo>
                <a:cubicBezTo>
                  <a:pt x="1919326" y="333461"/>
                  <a:pt x="1920138" y="330604"/>
                  <a:pt x="1920964" y="327716"/>
                </a:cubicBezTo>
                <a:cubicBezTo>
                  <a:pt x="1921599" y="325477"/>
                  <a:pt x="1922247" y="323220"/>
                  <a:pt x="1923186" y="321076"/>
                </a:cubicBezTo>
                <a:cubicBezTo>
                  <a:pt x="1928686" y="308502"/>
                  <a:pt x="1926133" y="296714"/>
                  <a:pt x="1915135" y="290034"/>
                </a:cubicBezTo>
                <a:cubicBezTo>
                  <a:pt x="1899221" y="280407"/>
                  <a:pt x="1896275" y="265868"/>
                  <a:pt x="1894307" y="249757"/>
                </a:cubicBezTo>
                <a:cubicBezTo>
                  <a:pt x="1890763" y="220090"/>
                  <a:pt x="1890967" y="190423"/>
                  <a:pt x="1894891" y="160952"/>
                </a:cubicBezTo>
                <a:cubicBezTo>
                  <a:pt x="1898434" y="134625"/>
                  <a:pt x="1904911" y="108887"/>
                  <a:pt x="1917687" y="85310"/>
                </a:cubicBezTo>
                <a:lnTo>
                  <a:pt x="1918145" y="84441"/>
                </a:lnTo>
              </a:path>
            </a:pathLst>
          </a:custGeom>
          <a:solidFill>
            <a:schemeClr val="accent1"/>
          </a:solidFill>
        </p:spPr>
      </p:sp>
      <p:sp>
        <p:nvSpPr>
          <p:cNvPr id="97" name="Union-3713&amp;3337"/>
          <p:cNvSpPr/>
          <p:nvPr>
            <p:custDataLst>
              <p:tags r:id="rId22"/>
            </p:custDataLst>
          </p:nvPr>
        </p:nvSpPr>
        <p:spPr>
          <a:xfrm>
            <a:off x="8772208" y="3537585"/>
            <a:ext cx="1214755" cy="387350"/>
          </a:xfrm>
          <a:custGeom>
            <a:avLst/>
            <a:gdLst/>
            <a:ahLst/>
            <a:cxnLst/>
            <a:rect l="l" t="t" r="r" b="b"/>
            <a:pathLst>
              <a:path w="1134859" h="362057">
                <a:moveTo>
                  <a:pt x="50363" y="231186"/>
                </a:moveTo>
                <a:cubicBezTo>
                  <a:pt x="49135" y="221751"/>
                  <a:pt x="47883" y="212123"/>
                  <a:pt x="46536" y="202119"/>
                </a:cubicBezTo>
                <a:cubicBezTo>
                  <a:pt x="47304" y="196303"/>
                  <a:pt x="48011" y="190378"/>
                  <a:pt x="48725" y="184394"/>
                </a:cubicBezTo>
                <a:cubicBezTo>
                  <a:pt x="50568" y="168953"/>
                  <a:pt x="52458" y="153111"/>
                  <a:pt x="55574" y="137677"/>
                </a:cubicBezTo>
                <a:cubicBezTo>
                  <a:pt x="59896" y="115672"/>
                  <a:pt x="67362" y="94453"/>
                  <a:pt x="81115" y="76574"/>
                </a:cubicBezTo>
                <a:cubicBezTo>
                  <a:pt x="88188" y="67536"/>
                  <a:pt x="96636" y="59088"/>
                  <a:pt x="106067" y="52605"/>
                </a:cubicBezTo>
                <a:cubicBezTo>
                  <a:pt x="117265" y="44942"/>
                  <a:pt x="132394" y="47300"/>
                  <a:pt x="140252" y="58302"/>
                </a:cubicBezTo>
                <a:cubicBezTo>
                  <a:pt x="146357" y="66717"/>
                  <a:pt x="150661" y="76517"/>
                  <a:pt x="154908" y="86191"/>
                </a:cubicBezTo>
                <a:cubicBezTo>
                  <a:pt x="155719" y="88036"/>
                  <a:pt x="156528" y="89877"/>
                  <a:pt x="157345" y="91702"/>
                </a:cubicBezTo>
                <a:cubicBezTo>
                  <a:pt x="159108" y="95581"/>
                  <a:pt x="160476" y="99658"/>
                  <a:pt x="161839" y="103719"/>
                </a:cubicBezTo>
                <a:cubicBezTo>
                  <a:pt x="163513" y="108709"/>
                  <a:pt x="165179" y="113677"/>
                  <a:pt x="167563" y="118226"/>
                </a:cubicBezTo>
                <a:cubicBezTo>
                  <a:pt x="172081" y="126871"/>
                  <a:pt x="183477" y="130997"/>
                  <a:pt x="191925" y="128835"/>
                </a:cubicBezTo>
                <a:cubicBezTo>
                  <a:pt x="202730" y="126085"/>
                  <a:pt x="210393" y="116851"/>
                  <a:pt x="208821" y="105259"/>
                </a:cubicBezTo>
                <a:cubicBezTo>
                  <a:pt x="204302" y="72055"/>
                  <a:pt x="194086" y="41209"/>
                  <a:pt x="167366" y="18615"/>
                </a:cubicBezTo>
                <a:cubicBezTo>
                  <a:pt x="146540" y="736"/>
                  <a:pt x="123160" y="-5158"/>
                  <a:pt x="96439" y="4862"/>
                </a:cubicBezTo>
                <a:cubicBezTo>
                  <a:pt x="81311" y="10560"/>
                  <a:pt x="68344" y="19401"/>
                  <a:pt x="57145" y="30796"/>
                </a:cubicBezTo>
                <a:cubicBezTo>
                  <a:pt x="38284" y="50050"/>
                  <a:pt x="25906" y="73234"/>
                  <a:pt x="17262" y="98579"/>
                </a:cubicBezTo>
                <a:cubicBezTo>
                  <a:pt x="-1403" y="153002"/>
                  <a:pt x="-2778" y="208799"/>
                  <a:pt x="6652" y="264794"/>
                </a:cubicBezTo>
                <a:lnTo>
                  <a:pt x="6757" y="265401"/>
                </a:lnTo>
                <a:cubicBezTo>
                  <a:pt x="9466" y="281064"/>
                  <a:pt x="11852" y="294857"/>
                  <a:pt x="3705" y="310375"/>
                </a:cubicBezTo>
                <a:cubicBezTo>
                  <a:pt x="-4547" y="325699"/>
                  <a:pt x="1741" y="342007"/>
                  <a:pt x="15101" y="352617"/>
                </a:cubicBezTo>
                <a:cubicBezTo>
                  <a:pt x="30229" y="364797"/>
                  <a:pt x="55377" y="365191"/>
                  <a:pt x="71488" y="353795"/>
                </a:cubicBezTo>
                <a:cubicBezTo>
                  <a:pt x="96833" y="335524"/>
                  <a:pt x="97618" y="306642"/>
                  <a:pt x="73256" y="287191"/>
                </a:cubicBezTo>
                <a:cubicBezTo>
                  <a:pt x="72470" y="286405"/>
                  <a:pt x="71488" y="286013"/>
                  <a:pt x="70505" y="285619"/>
                </a:cubicBezTo>
                <a:cubicBezTo>
                  <a:pt x="59503" y="280904"/>
                  <a:pt x="55770" y="271277"/>
                  <a:pt x="54198" y="260275"/>
                </a:cubicBezTo>
                <a:cubicBezTo>
                  <a:pt x="52895" y="250648"/>
                  <a:pt x="51642" y="241022"/>
                  <a:pt x="50363" y="231186"/>
                </a:cubicBezTo>
                <a:moveTo>
                  <a:pt x="993484" y="233206"/>
                </a:moveTo>
                <a:cubicBezTo>
                  <a:pt x="993125" y="228246"/>
                  <a:pt x="992742" y="222974"/>
                  <a:pt x="992360" y="217052"/>
                </a:cubicBezTo>
                <a:cubicBezTo>
                  <a:pt x="992910" y="211243"/>
                  <a:pt x="993366" y="205186"/>
                  <a:pt x="993832" y="198976"/>
                </a:cubicBezTo>
                <a:cubicBezTo>
                  <a:pt x="994865" y="185236"/>
                  <a:pt x="995954" y="170748"/>
                  <a:pt x="998254" y="156539"/>
                </a:cubicBezTo>
                <a:cubicBezTo>
                  <a:pt x="1001594" y="134535"/>
                  <a:pt x="1007096" y="112726"/>
                  <a:pt x="1018884" y="93472"/>
                </a:cubicBezTo>
                <a:cubicBezTo>
                  <a:pt x="1025957" y="81880"/>
                  <a:pt x="1034797" y="70878"/>
                  <a:pt x="1044818" y="61840"/>
                </a:cubicBezTo>
                <a:cubicBezTo>
                  <a:pt x="1058767" y="49462"/>
                  <a:pt x="1073109" y="53392"/>
                  <a:pt x="1080183" y="70288"/>
                </a:cubicBezTo>
                <a:cubicBezTo>
                  <a:pt x="1082487" y="75666"/>
                  <a:pt x="1083934" y="81411"/>
                  <a:pt x="1085378" y="87147"/>
                </a:cubicBezTo>
                <a:cubicBezTo>
                  <a:pt x="1086519" y="91680"/>
                  <a:pt x="1087660" y="96208"/>
                  <a:pt x="1089221" y="100545"/>
                </a:cubicBezTo>
                <a:cubicBezTo>
                  <a:pt x="1093739" y="112726"/>
                  <a:pt x="1106314" y="119603"/>
                  <a:pt x="1116726" y="116459"/>
                </a:cubicBezTo>
                <a:cubicBezTo>
                  <a:pt x="1128711" y="112923"/>
                  <a:pt x="1136374" y="102510"/>
                  <a:pt x="1134605" y="89739"/>
                </a:cubicBezTo>
                <a:cubicBezTo>
                  <a:pt x="1132051" y="70878"/>
                  <a:pt x="1127533" y="52213"/>
                  <a:pt x="1116334" y="36102"/>
                </a:cubicBezTo>
                <a:cubicBezTo>
                  <a:pt x="1097276" y="8400"/>
                  <a:pt x="1066430" y="-1031"/>
                  <a:pt x="1035388" y="12133"/>
                </a:cubicBezTo>
                <a:cubicBezTo>
                  <a:pt x="1016330" y="20188"/>
                  <a:pt x="1001594" y="33745"/>
                  <a:pt x="989609" y="50445"/>
                </a:cubicBezTo>
                <a:cubicBezTo>
                  <a:pt x="975070" y="70288"/>
                  <a:pt x="965641" y="92686"/>
                  <a:pt x="958764" y="116263"/>
                </a:cubicBezTo>
                <a:cubicBezTo>
                  <a:pt x="947565" y="155360"/>
                  <a:pt x="944617" y="195440"/>
                  <a:pt x="946189" y="235914"/>
                </a:cubicBezTo>
                <a:cubicBezTo>
                  <a:pt x="946779" y="251828"/>
                  <a:pt x="945993" y="265974"/>
                  <a:pt x="935580" y="280513"/>
                </a:cubicBezTo>
                <a:cubicBezTo>
                  <a:pt x="923202" y="297605"/>
                  <a:pt x="930669" y="318432"/>
                  <a:pt x="948940" y="329631"/>
                </a:cubicBezTo>
                <a:cubicBezTo>
                  <a:pt x="965051" y="339258"/>
                  <a:pt x="981358" y="338668"/>
                  <a:pt x="997273" y="329631"/>
                </a:cubicBezTo>
                <a:cubicBezTo>
                  <a:pt x="1018490" y="317646"/>
                  <a:pt x="1023403" y="294265"/>
                  <a:pt x="1006702" y="276191"/>
                </a:cubicBezTo>
                <a:cubicBezTo>
                  <a:pt x="998648" y="267546"/>
                  <a:pt x="995111" y="259098"/>
                  <a:pt x="994522" y="248291"/>
                </a:cubicBezTo>
                <a:cubicBezTo>
                  <a:pt x="994218" y="243345"/>
                  <a:pt x="993864" y="238449"/>
                  <a:pt x="993484" y="233206"/>
                </a:cubicBezTo>
              </a:path>
            </a:pathLst>
          </a:custGeom>
          <a:solidFill>
            <a:schemeClr val="accent3"/>
          </a:solidFill>
        </p:spPr>
      </p:sp>
      <p:sp>
        <p:nvSpPr>
          <p:cNvPr id="98" name="Union-3713&amp;3340"/>
          <p:cNvSpPr/>
          <p:nvPr>
            <p:custDataLst>
              <p:tags r:id="rId23"/>
            </p:custDataLst>
          </p:nvPr>
        </p:nvSpPr>
        <p:spPr>
          <a:xfrm>
            <a:off x="9109393" y="3537585"/>
            <a:ext cx="1151255" cy="374015"/>
          </a:xfrm>
          <a:custGeom>
            <a:avLst/>
            <a:gdLst/>
            <a:ahLst/>
            <a:cxnLst/>
            <a:rect l="l" t="t" r="r" b="b"/>
            <a:pathLst>
              <a:path w="1075897" h="349204">
                <a:moveTo>
                  <a:pt x="51854" y="206586"/>
                </a:moveTo>
                <a:cubicBezTo>
                  <a:pt x="51335" y="202350"/>
                  <a:pt x="50861" y="198472"/>
                  <a:pt x="50466" y="195092"/>
                </a:cubicBezTo>
                <a:cubicBezTo>
                  <a:pt x="50726" y="189193"/>
                  <a:pt x="50899" y="183957"/>
                  <a:pt x="51058" y="179172"/>
                </a:cubicBezTo>
                <a:cubicBezTo>
                  <a:pt x="51381" y="169455"/>
                  <a:pt x="51641" y="161601"/>
                  <a:pt x="52431" y="153834"/>
                </a:cubicBezTo>
                <a:cubicBezTo>
                  <a:pt x="53610" y="142243"/>
                  <a:pt x="55378" y="130650"/>
                  <a:pt x="57932" y="119255"/>
                </a:cubicBezTo>
                <a:cubicBezTo>
                  <a:pt x="61862" y="101573"/>
                  <a:pt x="67363" y="84283"/>
                  <a:pt x="77972" y="69351"/>
                </a:cubicBezTo>
                <a:cubicBezTo>
                  <a:pt x="98995" y="39881"/>
                  <a:pt x="128466" y="41059"/>
                  <a:pt x="146541" y="71905"/>
                </a:cubicBezTo>
                <a:cubicBezTo>
                  <a:pt x="148299" y="75151"/>
                  <a:pt x="149685" y="78489"/>
                  <a:pt x="151083" y="81857"/>
                </a:cubicBezTo>
                <a:cubicBezTo>
                  <a:pt x="151715" y="83382"/>
                  <a:pt x="152350" y="84913"/>
                  <a:pt x="153025" y="86444"/>
                </a:cubicBezTo>
                <a:cubicBezTo>
                  <a:pt x="153662" y="87975"/>
                  <a:pt x="154259" y="89568"/>
                  <a:pt x="154861" y="91177"/>
                </a:cubicBezTo>
                <a:cubicBezTo>
                  <a:pt x="156113" y="94522"/>
                  <a:pt x="157390" y="97931"/>
                  <a:pt x="159114" y="100983"/>
                </a:cubicBezTo>
                <a:cubicBezTo>
                  <a:pt x="164813" y="111200"/>
                  <a:pt x="175618" y="115326"/>
                  <a:pt x="186228" y="112182"/>
                </a:cubicBezTo>
                <a:cubicBezTo>
                  <a:pt x="197034" y="109039"/>
                  <a:pt x="205090" y="96268"/>
                  <a:pt x="201750" y="84480"/>
                </a:cubicBezTo>
                <a:cubicBezTo>
                  <a:pt x="198410" y="72298"/>
                  <a:pt x="194283" y="59921"/>
                  <a:pt x="187997" y="49115"/>
                </a:cubicBezTo>
                <a:cubicBezTo>
                  <a:pt x="153417" y="-11005"/>
                  <a:pt x="82884" y="-18471"/>
                  <a:pt x="39660" y="40863"/>
                </a:cubicBezTo>
                <a:cubicBezTo>
                  <a:pt x="26300" y="59135"/>
                  <a:pt x="18049" y="79961"/>
                  <a:pt x="13137" y="101769"/>
                </a:cubicBezTo>
                <a:cubicBezTo>
                  <a:pt x="1349" y="154226"/>
                  <a:pt x="760" y="206882"/>
                  <a:pt x="10583" y="259732"/>
                </a:cubicBezTo>
                <a:cubicBezTo>
                  <a:pt x="13137" y="272699"/>
                  <a:pt x="12941" y="283112"/>
                  <a:pt x="5475" y="295686"/>
                </a:cubicBezTo>
                <a:cubicBezTo>
                  <a:pt x="-8868" y="319655"/>
                  <a:pt x="6457" y="345982"/>
                  <a:pt x="34160" y="348930"/>
                </a:cubicBezTo>
                <a:cubicBezTo>
                  <a:pt x="39464" y="349322"/>
                  <a:pt x="44769" y="349322"/>
                  <a:pt x="50074" y="348733"/>
                </a:cubicBezTo>
                <a:cubicBezTo>
                  <a:pt x="76204" y="345393"/>
                  <a:pt x="91136" y="317495"/>
                  <a:pt x="79741" y="293722"/>
                </a:cubicBezTo>
                <a:cubicBezTo>
                  <a:pt x="77776" y="289988"/>
                  <a:pt x="75418" y="286255"/>
                  <a:pt x="72668" y="283112"/>
                </a:cubicBezTo>
                <a:cubicBezTo>
                  <a:pt x="62451" y="271520"/>
                  <a:pt x="57539" y="257964"/>
                  <a:pt x="55968" y="242639"/>
                </a:cubicBezTo>
                <a:cubicBezTo>
                  <a:pt x="54706" y="229884"/>
                  <a:pt x="53145" y="217129"/>
                  <a:pt x="51854" y="206586"/>
                </a:cubicBezTo>
                <a:moveTo>
                  <a:pt x="910814" y="155014"/>
                </a:moveTo>
                <a:cubicBezTo>
                  <a:pt x="909044" y="192344"/>
                  <a:pt x="913957" y="228887"/>
                  <a:pt x="923387" y="265038"/>
                </a:cubicBezTo>
                <a:cubicBezTo>
                  <a:pt x="922418" y="266530"/>
                  <a:pt x="921447" y="267937"/>
                  <a:pt x="920500" y="269312"/>
                </a:cubicBezTo>
                <a:cubicBezTo>
                  <a:pt x="918950" y="271560"/>
                  <a:pt x="917458" y="273724"/>
                  <a:pt x="916118" y="276041"/>
                </a:cubicBezTo>
                <a:cubicBezTo>
                  <a:pt x="904329" y="298634"/>
                  <a:pt x="909241" y="317496"/>
                  <a:pt x="931050" y="329677"/>
                </a:cubicBezTo>
                <a:cubicBezTo>
                  <a:pt x="938319" y="333606"/>
                  <a:pt x="946767" y="335965"/>
                  <a:pt x="955020" y="337143"/>
                </a:cubicBezTo>
                <a:cubicBezTo>
                  <a:pt x="975453" y="340089"/>
                  <a:pt x="992938" y="332231"/>
                  <a:pt x="998243" y="318085"/>
                </a:cubicBezTo>
                <a:cubicBezTo>
                  <a:pt x="1004726" y="300993"/>
                  <a:pt x="999225" y="286454"/>
                  <a:pt x="984882" y="276236"/>
                </a:cubicBezTo>
                <a:cubicBezTo>
                  <a:pt x="974470" y="268771"/>
                  <a:pt x="970933" y="258357"/>
                  <a:pt x="967986" y="246963"/>
                </a:cubicBezTo>
                <a:cubicBezTo>
                  <a:pt x="958359" y="208651"/>
                  <a:pt x="955412" y="169553"/>
                  <a:pt x="961895" y="130456"/>
                </a:cubicBezTo>
                <a:cubicBezTo>
                  <a:pt x="964254" y="116113"/>
                  <a:pt x="969362" y="101770"/>
                  <a:pt x="975256" y="88410"/>
                </a:cubicBezTo>
                <a:cubicBezTo>
                  <a:pt x="978988" y="80159"/>
                  <a:pt x="985669" y="72496"/>
                  <a:pt x="992544" y="66209"/>
                </a:cubicBezTo>
                <a:cubicBezTo>
                  <a:pt x="1003940" y="55993"/>
                  <a:pt x="1018087" y="59529"/>
                  <a:pt x="1023391" y="73479"/>
                </a:cubicBezTo>
                <a:cubicBezTo>
                  <a:pt x="1025352" y="78638"/>
                  <a:pt x="1026662" y="84014"/>
                  <a:pt x="1027976" y="89407"/>
                </a:cubicBezTo>
                <a:cubicBezTo>
                  <a:pt x="1029165" y="94283"/>
                  <a:pt x="1030356" y="99174"/>
                  <a:pt x="1032036" y="103932"/>
                </a:cubicBezTo>
                <a:cubicBezTo>
                  <a:pt x="1035966" y="115130"/>
                  <a:pt x="1046182" y="120632"/>
                  <a:pt x="1056988" y="118863"/>
                </a:cubicBezTo>
                <a:cubicBezTo>
                  <a:pt x="1067598" y="117095"/>
                  <a:pt x="1076635" y="108254"/>
                  <a:pt x="1075849" y="96859"/>
                </a:cubicBezTo>
                <a:cubicBezTo>
                  <a:pt x="1074867" y="83302"/>
                  <a:pt x="1073098" y="69353"/>
                  <a:pt x="1068187" y="56779"/>
                </a:cubicBezTo>
                <a:cubicBezTo>
                  <a:pt x="1049719" y="10018"/>
                  <a:pt x="1001189" y="-2163"/>
                  <a:pt x="962092" y="29272"/>
                </a:cubicBezTo>
                <a:cubicBezTo>
                  <a:pt x="944213" y="43615"/>
                  <a:pt x="932622" y="62673"/>
                  <a:pt x="924959" y="83695"/>
                </a:cubicBezTo>
                <a:cubicBezTo>
                  <a:pt x="916511" y="106682"/>
                  <a:pt x="911795" y="130456"/>
                  <a:pt x="910814" y="155014"/>
                </a:cubicBezTo>
              </a:path>
            </a:pathLst>
          </a:custGeom>
          <a:solidFill>
            <a:schemeClr val="accent5"/>
          </a:solidFill>
        </p:spPr>
      </p:sp>
      <p:sp>
        <p:nvSpPr>
          <p:cNvPr id="99" name="Vector-3714&amp;1746"/>
          <p:cNvSpPr/>
          <p:nvPr>
            <p:custDataLst>
              <p:tags r:id="rId24"/>
            </p:custDataLst>
          </p:nvPr>
        </p:nvSpPr>
        <p:spPr>
          <a:xfrm rot="3091800">
            <a:off x="10233978" y="6270625"/>
            <a:ext cx="176530" cy="153670"/>
          </a:xfrm>
          <a:custGeom>
            <a:avLst/>
            <a:gdLst/>
            <a:ahLst/>
            <a:cxnLst/>
            <a:rect l="l" t="t" r="r" b="b"/>
            <a:pathLst>
              <a:path w="165241" h="143208">
                <a:moveTo>
                  <a:pt x="150283" y="24122"/>
                </a:moveTo>
                <a:cubicBezTo>
                  <a:pt x="144118" y="16629"/>
                  <a:pt x="135588" y="11363"/>
                  <a:pt x="126025" y="8071"/>
                </a:cubicBezTo>
                <a:cubicBezTo>
                  <a:pt x="113929" y="672"/>
                  <a:pt x="98702" y="-2274"/>
                  <a:pt x="82674" y="1927"/>
                </a:cubicBezTo>
                <a:cubicBezTo>
                  <a:pt x="68613" y="5626"/>
                  <a:pt x="54551" y="9356"/>
                  <a:pt x="40490" y="13055"/>
                </a:cubicBezTo>
                <a:cubicBezTo>
                  <a:pt x="17432" y="19137"/>
                  <a:pt x="-361" y="40298"/>
                  <a:pt x="6" y="63090"/>
                </a:cubicBezTo>
                <a:cubicBezTo>
                  <a:pt x="605" y="100333"/>
                  <a:pt x="28395" y="134221"/>
                  <a:pt x="67814" y="141652"/>
                </a:cubicBezTo>
                <a:cubicBezTo>
                  <a:pt x="116262" y="150806"/>
                  <a:pt x="161378" y="118547"/>
                  <a:pt x="164977" y="72369"/>
                </a:cubicBezTo>
                <a:cubicBezTo>
                  <a:pt x="166409" y="54312"/>
                  <a:pt x="162077" y="38449"/>
                  <a:pt x="150283" y="24091"/>
                </a:cubicBezTo>
                <a:lnTo>
                  <a:pt x="150283" y="24122"/>
                </a:lnTo>
              </a:path>
            </a:pathLst>
          </a:custGeom>
          <a:solidFill>
            <a:srgbClr val="FFFBF2"/>
          </a:solidFill>
        </p:spPr>
      </p:sp>
      <p:sp>
        <p:nvSpPr>
          <p:cNvPr id="3" name="矩形 2"/>
          <p:cNvSpPr/>
          <p:nvPr>
            <p:custDataLst>
              <p:tags r:id="rId25"/>
            </p:custDataLst>
          </p:nvPr>
        </p:nvSpPr>
        <p:spPr>
          <a:xfrm>
            <a:off x="4921568" y="4318000"/>
            <a:ext cx="1990725" cy="414020"/>
          </a:xfrm>
          <a:prstGeom prst="rect">
            <a:avLst/>
          </a:prstGeom>
          <a:noFill/>
        </p:spPr>
        <p:txBody>
          <a:bodyPr wrap="square" lIns="0" tIns="0" rIns="0" bIns="0" rtlCol="0" anchor="ctr" anchorCtr="0">
            <a:noAutofit/>
          </a:bodyPr>
          <a:p>
            <a:pPr algn="ctr">
              <a:spcBef>
                <a:spcPct val="0"/>
              </a:spcBef>
              <a:spcAft>
                <a:spcPct val="0"/>
              </a:spcAft>
              <a:buClr>
                <a:schemeClr val="accent1"/>
              </a:buClr>
              <a:buSzPct val="70000"/>
            </a:pPr>
            <a:r>
              <a:rPr lang="en-US" b="1" dirty="0">
                <a:solidFill>
                  <a:srgbClr val="4A4A4A"/>
                </a:solidFill>
                <a:latin typeface="MiSans" pitchFamily="34" charset="-122"/>
                <a:ea typeface="MiSans" pitchFamily="34" charset="-122"/>
                <a:cs typeface="MiSans" pitchFamily="34" charset="-120"/>
                <a:sym typeface="+mn-ea"/>
              </a:rPr>
              <a:t>复核账目</a:t>
            </a:r>
            <a:endParaRPr lang="zh-CN" altLang="en-US" b="1">
              <a:solidFill>
                <a:schemeClr val="accent1"/>
              </a:solidFill>
              <a:latin typeface="+mn-ea"/>
              <a:cs typeface="+mn-ea"/>
            </a:endParaRPr>
          </a:p>
        </p:txBody>
      </p:sp>
      <p:sp>
        <p:nvSpPr>
          <p:cNvPr id="102" name="Vector-3714&amp;1732"/>
          <p:cNvSpPr/>
          <p:nvPr>
            <p:custDataLst>
              <p:tags r:id="rId26"/>
            </p:custDataLst>
          </p:nvPr>
        </p:nvSpPr>
        <p:spPr>
          <a:xfrm rot="3091800">
            <a:off x="10020618" y="6132830"/>
            <a:ext cx="672465" cy="672465"/>
          </a:xfrm>
          <a:custGeom>
            <a:avLst/>
            <a:gdLst/>
            <a:ahLst/>
            <a:cxnLst/>
            <a:rect l="l" t="t" r="r" b="b"/>
            <a:pathLst>
              <a:path w="627914" h="627914">
                <a:moveTo>
                  <a:pt x="604275" y="227782"/>
                </a:moveTo>
                <a:cubicBezTo>
                  <a:pt x="574876" y="213331"/>
                  <a:pt x="543505" y="205509"/>
                  <a:pt x="511609" y="203481"/>
                </a:cubicBezTo>
                <a:cubicBezTo>
                  <a:pt x="515616" y="196271"/>
                  <a:pt x="519328" y="188900"/>
                  <a:pt x="522745" y="181369"/>
                </a:cubicBezTo>
                <a:cubicBezTo>
                  <a:pt x="538480" y="146638"/>
                  <a:pt x="540155" y="105761"/>
                  <a:pt x="512102" y="76341"/>
                </a:cubicBezTo>
                <a:cubicBezTo>
                  <a:pt x="484904" y="47824"/>
                  <a:pt x="447718" y="47791"/>
                  <a:pt x="414180" y="64657"/>
                </a:cubicBezTo>
                <a:cubicBezTo>
                  <a:pt x="389445" y="77082"/>
                  <a:pt x="365827" y="92692"/>
                  <a:pt x="343983" y="110428"/>
                </a:cubicBezTo>
                <a:cubicBezTo>
                  <a:pt x="341125" y="81749"/>
                  <a:pt x="333275" y="54003"/>
                  <a:pt x="316226" y="32438"/>
                </a:cubicBezTo>
                <a:cubicBezTo>
                  <a:pt x="295399" y="6077"/>
                  <a:pt x="262551" y="-5189"/>
                  <a:pt x="229276" y="2246"/>
                </a:cubicBezTo>
                <a:cubicBezTo>
                  <a:pt x="200336" y="8716"/>
                  <a:pt x="176357" y="29605"/>
                  <a:pt x="160491" y="53392"/>
                </a:cubicBezTo>
                <a:cubicBezTo>
                  <a:pt x="144855" y="76856"/>
                  <a:pt x="138252" y="103861"/>
                  <a:pt x="136938" y="131413"/>
                </a:cubicBezTo>
                <a:cubicBezTo>
                  <a:pt x="117262" y="117831"/>
                  <a:pt x="94071" y="110363"/>
                  <a:pt x="69041" y="116865"/>
                </a:cubicBezTo>
                <a:cubicBezTo>
                  <a:pt x="41711" y="123946"/>
                  <a:pt x="21213" y="145866"/>
                  <a:pt x="14972" y="172678"/>
                </a:cubicBezTo>
                <a:cubicBezTo>
                  <a:pt x="5774" y="212140"/>
                  <a:pt x="21476" y="248028"/>
                  <a:pt x="45357" y="278252"/>
                </a:cubicBezTo>
                <a:cubicBezTo>
                  <a:pt x="-3850" y="316812"/>
                  <a:pt x="-17253" y="384566"/>
                  <a:pt x="26338" y="433846"/>
                </a:cubicBezTo>
                <a:cubicBezTo>
                  <a:pt x="42860" y="452547"/>
                  <a:pt x="66479" y="465710"/>
                  <a:pt x="90754" y="472051"/>
                </a:cubicBezTo>
                <a:cubicBezTo>
                  <a:pt x="100674" y="474659"/>
                  <a:pt x="111350" y="476364"/>
                  <a:pt x="121828" y="476815"/>
                </a:cubicBezTo>
                <a:cubicBezTo>
                  <a:pt x="118872" y="491524"/>
                  <a:pt x="117295" y="506524"/>
                  <a:pt x="118445" y="521040"/>
                </a:cubicBezTo>
                <a:cubicBezTo>
                  <a:pt x="120810" y="550943"/>
                  <a:pt x="131682" y="574182"/>
                  <a:pt x="152147" y="593494"/>
                </a:cubicBezTo>
                <a:cubicBezTo>
                  <a:pt x="177803" y="623524"/>
                  <a:pt x="225137" y="639296"/>
                  <a:pt x="261697" y="618343"/>
                </a:cubicBezTo>
                <a:cubicBezTo>
                  <a:pt x="297240" y="597968"/>
                  <a:pt x="304433" y="558603"/>
                  <a:pt x="312941" y="522714"/>
                </a:cubicBezTo>
                <a:cubicBezTo>
                  <a:pt x="313204" y="521556"/>
                  <a:pt x="313466" y="520365"/>
                  <a:pt x="313729" y="519205"/>
                </a:cubicBezTo>
                <a:cubicBezTo>
                  <a:pt x="345199" y="542317"/>
                  <a:pt x="383238" y="558989"/>
                  <a:pt x="420126" y="558667"/>
                </a:cubicBezTo>
                <a:cubicBezTo>
                  <a:pt x="464998" y="558281"/>
                  <a:pt x="495120" y="521073"/>
                  <a:pt x="496466" y="479229"/>
                </a:cubicBezTo>
                <a:cubicBezTo>
                  <a:pt x="497385" y="450680"/>
                  <a:pt x="487333" y="422998"/>
                  <a:pt x="471206" y="399566"/>
                </a:cubicBezTo>
                <a:cubicBezTo>
                  <a:pt x="526851" y="381251"/>
                  <a:pt x="577437" y="348614"/>
                  <a:pt x="614228" y="303745"/>
                </a:cubicBezTo>
                <a:cubicBezTo>
                  <a:pt x="632689" y="281245"/>
                  <a:pt x="635316" y="243007"/>
                  <a:pt x="604242" y="227750"/>
                </a:cubicBezTo>
                <a:lnTo>
                  <a:pt x="604275" y="227782"/>
                </a:lnTo>
                <a:moveTo>
                  <a:pt x="391417" y="195692"/>
                </a:moveTo>
                <a:cubicBezTo>
                  <a:pt x="395096" y="192376"/>
                  <a:pt x="398840" y="189093"/>
                  <a:pt x="402618" y="185906"/>
                </a:cubicBezTo>
                <a:cubicBezTo>
                  <a:pt x="403800" y="184909"/>
                  <a:pt x="414148" y="176765"/>
                  <a:pt x="413424" y="177216"/>
                </a:cubicBezTo>
                <a:cubicBezTo>
                  <a:pt x="413490" y="177152"/>
                  <a:pt x="413588" y="177119"/>
                  <a:pt x="413654" y="177056"/>
                </a:cubicBezTo>
                <a:cubicBezTo>
                  <a:pt x="401960" y="194051"/>
                  <a:pt x="391908" y="205670"/>
                  <a:pt x="374302" y="222825"/>
                </a:cubicBezTo>
                <a:cubicBezTo>
                  <a:pt x="369900" y="227106"/>
                  <a:pt x="365794" y="230969"/>
                  <a:pt x="361820" y="234542"/>
                </a:cubicBezTo>
                <a:cubicBezTo>
                  <a:pt x="357779" y="236409"/>
                  <a:pt x="353738" y="238308"/>
                  <a:pt x="349764" y="240271"/>
                </a:cubicBezTo>
                <a:cubicBezTo>
                  <a:pt x="354231" y="234446"/>
                  <a:pt x="358798" y="228909"/>
                  <a:pt x="363463" y="223727"/>
                </a:cubicBezTo>
                <a:cubicBezTo>
                  <a:pt x="372299" y="213910"/>
                  <a:pt x="381627" y="204544"/>
                  <a:pt x="391417" y="195692"/>
                </a:cubicBezTo>
                <a:moveTo>
                  <a:pt x="228947" y="145641"/>
                </a:moveTo>
                <a:cubicBezTo>
                  <a:pt x="228947" y="144225"/>
                  <a:pt x="229967" y="132122"/>
                  <a:pt x="229638" y="132766"/>
                </a:cubicBezTo>
                <a:cubicBezTo>
                  <a:pt x="230229" y="129257"/>
                  <a:pt x="230984" y="125749"/>
                  <a:pt x="231903" y="122273"/>
                </a:cubicBezTo>
                <a:cubicBezTo>
                  <a:pt x="232364" y="120502"/>
                  <a:pt x="237193" y="108851"/>
                  <a:pt x="235746" y="111072"/>
                </a:cubicBezTo>
                <a:cubicBezTo>
                  <a:pt x="237094" y="108593"/>
                  <a:pt x="238506" y="106179"/>
                  <a:pt x="240017" y="103829"/>
                </a:cubicBezTo>
                <a:cubicBezTo>
                  <a:pt x="239131" y="105471"/>
                  <a:pt x="241791" y="102381"/>
                  <a:pt x="244386" y="99452"/>
                </a:cubicBezTo>
                <a:cubicBezTo>
                  <a:pt x="245339" y="103733"/>
                  <a:pt x="246817" y="110202"/>
                  <a:pt x="246620" y="107853"/>
                </a:cubicBezTo>
                <a:cubicBezTo>
                  <a:pt x="247179" y="112423"/>
                  <a:pt x="247473" y="117026"/>
                  <a:pt x="247802" y="121597"/>
                </a:cubicBezTo>
                <a:cubicBezTo>
                  <a:pt x="248722" y="134568"/>
                  <a:pt x="248920" y="147571"/>
                  <a:pt x="248427" y="160543"/>
                </a:cubicBezTo>
                <a:cubicBezTo>
                  <a:pt x="247705" y="180500"/>
                  <a:pt x="244813" y="200777"/>
                  <a:pt x="240083" y="220701"/>
                </a:cubicBezTo>
                <a:cubicBezTo>
                  <a:pt x="236963" y="208792"/>
                  <a:pt x="234170" y="196850"/>
                  <a:pt x="231936" y="184812"/>
                </a:cubicBezTo>
                <a:cubicBezTo>
                  <a:pt x="231739" y="183750"/>
                  <a:pt x="230656" y="176670"/>
                  <a:pt x="230491" y="175865"/>
                </a:cubicBezTo>
                <a:cubicBezTo>
                  <a:pt x="229867" y="170457"/>
                  <a:pt x="229408" y="165017"/>
                  <a:pt x="229145" y="159578"/>
                </a:cubicBezTo>
                <a:cubicBezTo>
                  <a:pt x="228947" y="154943"/>
                  <a:pt x="228849" y="150308"/>
                  <a:pt x="228947" y="145705"/>
                </a:cubicBezTo>
                <a:lnTo>
                  <a:pt x="228947" y="145641"/>
                </a:lnTo>
                <a:moveTo>
                  <a:pt x="106948" y="370629"/>
                </a:moveTo>
                <a:cubicBezTo>
                  <a:pt x="105108" y="369471"/>
                  <a:pt x="102940" y="368183"/>
                  <a:pt x="102086" y="367797"/>
                </a:cubicBezTo>
                <a:cubicBezTo>
                  <a:pt x="102021" y="367701"/>
                  <a:pt x="101955" y="367636"/>
                  <a:pt x="101856" y="367508"/>
                </a:cubicBezTo>
                <a:cubicBezTo>
                  <a:pt x="101593" y="367185"/>
                  <a:pt x="101396" y="366960"/>
                  <a:pt x="101167" y="366734"/>
                </a:cubicBezTo>
                <a:cubicBezTo>
                  <a:pt x="102612" y="365062"/>
                  <a:pt x="104484" y="362679"/>
                  <a:pt x="104911" y="362165"/>
                </a:cubicBezTo>
                <a:cubicBezTo>
                  <a:pt x="99787" y="368569"/>
                  <a:pt x="105273" y="362165"/>
                  <a:pt x="108886" y="359815"/>
                </a:cubicBezTo>
                <a:cubicBezTo>
                  <a:pt x="109642" y="359300"/>
                  <a:pt x="110200" y="358913"/>
                  <a:pt x="110627" y="358592"/>
                </a:cubicBezTo>
                <a:cubicBezTo>
                  <a:pt x="110692" y="358592"/>
                  <a:pt x="110758" y="358592"/>
                  <a:pt x="110824" y="358559"/>
                </a:cubicBezTo>
                <a:cubicBezTo>
                  <a:pt x="113222" y="357948"/>
                  <a:pt x="115587" y="357271"/>
                  <a:pt x="117985" y="356596"/>
                </a:cubicBezTo>
                <a:cubicBezTo>
                  <a:pt x="114339" y="357722"/>
                  <a:pt x="124062" y="355534"/>
                  <a:pt x="127117" y="355534"/>
                </a:cubicBezTo>
                <a:cubicBezTo>
                  <a:pt x="127413" y="355534"/>
                  <a:pt x="139863" y="356982"/>
                  <a:pt x="138252" y="356467"/>
                </a:cubicBezTo>
                <a:cubicBezTo>
                  <a:pt x="139960" y="356822"/>
                  <a:pt x="141702" y="357143"/>
                  <a:pt x="143410" y="357561"/>
                </a:cubicBezTo>
                <a:cubicBezTo>
                  <a:pt x="144264" y="357980"/>
                  <a:pt x="145118" y="358431"/>
                  <a:pt x="145971" y="358849"/>
                </a:cubicBezTo>
                <a:cubicBezTo>
                  <a:pt x="143245" y="361552"/>
                  <a:pt x="140519" y="364225"/>
                  <a:pt x="137825" y="366960"/>
                </a:cubicBezTo>
                <a:cubicBezTo>
                  <a:pt x="135428" y="369406"/>
                  <a:pt x="132833" y="371627"/>
                  <a:pt x="130303" y="373977"/>
                </a:cubicBezTo>
                <a:cubicBezTo>
                  <a:pt x="129285" y="374235"/>
                  <a:pt x="128233" y="374524"/>
                  <a:pt x="127314" y="374782"/>
                </a:cubicBezTo>
                <a:cubicBezTo>
                  <a:pt x="126526" y="374782"/>
                  <a:pt x="125573" y="374782"/>
                  <a:pt x="124259" y="374782"/>
                </a:cubicBezTo>
                <a:cubicBezTo>
                  <a:pt x="122058" y="374782"/>
                  <a:pt x="120646" y="374717"/>
                  <a:pt x="119890" y="374717"/>
                </a:cubicBezTo>
                <a:cubicBezTo>
                  <a:pt x="117394" y="374202"/>
                  <a:pt x="114930" y="373656"/>
                  <a:pt x="112466" y="372947"/>
                </a:cubicBezTo>
                <a:cubicBezTo>
                  <a:pt x="111579" y="372689"/>
                  <a:pt x="108722" y="371403"/>
                  <a:pt x="106915" y="370629"/>
                </a:cubicBezTo>
                <a:lnTo>
                  <a:pt x="106948" y="370629"/>
                </a:lnTo>
              </a:path>
            </a:pathLst>
          </a:custGeom>
          <a:solidFill>
            <a:schemeClr val="accent5"/>
          </a:solidFill>
        </p:spPr>
      </p:sp>
      <p:sp>
        <p:nvSpPr>
          <p:cNvPr id="103" name="Vector-3714&amp;1733"/>
          <p:cNvSpPr/>
          <p:nvPr>
            <p:custDataLst>
              <p:tags r:id="rId27"/>
            </p:custDataLst>
          </p:nvPr>
        </p:nvSpPr>
        <p:spPr>
          <a:xfrm rot="3091800">
            <a:off x="10246678" y="6364605"/>
            <a:ext cx="176530" cy="153670"/>
          </a:xfrm>
          <a:custGeom>
            <a:avLst/>
            <a:gdLst/>
            <a:ahLst/>
            <a:cxnLst/>
            <a:rect l="l" t="t" r="r" b="b"/>
            <a:pathLst>
              <a:path w="165241" h="143208">
                <a:moveTo>
                  <a:pt x="150283" y="24122"/>
                </a:moveTo>
                <a:cubicBezTo>
                  <a:pt x="144118" y="16629"/>
                  <a:pt x="135588" y="11363"/>
                  <a:pt x="126025" y="8071"/>
                </a:cubicBezTo>
                <a:cubicBezTo>
                  <a:pt x="113929" y="672"/>
                  <a:pt x="98702" y="-2274"/>
                  <a:pt x="82674" y="1927"/>
                </a:cubicBezTo>
                <a:cubicBezTo>
                  <a:pt x="68613" y="5626"/>
                  <a:pt x="54551" y="9356"/>
                  <a:pt x="40490" y="13055"/>
                </a:cubicBezTo>
                <a:cubicBezTo>
                  <a:pt x="17432" y="19137"/>
                  <a:pt x="-361" y="40298"/>
                  <a:pt x="6" y="63090"/>
                </a:cubicBezTo>
                <a:cubicBezTo>
                  <a:pt x="605" y="100333"/>
                  <a:pt x="28395" y="134221"/>
                  <a:pt x="67814" y="141652"/>
                </a:cubicBezTo>
                <a:cubicBezTo>
                  <a:pt x="116262" y="150806"/>
                  <a:pt x="161378" y="118547"/>
                  <a:pt x="164977" y="72369"/>
                </a:cubicBezTo>
                <a:cubicBezTo>
                  <a:pt x="166409" y="54312"/>
                  <a:pt x="162077" y="38449"/>
                  <a:pt x="150283" y="24091"/>
                </a:cubicBezTo>
                <a:lnTo>
                  <a:pt x="150283" y="24122"/>
                </a:lnTo>
              </a:path>
            </a:pathLst>
          </a:custGeom>
          <a:solidFill>
            <a:srgbClr val="FFFBF2"/>
          </a:solidFill>
        </p:spPr>
      </p:sp>
      <p:sp>
        <p:nvSpPr>
          <p:cNvPr id="20" name="矩形 19"/>
          <p:cNvSpPr/>
          <p:nvPr>
            <p:custDataLst>
              <p:tags r:id="rId28"/>
            </p:custDataLst>
          </p:nvPr>
        </p:nvSpPr>
        <p:spPr>
          <a:xfrm>
            <a:off x="4920933" y="4780915"/>
            <a:ext cx="1992630" cy="1429385"/>
          </a:xfrm>
          <a:prstGeom prst="rect">
            <a:avLst/>
          </a:prstGeom>
          <a:noFill/>
        </p:spPr>
        <p:txBody>
          <a:bodyPr wrap="square" lIns="0" tIns="0" rIns="0" bIns="0" rtlCol="0" anchor="t" anchorCtr="0">
            <a:noAutofit/>
          </a:bodyPr>
          <a:p>
            <a:pPr algn="ctr">
              <a:lnSpc>
                <a:spcPct val="150000"/>
              </a:lnSpc>
              <a:spcBef>
                <a:spcPct val="0"/>
              </a:spcBef>
              <a:spcAft>
                <a:spcPct val="0"/>
              </a:spcAft>
            </a:pPr>
            <a:r>
              <a:rPr lang="en-US" sz="1600" dirty="0">
                <a:solidFill>
                  <a:srgbClr val="4A4A4A"/>
                </a:solidFill>
                <a:latin typeface="MiSans" pitchFamily="34" charset="-122"/>
                <a:ea typeface="MiSans" pitchFamily="34" charset="-122"/>
                <a:cs typeface="MiSans" pitchFamily="34" charset="-120"/>
                <a:sym typeface="+mn-ea"/>
              </a:rPr>
              <a:t>定期检查和核对账目，确保数据的准确性和完整性</a:t>
            </a:r>
            <a:endParaRPr lang="en-US" altLang="en-US" sz="1600" dirty="0">
              <a:ln>
                <a:noFill/>
                <a:prstDash val="sysDot"/>
              </a:ln>
              <a:solidFill>
                <a:srgbClr val="4A4A4A"/>
              </a:solidFill>
              <a:latin typeface="MiSans" pitchFamily="34" charset="-122"/>
              <a:ea typeface="MiSans" pitchFamily="34" charset="-122"/>
              <a:cs typeface="MiSans" pitchFamily="34" charset="-120"/>
              <a:sym typeface="+mn-ea"/>
            </a:endParaRPr>
          </a:p>
        </p:txBody>
      </p:sp>
      <p:sp>
        <p:nvSpPr>
          <p:cNvPr id="26" name="矩形 25"/>
          <p:cNvSpPr/>
          <p:nvPr>
            <p:custDataLst>
              <p:tags r:id="rId29"/>
            </p:custDataLst>
          </p:nvPr>
        </p:nvSpPr>
        <p:spPr>
          <a:xfrm>
            <a:off x="1379538" y="4318000"/>
            <a:ext cx="1990725" cy="414020"/>
          </a:xfrm>
          <a:prstGeom prst="rect">
            <a:avLst/>
          </a:prstGeom>
          <a:noFill/>
        </p:spPr>
        <p:txBody>
          <a:bodyPr wrap="square" lIns="0" tIns="0" rIns="0" bIns="0" rtlCol="0" anchor="ctr" anchorCtr="0">
            <a:noAutofit/>
          </a:bodyPr>
          <a:p>
            <a:pPr algn="ctr">
              <a:spcBef>
                <a:spcPct val="0"/>
              </a:spcBef>
              <a:spcAft>
                <a:spcPct val="0"/>
              </a:spcAft>
              <a:buClr>
                <a:schemeClr val="accent1"/>
              </a:buClr>
              <a:buSzPct val="70000"/>
            </a:pPr>
            <a:r>
              <a:rPr lang="en-US" b="1" dirty="0">
                <a:solidFill>
                  <a:srgbClr val="4A4A4A"/>
                </a:solidFill>
                <a:latin typeface="MiSans" pitchFamily="34" charset="-122"/>
                <a:ea typeface="MiSans" pitchFamily="34" charset="-122"/>
                <a:cs typeface="MiSans" pitchFamily="34" charset="-120"/>
                <a:sym typeface="+mn-ea"/>
              </a:rPr>
              <a:t>定期更新</a:t>
            </a:r>
            <a:endParaRPr lang="zh-CN" altLang="en-US" b="1">
              <a:solidFill>
                <a:schemeClr val="accent1"/>
              </a:solidFill>
              <a:latin typeface="+mn-ea"/>
              <a:cs typeface="+mn-ea"/>
            </a:endParaRPr>
          </a:p>
        </p:txBody>
      </p:sp>
      <p:sp>
        <p:nvSpPr>
          <p:cNvPr id="27" name="矩形 26"/>
          <p:cNvSpPr/>
          <p:nvPr>
            <p:custDataLst>
              <p:tags r:id="rId30"/>
            </p:custDataLst>
          </p:nvPr>
        </p:nvSpPr>
        <p:spPr>
          <a:xfrm>
            <a:off x="1378268" y="4780915"/>
            <a:ext cx="1992630" cy="1429385"/>
          </a:xfrm>
          <a:prstGeom prst="rect">
            <a:avLst/>
          </a:prstGeom>
          <a:noFill/>
        </p:spPr>
        <p:txBody>
          <a:bodyPr wrap="square" lIns="0" tIns="0" rIns="0" bIns="0" rtlCol="0" anchor="t" anchorCtr="0">
            <a:noAutofit/>
          </a:bodyPr>
          <a:p>
            <a:pPr algn="ctr">
              <a:lnSpc>
                <a:spcPct val="150000"/>
              </a:lnSpc>
              <a:spcBef>
                <a:spcPct val="0"/>
              </a:spcBef>
              <a:spcAft>
                <a:spcPct val="0"/>
              </a:spcAft>
            </a:pPr>
            <a:r>
              <a:rPr lang="en-US" sz="1600" dirty="0">
                <a:solidFill>
                  <a:srgbClr val="4A4A4A"/>
                </a:solidFill>
                <a:latin typeface="MiSans" pitchFamily="34" charset="-122"/>
                <a:ea typeface="MiSans" pitchFamily="34" charset="-122"/>
                <a:cs typeface="MiSans" pitchFamily="34" charset="-120"/>
                <a:sym typeface="+mn-ea"/>
              </a:rPr>
              <a:t>每天或每周及时记录收支，养成定期记账的习惯</a:t>
            </a:r>
            <a:endParaRPr lang="en-US" altLang="en-US" sz="1600" dirty="0">
              <a:ln>
                <a:noFill/>
                <a:prstDash val="sysDot"/>
              </a:ln>
              <a:solidFill>
                <a:srgbClr val="4A4A4A"/>
              </a:solidFill>
              <a:latin typeface="MiSans" pitchFamily="34" charset="-122"/>
              <a:ea typeface="MiSans" pitchFamily="34" charset="-122"/>
              <a:cs typeface="MiSans" pitchFamily="34" charset="-120"/>
              <a:sym typeface="+mn-ea"/>
            </a:endParaRPr>
          </a:p>
        </p:txBody>
      </p:sp>
      <p:sp>
        <p:nvSpPr>
          <p:cNvPr id="28" name="矩形 27"/>
          <p:cNvSpPr/>
          <p:nvPr>
            <p:custDataLst>
              <p:tags r:id="rId31"/>
            </p:custDataLst>
          </p:nvPr>
        </p:nvSpPr>
        <p:spPr>
          <a:xfrm>
            <a:off x="8406448" y="4318000"/>
            <a:ext cx="1990725" cy="414020"/>
          </a:xfrm>
          <a:prstGeom prst="rect">
            <a:avLst/>
          </a:prstGeom>
          <a:noFill/>
        </p:spPr>
        <p:txBody>
          <a:bodyPr wrap="square" lIns="0" tIns="0" rIns="0" bIns="0" rtlCol="0" anchor="ctr" anchorCtr="0">
            <a:noAutofit/>
          </a:bodyPr>
          <a:p>
            <a:pPr algn="ctr">
              <a:spcBef>
                <a:spcPct val="0"/>
              </a:spcBef>
              <a:spcAft>
                <a:spcPct val="0"/>
              </a:spcAft>
              <a:buClr>
                <a:schemeClr val="accent1"/>
              </a:buClr>
              <a:buSzPct val="70000"/>
            </a:pPr>
            <a:r>
              <a:rPr lang="en-US" b="1" dirty="0">
                <a:solidFill>
                  <a:srgbClr val="4A4A4A"/>
                </a:solidFill>
                <a:latin typeface="MiSans" pitchFamily="34" charset="-122"/>
                <a:ea typeface="MiSans" pitchFamily="34" charset="-122"/>
                <a:cs typeface="MiSans" pitchFamily="34" charset="-120"/>
                <a:sym typeface="+mn-ea"/>
              </a:rPr>
              <a:t>数据分析</a:t>
            </a:r>
            <a:endParaRPr lang="zh-CN" altLang="en-US" b="1" dirty="0">
              <a:solidFill>
                <a:srgbClr val="4A4A4A"/>
              </a:solidFill>
              <a:latin typeface="MiSans" pitchFamily="34" charset="-122"/>
              <a:ea typeface="MiSans" pitchFamily="34" charset="-122"/>
              <a:cs typeface="MiSans" pitchFamily="34" charset="-120"/>
              <a:sym typeface="+mn-ea"/>
            </a:endParaRPr>
          </a:p>
        </p:txBody>
      </p:sp>
      <p:sp>
        <p:nvSpPr>
          <p:cNvPr id="29" name="矩形 28"/>
          <p:cNvSpPr/>
          <p:nvPr>
            <p:custDataLst>
              <p:tags r:id="rId32"/>
            </p:custDataLst>
          </p:nvPr>
        </p:nvSpPr>
        <p:spPr>
          <a:xfrm>
            <a:off x="8405813" y="4780915"/>
            <a:ext cx="1992630" cy="1429385"/>
          </a:xfrm>
          <a:prstGeom prst="rect">
            <a:avLst/>
          </a:prstGeom>
          <a:noFill/>
        </p:spPr>
        <p:txBody>
          <a:bodyPr wrap="square" lIns="0" tIns="0" rIns="0" bIns="0" rtlCol="0" anchor="t" anchorCtr="0">
            <a:noAutofit/>
          </a:bodyPr>
          <a:p>
            <a:pPr algn="ctr">
              <a:lnSpc>
                <a:spcPct val="150000"/>
              </a:lnSpc>
              <a:spcBef>
                <a:spcPct val="0"/>
              </a:spcBef>
              <a:spcAft>
                <a:spcPct val="0"/>
              </a:spcAft>
            </a:pPr>
            <a:r>
              <a:rPr lang="en-US" sz="1600" dirty="0">
                <a:solidFill>
                  <a:srgbClr val="4A4A4A"/>
                </a:solidFill>
                <a:latin typeface="MiSans" pitchFamily="34" charset="-122"/>
                <a:ea typeface="MiSans" pitchFamily="34" charset="-122"/>
                <a:cs typeface="MiSans" pitchFamily="34" charset="-120"/>
                <a:sym typeface="+mn-ea"/>
              </a:rPr>
              <a:t>定期分析收支数据，了解财务状况，优化支出结构</a:t>
            </a:r>
            <a:endParaRPr lang="en-US" sz="1600" dirty="0"/>
          </a:p>
          <a:p>
            <a:pPr algn="ctr">
              <a:lnSpc>
                <a:spcPct val="150000"/>
              </a:lnSpc>
              <a:spcBef>
                <a:spcPct val="0"/>
              </a:spcBef>
              <a:spcAft>
                <a:spcPct val="0"/>
              </a:spcAft>
            </a:pPr>
            <a:endParaRPr lang="en-US" altLang="en-US" sz="1600" dirty="0">
              <a:ln>
                <a:noFill/>
                <a:prstDash val="sysDot"/>
              </a:ln>
              <a:solidFill>
                <a:srgbClr val="212121"/>
              </a:solidFill>
              <a:latin typeface="+mn-ea"/>
              <a:cs typeface="+mn-ea"/>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908685"/>
            <a:ext cx="8128000" cy="581025"/>
          </a:xfrm>
          <a:prstGeom prst="rect">
            <a:avLst/>
          </a:prstGeom>
          <a:noFill/>
        </p:spPr>
        <p:txBody>
          <a:bodyPr wrap="square" rtlCol="0" anchor="t">
            <a:spAutoFit/>
          </a:bodyP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通过记账提升计算能力</a:t>
            </a:r>
            <a:endParaRPr lang="en-US" altLang="en-US" sz="3540" b="1" dirty="0">
              <a:solidFill>
                <a:srgbClr val="4A4A4A"/>
              </a:solidFill>
              <a:latin typeface="MiSans" pitchFamily="34" charset="-122"/>
              <a:ea typeface="MiSans" pitchFamily="34" charset="-122"/>
              <a:cs typeface="MiSans" pitchFamily="34" charset="-120"/>
              <a:sym typeface="+mn-ea"/>
            </a:endParaRPr>
          </a:p>
        </p:txBody>
      </p:sp>
      <p:sp>
        <p:nvSpPr>
          <p:cNvPr id="6" name="Text 4"/>
          <p:cNvSpPr/>
          <p:nvPr/>
        </p:nvSpPr>
        <p:spPr>
          <a:xfrm>
            <a:off x="495935" y="1781810"/>
            <a:ext cx="14222095" cy="1253490"/>
          </a:xfrm>
          <a:prstGeom prst="rect">
            <a:avLst/>
          </a:prstGeom>
          <a:noFill/>
        </p:spPr>
        <p:txBody>
          <a:bodyPr wrap="square" lIns="0" tIns="0" rIns="0" bIns="0" rtlCol="0" anchor="ctr"/>
          <a:p>
            <a:pPr>
              <a:lnSpc>
                <a:spcPct val="140000"/>
              </a:lnSpc>
            </a:pPr>
            <a:r>
              <a:rPr lang="en-US" dirty="0">
                <a:solidFill>
                  <a:schemeClr val="tx1"/>
                </a:solidFill>
                <a:latin typeface="MiSans" pitchFamily="34" charset="-122"/>
                <a:ea typeface="MiSans" pitchFamily="34" charset="-122"/>
                <a:cs typeface="MiSans" pitchFamily="34" charset="-120"/>
                <a:sym typeface="+mn-ea"/>
              </a:rPr>
              <a:t>在记账过程中，老年人需要进行各种计算，如</a:t>
            </a:r>
            <a:r>
              <a:rPr lang="en-US" b="1" dirty="0">
                <a:solidFill>
                  <a:schemeClr val="tx1"/>
                </a:solidFill>
                <a:latin typeface="MiSans" pitchFamily="34" charset="-122"/>
                <a:ea typeface="MiSans" pitchFamily="34" charset="-122"/>
                <a:cs typeface="MiSans" pitchFamily="34" charset="-120"/>
                <a:sym typeface="+mn-ea"/>
              </a:rPr>
              <a:t>计算总支出、计算剩余预算等</a:t>
            </a:r>
            <a:r>
              <a:rPr lang="en-US" dirty="0">
                <a:solidFill>
                  <a:schemeClr val="tx1"/>
                </a:solidFill>
                <a:latin typeface="MiSans" pitchFamily="34" charset="-122"/>
                <a:ea typeface="MiSans" pitchFamily="34" charset="-122"/>
                <a:cs typeface="MiSans" pitchFamily="34" charset="-120"/>
                <a:sym typeface="+mn-ea"/>
              </a:rPr>
              <a:t>。这些计算可以帮助他们锻炼大脑，提高计算能力。养老护理人员应通过记账活动帮助老年人练习基本的数学计算，以及更复杂的财务计算。</a:t>
            </a:r>
            <a:endParaRPr lang="en-US" b="1" dirty="0">
              <a:solidFill>
                <a:schemeClr val="tx1"/>
              </a:solidFill>
              <a:latin typeface="MiSans" pitchFamily="34" charset="-122"/>
              <a:ea typeface="MiSans" pitchFamily="34" charset="-122"/>
              <a:cs typeface="MiSans" pitchFamily="34" charset="-120"/>
              <a:sym typeface="+mn-ea"/>
            </a:endParaRPr>
          </a:p>
        </p:txBody>
      </p:sp>
      <p:sp>
        <p:nvSpPr>
          <p:cNvPr id="71" name="Vector-3713&amp;3360"/>
          <p:cNvSpPr/>
          <p:nvPr>
            <p:custDataLst>
              <p:tags r:id="rId1"/>
            </p:custDataLst>
          </p:nvPr>
        </p:nvSpPr>
        <p:spPr>
          <a:xfrm>
            <a:off x="1084263" y="3693160"/>
            <a:ext cx="2613660" cy="3072130"/>
          </a:xfrm>
          <a:custGeom>
            <a:avLst/>
            <a:gdLst/>
            <a:ahLst/>
            <a:cxnLst/>
            <a:rect l="l" t="t" r="r" b="b"/>
            <a:pathLst>
              <a:path w="2441627" h="2870200">
                <a:moveTo>
                  <a:pt x="2402637" y="2420836"/>
                </a:moveTo>
                <a:cubicBezTo>
                  <a:pt x="2400757" y="2593238"/>
                  <a:pt x="2318791" y="2783218"/>
                  <a:pt x="2120925" y="2820873"/>
                </a:cubicBezTo>
                <a:cubicBezTo>
                  <a:pt x="1963966" y="2850464"/>
                  <a:pt x="1800339" y="2825356"/>
                  <a:pt x="1644396" y="2843860"/>
                </a:cubicBezTo>
                <a:cubicBezTo>
                  <a:pt x="1567510" y="2853106"/>
                  <a:pt x="1494828" y="2871330"/>
                  <a:pt x="1416355" y="2870149"/>
                </a:cubicBezTo>
                <a:cubicBezTo>
                  <a:pt x="1299718" y="2867101"/>
                  <a:pt x="1177723" y="2858122"/>
                  <a:pt x="1065154" y="2848483"/>
                </a:cubicBezTo>
                <a:cubicBezTo>
                  <a:pt x="948233" y="2832621"/>
                  <a:pt x="833633" y="2820733"/>
                  <a:pt x="716131" y="2824302"/>
                </a:cubicBezTo>
                <a:cubicBezTo>
                  <a:pt x="613716" y="2824836"/>
                  <a:pt x="518119" y="2785720"/>
                  <a:pt x="416286" y="2776614"/>
                </a:cubicBezTo>
                <a:cubicBezTo>
                  <a:pt x="68423" y="2775026"/>
                  <a:pt x="72050" y="2549449"/>
                  <a:pt x="54062" y="2298700"/>
                </a:cubicBezTo>
                <a:cubicBezTo>
                  <a:pt x="42892" y="2187194"/>
                  <a:pt x="48287" y="2143633"/>
                  <a:pt x="31750" y="2032000"/>
                </a:cubicBezTo>
                <a:cubicBezTo>
                  <a:pt x="13907" y="1927631"/>
                  <a:pt x="-2" y="1784350"/>
                  <a:pt x="26830" y="1663700"/>
                </a:cubicBezTo>
                <a:cubicBezTo>
                  <a:pt x="2" y="1543050"/>
                  <a:pt x="12703" y="1419403"/>
                  <a:pt x="31750" y="1250950"/>
                </a:cubicBezTo>
                <a:cubicBezTo>
                  <a:pt x="50797" y="1082498"/>
                  <a:pt x="44923" y="890914"/>
                  <a:pt x="54062" y="742950"/>
                </a:cubicBezTo>
                <a:cubicBezTo>
                  <a:pt x="52466" y="558921"/>
                  <a:pt x="90908" y="415136"/>
                  <a:pt x="127464" y="234805"/>
                </a:cubicBezTo>
                <a:cubicBezTo>
                  <a:pt x="148643" y="143782"/>
                  <a:pt x="236696" y="100053"/>
                  <a:pt x="332584" y="81953"/>
                </a:cubicBezTo>
                <a:cubicBezTo>
                  <a:pt x="444572" y="56324"/>
                  <a:pt x="560769" y="35451"/>
                  <a:pt x="677544" y="36508"/>
                </a:cubicBezTo>
                <a:cubicBezTo>
                  <a:pt x="769950" y="37697"/>
                  <a:pt x="861920" y="48662"/>
                  <a:pt x="954325" y="42849"/>
                </a:cubicBezTo>
                <a:cubicBezTo>
                  <a:pt x="1067185" y="37961"/>
                  <a:pt x="1177143" y="32280"/>
                  <a:pt x="1286523" y="12331"/>
                </a:cubicBezTo>
                <a:cubicBezTo>
                  <a:pt x="1399527" y="-7749"/>
                  <a:pt x="1516151" y="-1672"/>
                  <a:pt x="1628724" y="18805"/>
                </a:cubicBezTo>
                <a:cubicBezTo>
                  <a:pt x="1802651" y="56060"/>
                  <a:pt x="1981949" y="55003"/>
                  <a:pt x="2158060" y="79972"/>
                </a:cubicBezTo>
                <a:cubicBezTo>
                  <a:pt x="2259902" y="90144"/>
                  <a:pt x="2343163" y="138894"/>
                  <a:pt x="2357819" y="237448"/>
                </a:cubicBezTo>
                <a:cubicBezTo>
                  <a:pt x="2374925" y="354366"/>
                  <a:pt x="2399449" y="471019"/>
                  <a:pt x="2407717" y="588465"/>
                </a:cubicBezTo>
                <a:cubicBezTo>
                  <a:pt x="2413229" y="684378"/>
                  <a:pt x="2399881" y="780421"/>
                  <a:pt x="2408301" y="875805"/>
                </a:cubicBezTo>
                <a:cubicBezTo>
                  <a:pt x="2411489" y="919665"/>
                  <a:pt x="2416277" y="963394"/>
                  <a:pt x="2418448" y="1007387"/>
                </a:cubicBezTo>
                <a:cubicBezTo>
                  <a:pt x="2421928" y="1079519"/>
                  <a:pt x="2408301" y="1123950"/>
                  <a:pt x="2418448" y="1250950"/>
                </a:cubicBezTo>
                <a:cubicBezTo>
                  <a:pt x="2428608" y="1377950"/>
                  <a:pt x="2448331" y="1442644"/>
                  <a:pt x="2439187" y="1543050"/>
                </a:cubicBezTo>
                <a:cubicBezTo>
                  <a:pt x="2424113" y="1680705"/>
                  <a:pt x="2449208" y="1793710"/>
                  <a:pt x="2439187" y="1932292"/>
                </a:cubicBezTo>
                <a:cubicBezTo>
                  <a:pt x="2421496" y="2094522"/>
                  <a:pt x="2396109" y="2254771"/>
                  <a:pt x="2402929" y="2418067"/>
                </a:cubicBezTo>
                <a:lnTo>
                  <a:pt x="2402929" y="2420836"/>
                </a:lnTo>
                <a:lnTo>
                  <a:pt x="2402637" y="2420836"/>
                </a:lnTo>
              </a:path>
            </a:pathLst>
          </a:custGeom>
          <a:solidFill>
            <a:schemeClr val="accent1">
              <a:lumMod val="60000"/>
              <a:lumOff val="40000"/>
            </a:schemeClr>
          </a:solidFill>
        </p:spPr>
      </p:sp>
      <p:sp>
        <p:nvSpPr>
          <p:cNvPr id="72" name="Vector-3713&amp;3361"/>
          <p:cNvSpPr/>
          <p:nvPr>
            <p:custDataLst>
              <p:tags r:id="rId2"/>
            </p:custDataLst>
          </p:nvPr>
        </p:nvSpPr>
        <p:spPr>
          <a:xfrm>
            <a:off x="1276668" y="4081780"/>
            <a:ext cx="2195830" cy="2321560"/>
          </a:xfrm>
          <a:custGeom>
            <a:avLst/>
            <a:gdLst/>
            <a:ahLst/>
            <a:cxnLst/>
            <a:rect l="l" t="t" r="r" b="b"/>
            <a:pathLst>
              <a:path w="2051164" h="2169232">
                <a:moveTo>
                  <a:pt x="2040992" y="1133102"/>
                </a:moveTo>
                <a:cubicBezTo>
                  <a:pt x="2040992" y="1241356"/>
                  <a:pt x="2040598" y="1349616"/>
                  <a:pt x="2041182" y="1457871"/>
                </a:cubicBezTo>
                <a:cubicBezTo>
                  <a:pt x="2041779" y="1557680"/>
                  <a:pt x="2044129" y="1657287"/>
                  <a:pt x="2044129" y="1757096"/>
                </a:cubicBezTo>
                <a:cubicBezTo>
                  <a:pt x="2044129" y="1818589"/>
                  <a:pt x="2042363" y="1880286"/>
                  <a:pt x="2032343" y="1941182"/>
                </a:cubicBezTo>
                <a:cubicBezTo>
                  <a:pt x="2028215" y="1966138"/>
                  <a:pt x="2021929" y="1991093"/>
                  <a:pt x="2014080" y="2015058"/>
                </a:cubicBezTo>
                <a:cubicBezTo>
                  <a:pt x="1995602" y="2070659"/>
                  <a:pt x="1957692" y="2108581"/>
                  <a:pt x="1904441" y="2131568"/>
                </a:cubicBezTo>
                <a:cubicBezTo>
                  <a:pt x="1874190" y="2144535"/>
                  <a:pt x="1842364" y="2152587"/>
                  <a:pt x="1809941" y="2157108"/>
                </a:cubicBezTo>
                <a:cubicBezTo>
                  <a:pt x="1748244" y="2165756"/>
                  <a:pt x="1685963" y="2170074"/>
                  <a:pt x="1623492" y="2169097"/>
                </a:cubicBezTo>
                <a:cubicBezTo>
                  <a:pt x="1511503" y="2167331"/>
                  <a:pt x="1399515" y="2165160"/>
                  <a:pt x="1287526" y="2162607"/>
                </a:cubicBezTo>
                <a:cubicBezTo>
                  <a:pt x="1212472" y="2161045"/>
                  <a:pt x="1137615" y="2158289"/>
                  <a:pt x="1062563" y="2156524"/>
                </a:cubicBezTo>
                <a:cubicBezTo>
                  <a:pt x="959024" y="2154161"/>
                  <a:pt x="855483" y="2152193"/>
                  <a:pt x="751943" y="2149843"/>
                </a:cubicBezTo>
                <a:cubicBezTo>
                  <a:pt x="661172" y="2147875"/>
                  <a:pt x="570207" y="2146694"/>
                  <a:pt x="479436" y="2143354"/>
                </a:cubicBezTo>
                <a:cubicBezTo>
                  <a:pt x="411851" y="2140801"/>
                  <a:pt x="344461" y="2136673"/>
                  <a:pt x="277072" y="2130781"/>
                </a:cubicBezTo>
                <a:cubicBezTo>
                  <a:pt x="239349" y="2127441"/>
                  <a:pt x="202020" y="2119579"/>
                  <a:pt x="165868" y="2107209"/>
                </a:cubicBezTo>
                <a:cubicBezTo>
                  <a:pt x="100051" y="2084616"/>
                  <a:pt x="56238" y="2040407"/>
                  <a:pt x="36001" y="1974190"/>
                </a:cubicBezTo>
                <a:cubicBezTo>
                  <a:pt x="26964" y="1944916"/>
                  <a:pt x="20480" y="1914665"/>
                  <a:pt x="16551" y="1884210"/>
                </a:cubicBezTo>
                <a:cubicBezTo>
                  <a:pt x="7120" y="1813674"/>
                  <a:pt x="3977" y="1742758"/>
                  <a:pt x="2994" y="1671625"/>
                </a:cubicBezTo>
                <a:cubicBezTo>
                  <a:pt x="1815" y="1582433"/>
                  <a:pt x="-346" y="1493431"/>
                  <a:pt x="47" y="1404226"/>
                </a:cubicBezTo>
                <a:cubicBezTo>
                  <a:pt x="1029" y="1250394"/>
                  <a:pt x="2798" y="1096557"/>
                  <a:pt x="5941" y="942720"/>
                </a:cubicBezTo>
                <a:cubicBezTo>
                  <a:pt x="7709" y="853719"/>
                  <a:pt x="11835" y="764521"/>
                  <a:pt x="16747" y="675716"/>
                </a:cubicBezTo>
                <a:cubicBezTo>
                  <a:pt x="21855" y="582588"/>
                  <a:pt x="28143" y="489461"/>
                  <a:pt x="36001" y="396334"/>
                </a:cubicBezTo>
                <a:cubicBezTo>
                  <a:pt x="40127" y="346823"/>
                  <a:pt x="46611" y="297115"/>
                  <a:pt x="59578" y="248980"/>
                </a:cubicBezTo>
                <a:cubicBezTo>
                  <a:pt x="62525" y="237781"/>
                  <a:pt x="65669" y="226386"/>
                  <a:pt x="69402" y="215383"/>
                </a:cubicBezTo>
                <a:cubicBezTo>
                  <a:pt x="94353" y="140331"/>
                  <a:pt x="143472" y="88660"/>
                  <a:pt x="217344" y="59975"/>
                </a:cubicBezTo>
                <a:cubicBezTo>
                  <a:pt x="262926" y="42292"/>
                  <a:pt x="310079" y="31683"/>
                  <a:pt x="358215" y="24807"/>
                </a:cubicBezTo>
                <a:cubicBezTo>
                  <a:pt x="450360" y="11643"/>
                  <a:pt x="543094" y="6731"/>
                  <a:pt x="636025" y="3588"/>
                </a:cubicBezTo>
                <a:cubicBezTo>
                  <a:pt x="728956" y="248"/>
                  <a:pt x="821887" y="1426"/>
                  <a:pt x="915013" y="3391"/>
                </a:cubicBezTo>
                <a:cubicBezTo>
                  <a:pt x="1001658" y="5159"/>
                  <a:pt x="1088301" y="4963"/>
                  <a:pt x="1174946" y="4570"/>
                </a:cubicBezTo>
                <a:cubicBezTo>
                  <a:pt x="1346073" y="3391"/>
                  <a:pt x="1517396" y="1426"/>
                  <a:pt x="1688516" y="51"/>
                </a:cubicBezTo>
                <a:cubicBezTo>
                  <a:pt x="1748841" y="-538"/>
                  <a:pt x="1808963" y="3981"/>
                  <a:pt x="1868488" y="13215"/>
                </a:cubicBezTo>
                <a:cubicBezTo>
                  <a:pt x="1890103" y="16555"/>
                  <a:pt x="1911515" y="23431"/>
                  <a:pt x="1932343" y="31094"/>
                </a:cubicBezTo>
                <a:cubicBezTo>
                  <a:pt x="1964563" y="43078"/>
                  <a:pt x="1987944" y="65869"/>
                  <a:pt x="2000910" y="97894"/>
                </a:cubicBezTo>
                <a:cubicBezTo>
                  <a:pt x="2008772" y="117344"/>
                  <a:pt x="2015058" y="137777"/>
                  <a:pt x="2019579" y="158407"/>
                </a:cubicBezTo>
                <a:cubicBezTo>
                  <a:pt x="2030387" y="206149"/>
                  <a:pt x="2034502" y="254874"/>
                  <a:pt x="2038045" y="303403"/>
                </a:cubicBezTo>
                <a:cubicBezTo>
                  <a:pt x="2049437" y="456847"/>
                  <a:pt x="2052587" y="610683"/>
                  <a:pt x="2050618" y="764718"/>
                </a:cubicBezTo>
                <a:cubicBezTo>
                  <a:pt x="2049437" y="855880"/>
                  <a:pt x="2046694" y="947240"/>
                  <a:pt x="2045119" y="1038402"/>
                </a:cubicBezTo>
                <a:cubicBezTo>
                  <a:pt x="2044522" y="1070230"/>
                  <a:pt x="2045119" y="1102059"/>
                  <a:pt x="2045119" y="1133886"/>
                </a:cubicBezTo>
                <a:cubicBezTo>
                  <a:pt x="2043544" y="1133102"/>
                  <a:pt x="2042363" y="1133102"/>
                  <a:pt x="2040992" y="1133102"/>
                </a:cubicBezTo>
              </a:path>
            </a:pathLst>
          </a:custGeom>
          <a:solidFill>
            <a:srgbClr val="FFFBF2"/>
          </a:solidFill>
        </p:spPr>
      </p:sp>
      <p:pic>
        <p:nvPicPr>
          <p:cNvPr id="73" name="@png2x_Mask group-3713&amp;3362" descr="preencoded.png"/>
          <p:cNvPicPr>
            <a:picLocks noChangeAspect="1"/>
          </p:cNvPicPr>
          <p:nvPr>
            <p:custDataLst>
              <p:tags r:id="rId3"/>
            </p:custDataLst>
          </p:nvPr>
        </p:nvPicPr>
        <p:blipFill>
          <a:blip r:embed="rId4">
            <a:alphaModFix amt="55000"/>
          </a:blip>
          <a:stretch>
            <a:fillRect/>
          </a:stretch>
        </p:blipFill>
        <p:spPr>
          <a:xfrm>
            <a:off x="1276668" y="4081780"/>
            <a:ext cx="2195830" cy="2321560"/>
          </a:xfrm>
          <a:prstGeom prst="rect">
            <a:avLst/>
          </a:prstGeom>
        </p:spPr>
      </p:pic>
      <p:sp>
        <p:nvSpPr>
          <p:cNvPr id="74" name="Union-3713&amp;3365"/>
          <p:cNvSpPr/>
          <p:nvPr>
            <p:custDataLst>
              <p:tags r:id="rId5"/>
            </p:custDataLst>
          </p:nvPr>
        </p:nvSpPr>
        <p:spPr>
          <a:xfrm>
            <a:off x="1349058" y="3520440"/>
            <a:ext cx="2152650" cy="381635"/>
          </a:xfrm>
          <a:custGeom>
            <a:avLst/>
            <a:gdLst/>
            <a:ahLst/>
            <a:cxnLst/>
            <a:rect l="l" t="t" r="r" b="b"/>
            <a:pathLst>
              <a:path w="2010563" h="356641">
                <a:moveTo>
                  <a:pt x="1009393" y="276672"/>
                </a:moveTo>
                <a:cubicBezTo>
                  <a:pt x="1008616" y="270591"/>
                  <a:pt x="1007829" y="264499"/>
                  <a:pt x="1007040" y="258402"/>
                </a:cubicBezTo>
                <a:cubicBezTo>
                  <a:pt x="1004439" y="238299"/>
                  <a:pt x="1001832" y="218133"/>
                  <a:pt x="999570" y="198083"/>
                </a:cubicBezTo>
                <a:cubicBezTo>
                  <a:pt x="995248" y="160754"/>
                  <a:pt x="998391" y="124014"/>
                  <a:pt x="1009983" y="88256"/>
                </a:cubicBezTo>
                <a:cubicBezTo>
                  <a:pt x="1018628" y="61340"/>
                  <a:pt x="1034150" y="38942"/>
                  <a:pt x="1056547" y="21456"/>
                </a:cubicBezTo>
                <a:cubicBezTo>
                  <a:pt x="1077570" y="5149"/>
                  <a:pt x="1101146" y="-2317"/>
                  <a:pt x="1127865" y="630"/>
                </a:cubicBezTo>
                <a:cubicBezTo>
                  <a:pt x="1167160" y="4756"/>
                  <a:pt x="1200757" y="48176"/>
                  <a:pt x="1194469" y="87274"/>
                </a:cubicBezTo>
                <a:cubicBezTo>
                  <a:pt x="1193094" y="95722"/>
                  <a:pt x="1186611" y="102402"/>
                  <a:pt x="1177966" y="104367"/>
                </a:cubicBezTo>
                <a:cubicBezTo>
                  <a:pt x="1168339" y="106528"/>
                  <a:pt x="1156943" y="102795"/>
                  <a:pt x="1153211" y="94543"/>
                </a:cubicBezTo>
                <a:cubicBezTo>
                  <a:pt x="1150838" y="89798"/>
                  <a:pt x="1149259" y="84656"/>
                  <a:pt x="1147666" y="79471"/>
                </a:cubicBezTo>
                <a:cubicBezTo>
                  <a:pt x="1146754" y="76497"/>
                  <a:pt x="1145836" y="73509"/>
                  <a:pt x="1144761" y="70574"/>
                </a:cubicBezTo>
                <a:cubicBezTo>
                  <a:pt x="1135921" y="46408"/>
                  <a:pt x="1120793" y="40317"/>
                  <a:pt x="1097609" y="51516"/>
                </a:cubicBezTo>
                <a:cubicBezTo>
                  <a:pt x="1080713" y="59768"/>
                  <a:pt x="1067942" y="72735"/>
                  <a:pt x="1061066" y="89828"/>
                </a:cubicBezTo>
                <a:cubicBezTo>
                  <a:pt x="1054975" y="105349"/>
                  <a:pt x="1049867" y="122049"/>
                  <a:pt x="1048098" y="138553"/>
                </a:cubicBezTo>
                <a:cubicBezTo>
                  <a:pt x="1043776" y="180009"/>
                  <a:pt x="1049278" y="221071"/>
                  <a:pt x="1055761" y="261937"/>
                </a:cubicBezTo>
                <a:cubicBezTo>
                  <a:pt x="1056977" y="269751"/>
                  <a:pt x="1061260" y="275415"/>
                  <a:pt x="1065766" y="281372"/>
                </a:cubicBezTo>
                <a:cubicBezTo>
                  <a:pt x="1066358" y="282156"/>
                  <a:pt x="1066955" y="282946"/>
                  <a:pt x="1067549" y="283745"/>
                </a:cubicBezTo>
                <a:cubicBezTo>
                  <a:pt x="1082481" y="303393"/>
                  <a:pt x="1080908" y="323040"/>
                  <a:pt x="1063226" y="336793"/>
                </a:cubicBezTo>
                <a:cubicBezTo>
                  <a:pt x="1040436" y="354672"/>
                  <a:pt x="1016466" y="352510"/>
                  <a:pt x="999962" y="335810"/>
                </a:cubicBezTo>
                <a:cubicBezTo>
                  <a:pt x="989747" y="325594"/>
                  <a:pt x="987979" y="311055"/>
                  <a:pt x="995248" y="297694"/>
                </a:cubicBezTo>
                <a:cubicBezTo>
                  <a:pt x="997994" y="292346"/>
                  <a:pt x="1001592" y="287424"/>
                  <a:pt x="1005336" y="282299"/>
                </a:cubicBezTo>
                <a:lnTo>
                  <a:pt x="1005336" y="282299"/>
                </a:lnTo>
                <a:cubicBezTo>
                  <a:pt x="1006681" y="280459"/>
                  <a:pt x="1008043" y="278594"/>
                  <a:pt x="1009393" y="276672"/>
                </a:cubicBezTo>
                <a:moveTo>
                  <a:pt x="68310" y="276870"/>
                </a:moveTo>
                <a:cubicBezTo>
                  <a:pt x="72635" y="278703"/>
                  <a:pt x="76495" y="280180"/>
                  <a:pt x="80012" y="281526"/>
                </a:cubicBezTo>
                <a:cubicBezTo>
                  <a:pt x="85923" y="283788"/>
                  <a:pt x="90866" y="285679"/>
                  <a:pt x="95423" y="288266"/>
                </a:cubicBezTo>
                <a:cubicBezTo>
                  <a:pt x="111927" y="297892"/>
                  <a:pt x="115267" y="316165"/>
                  <a:pt x="104264" y="332078"/>
                </a:cubicBezTo>
                <a:cubicBezTo>
                  <a:pt x="94441" y="346225"/>
                  <a:pt x="80295" y="352708"/>
                  <a:pt x="63595" y="353297"/>
                </a:cubicBezTo>
                <a:cubicBezTo>
                  <a:pt x="42965" y="354084"/>
                  <a:pt x="28623" y="341706"/>
                  <a:pt x="29016" y="320879"/>
                </a:cubicBezTo>
                <a:cubicBezTo>
                  <a:pt x="29212" y="307323"/>
                  <a:pt x="25086" y="296125"/>
                  <a:pt x="20175" y="284533"/>
                </a:cubicBezTo>
                <a:cubicBezTo>
                  <a:pt x="-3991" y="225395"/>
                  <a:pt x="-5563" y="164882"/>
                  <a:pt x="10744" y="103583"/>
                </a:cubicBezTo>
                <a:cubicBezTo>
                  <a:pt x="16049" y="83936"/>
                  <a:pt x="24693" y="65860"/>
                  <a:pt x="36875" y="49357"/>
                </a:cubicBezTo>
                <a:cubicBezTo>
                  <a:pt x="56129" y="23226"/>
                  <a:pt x="82063" y="7312"/>
                  <a:pt x="113695" y="2989"/>
                </a:cubicBezTo>
                <a:cubicBezTo>
                  <a:pt x="148863" y="-1726"/>
                  <a:pt x="178530" y="10652"/>
                  <a:pt x="200928" y="38354"/>
                </a:cubicBezTo>
                <a:cubicBezTo>
                  <a:pt x="220182" y="62127"/>
                  <a:pt x="227649" y="91009"/>
                  <a:pt x="232167" y="120676"/>
                </a:cubicBezTo>
                <a:cubicBezTo>
                  <a:pt x="234132" y="134233"/>
                  <a:pt x="226273" y="144449"/>
                  <a:pt x="214485" y="146807"/>
                </a:cubicBezTo>
                <a:cubicBezTo>
                  <a:pt x="202500" y="149164"/>
                  <a:pt x="192283" y="143270"/>
                  <a:pt x="187175" y="130499"/>
                </a:cubicBezTo>
                <a:cubicBezTo>
                  <a:pt x="185670" y="126737"/>
                  <a:pt x="184727" y="122816"/>
                  <a:pt x="183780" y="118887"/>
                </a:cubicBezTo>
                <a:lnTo>
                  <a:pt x="183780" y="118887"/>
                </a:lnTo>
                <a:cubicBezTo>
                  <a:pt x="183243" y="116660"/>
                  <a:pt x="182707" y="114431"/>
                  <a:pt x="182067" y="112227"/>
                </a:cubicBezTo>
                <a:cubicBezTo>
                  <a:pt x="181199" y="109457"/>
                  <a:pt x="180388" y="106642"/>
                  <a:pt x="179578" y="103819"/>
                </a:cubicBezTo>
                <a:lnTo>
                  <a:pt x="179578" y="103819"/>
                </a:lnTo>
                <a:cubicBezTo>
                  <a:pt x="177455" y="96431"/>
                  <a:pt x="175317" y="88991"/>
                  <a:pt x="172047" y="82167"/>
                </a:cubicBezTo>
                <a:cubicBezTo>
                  <a:pt x="156133" y="48178"/>
                  <a:pt x="119982" y="39926"/>
                  <a:pt x="89922" y="62913"/>
                </a:cubicBezTo>
                <a:cubicBezTo>
                  <a:pt x="74990" y="74308"/>
                  <a:pt x="65953" y="89633"/>
                  <a:pt x="60058" y="106923"/>
                </a:cubicBezTo>
                <a:cubicBezTo>
                  <a:pt x="40411" y="164685"/>
                  <a:pt x="43751" y="221270"/>
                  <a:pt x="68310" y="276870"/>
                </a:cubicBezTo>
                <a:moveTo>
                  <a:pt x="1918145" y="84441"/>
                </a:moveTo>
                <a:cubicBezTo>
                  <a:pt x="1923898" y="73704"/>
                  <a:pt x="1929829" y="62618"/>
                  <a:pt x="1942833" y="58983"/>
                </a:cubicBezTo>
                <a:cubicBezTo>
                  <a:pt x="1953438" y="65467"/>
                  <a:pt x="1956778" y="75487"/>
                  <a:pt x="1958556" y="85507"/>
                </a:cubicBezTo>
                <a:cubicBezTo>
                  <a:pt x="1959496" y="90571"/>
                  <a:pt x="1960283" y="95635"/>
                  <a:pt x="1961083" y="100683"/>
                </a:cubicBezTo>
                <a:cubicBezTo>
                  <a:pt x="1962099" y="107190"/>
                  <a:pt x="1963115" y="113669"/>
                  <a:pt x="1964449" y="120086"/>
                </a:cubicBezTo>
                <a:cubicBezTo>
                  <a:pt x="1967789" y="136393"/>
                  <a:pt x="1976819" y="144055"/>
                  <a:pt x="1989988" y="143073"/>
                </a:cubicBezTo>
                <a:cubicBezTo>
                  <a:pt x="2003146" y="141895"/>
                  <a:pt x="2011794" y="131874"/>
                  <a:pt x="2010423" y="115960"/>
                </a:cubicBezTo>
                <a:cubicBezTo>
                  <a:pt x="2008848" y="98278"/>
                  <a:pt x="2005901" y="80202"/>
                  <a:pt x="2001584" y="62913"/>
                </a:cubicBezTo>
                <a:cubicBezTo>
                  <a:pt x="1999018" y="52893"/>
                  <a:pt x="1993329" y="43266"/>
                  <a:pt x="1987232" y="34817"/>
                </a:cubicBezTo>
                <a:cubicBezTo>
                  <a:pt x="1967001" y="7311"/>
                  <a:pt x="1932813" y="2596"/>
                  <a:pt x="1906295" y="24404"/>
                </a:cubicBezTo>
                <a:cubicBezTo>
                  <a:pt x="1895881" y="33049"/>
                  <a:pt x="1886445" y="43855"/>
                  <a:pt x="1879968" y="55643"/>
                </a:cubicBezTo>
                <a:cubicBezTo>
                  <a:pt x="1870532" y="73129"/>
                  <a:pt x="1862277" y="91794"/>
                  <a:pt x="1856778" y="111048"/>
                </a:cubicBezTo>
                <a:cubicBezTo>
                  <a:pt x="1840865" y="166060"/>
                  <a:pt x="1838896" y="221858"/>
                  <a:pt x="1850885" y="277852"/>
                </a:cubicBezTo>
                <a:cubicBezTo>
                  <a:pt x="1853044" y="287480"/>
                  <a:pt x="1854225" y="296125"/>
                  <a:pt x="1848523" y="305162"/>
                </a:cubicBezTo>
                <a:cubicBezTo>
                  <a:pt x="1842440" y="314789"/>
                  <a:pt x="1842630" y="325201"/>
                  <a:pt x="1848129" y="335418"/>
                </a:cubicBezTo>
                <a:cubicBezTo>
                  <a:pt x="1855800" y="349957"/>
                  <a:pt x="1868373" y="356834"/>
                  <a:pt x="1884477" y="356638"/>
                </a:cubicBezTo>
                <a:cubicBezTo>
                  <a:pt x="1899412" y="356638"/>
                  <a:pt x="1910804" y="348974"/>
                  <a:pt x="1917878" y="336008"/>
                </a:cubicBezTo>
                <a:cubicBezTo>
                  <a:pt x="1919326" y="333461"/>
                  <a:pt x="1920138" y="330604"/>
                  <a:pt x="1920964" y="327716"/>
                </a:cubicBezTo>
                <a:cubicBezTo>
                  <a:pt x="1921599" y="325477"/>
                  <a:pt x="1922247" y="323220"/>
                  <a:pt x="1923186" y="321076"/>
                </a:cubicBezTo>
                <a:cubicBezTo>
                  <a:pt x="1928686" y="308502"/>
                  <a:pt x="1926133" y="296714"/>
                  <a:pt x="1915135" y="290034"/>
                </a:cubicBezTo>
                <a:cubicBezTo>
                  <a:pt x="1899221" y="280407"/>
                  <a:pt x="1896275" y="265868"/>
                  <a:pt x="1894307" y="249757"/>
                </a:cubicBezTo>
                <a:cubicBezTo>
                  <a:pt x="1890763" y="220090"/>
                  <a:pt x="1890967" y="190423"/>
                  <a:pt x="1894891" y="160952"/>
                </a:cubicBezTo>
                <a:cubicBezTo>
                  <a:pt x="1898434" y="134625"/>
                  <a:pt x="1904911" y="108887"/>
                  <a:pt x="1917687" y="85310"/>
                </a:cubicBezTo>
                <a:lnTo>
                  <a:pt x="1918145" y="84441"/>
                </a:lnTo>
              </a:path>
            </a:pathLst>
          </a:custGeom>
          <a:solidFill>
            <a:schemeClr val="accent1"/>
          </a:solidFill>
        </p:spPr>
      </p:sp>
      <p:sp>
        <p:nvSpPr>
          <p:cNvPr id="75" name="Union-3713&amp;3369"/>
          <p:cNvSpPr/>
          <p:nvPr>
            <p:custDataLst>
              <p:tags r:id="rId6"/>
            </p:custDataLst>
          </p:nvPr>
        </p:nvSpPr>
        <p:spPr>
          <a:xfrm>
            <a:off x="1744663" y="3516630"/>
            <a:ext cx="1214755" cy="387350"/>
          </a:xfrm>
          <a:custGeom>
            <a:avLst/>
            <a:gdLst/>
            <a:ahLst/>
            <a:cxnLst/>
            <a:rect l="l" t="t" r="r" b="b"/>
            <a:pathLst>
              <a:path w="1134859" h="362057">
                <a:moveTo>
                  <a:pt x="50363" y="231186"/>
                </a:moveTo>
                <a:cubicBezTo>
                  <a:pt x="49135" y="221751"/>
                  <a:pt x="47883" y="212123"/>
                  <a:pt x="46536" y="202119"/>
                </a:cubicBezTo>
                <a:cubicBezTo>
                  <a:pt x="47304" y="196303"/>
                  <a:pt x="48011" y="190378"/>
                  <a:pt x="48725" y="184394"/>
                </a:cubicBezTo>
                <a:cubicBezTo>
                  <a:pt x="50568" y="168953"/>
                  <a:pt x="52458" y="153111"/>
                  <a:pt x="55574" y="137677"/>
                </a:cubicBezTo>
                <a:cubicBezTo>
                  <a:pt x="59896" y="115672"/>
                  <a:pt x="67362" y="94453"/>
                  <a:pt x="81115" y="76574"/>
                </a:cubicBezTo>
                <a:cubicBezTo>
                  <a:pt x="88188" y="67536"/>
                  <a:pt x="96636" y="59088"/>
                  <a:pt x="106067" y="52605"/>
                </a:cubicBezTo>
                <a:cubicBezTo>
                  <a:pt x="117265" y="44942"/>
                  <a:pt x="132394" y="47300"/>
                  <a:pt x="140252" y="58302"/>
                </a:cubicBezTo>
                <a:cubicBezTo>
                  <a:pt x="146357" y="66717"/>
                  <a:pt x="150661" y="76517"/>
                  <a:pt x="154908" y="86191"/>
                </a:cubicBezTo>
                <a:cubicBezTo>
                  <a:pt x="155719" y="88036"/>
                  <a:pt x="156528" y="89877"/>
                  <a:pt x="157345" y="91702"/>
                </a:cubicBezTo>
                <a:cubicBezTo>
                  <a:pt x="159108" y="95581"/>
                  <a:pt x="160476" y="99658"/>
                  <a:pt x="161839" y="103719"/>
                </a:cubicBezTo>
                <a:cubicBezTo>
                  <a:pt x="163513" y="108709"/>
                  <a:pt x="165179" y="113677"/>
                  <a:pt x="167563" y="118226"/>
                </a:cubicBezTo>
                <a:cubicBezTo>
                  <a:pt x="172081" y="126871"/>
                  <a:pt x="183477" y="130997"/>
                  <a:pt x="191925" y="128835"/>
                </a:cubicBezTo>
                <a:cubicBezTo>
                  <a:pt x="202730" y="126085"/>
                  <a:pt x="210393" y="116851"/>
                  <a:pt x="208821" y="105259"/>
                </a:cubicBezTo>
                <a:cubicBezTo>
                  <a:pt x="204302" y="72055"/>
                  <a:pt x="194086" y="41209"/>
                  <a:pt x="167366" y="18615"/>
                </a:cubicBezTo>
                <a:cubicBezTo>
                  <a:pt x="146540" y="736"/>
                  <a:pt x="123160" y="-5158"/>
                  <a:pt x="96439" y="4862"/>
                </a:cubicBezTo>
                <a:cubicBezTo>
                  <a:pt x="81311" y="10560"/>
                  <a:pt x="68344" y="19401"/>
                  <a:pt x="57145" y="30796"/>
                </a:cubicBezTo>
                <a:cubicBezTo>
                  <a:pt x="38284" y="50050"/>
                  <a:pt x="25906" y="73234"/>
                  <a:pt x="17262" y="98579"/>
                </a:cubicBezTo>
                <a:cubicBezTo>
                  <a:pt x="-1403" y="153002"/>
                  <a:pt x="-2778" y="208799"/>
                  <a:pt x="6652" y="264794"/>
                </a:cubicBezTo>
                <a:lnTo>
                  <a:pt x="6757" y="265401"/>
                </a:lnTo>
                <a:cubicBezTo>
                  <a:pt x="9466" y="281064"/>
                  <a:pt x="11852" y="294857"/>
                  <a:pt x="3705" y="310375"/>
                </a:cubicBezTo>
                <a:cubicBezTo>
                  <a:pt x="-4547" y="325699"/>
                  <a:pt x="1741" y="342007"/>
                  <a:pt x="15101" y="352617"/>
                </a:cubicBezTo>
                <a:cubicBezTo>
                  <a:pt x="30229" y="364797"/>
                  <a:pt x="55377" y="365191"/>
                  <a:pt x="71488" y="353795"/>
                </a:cubicBezTo>
                <a:cubicBezTo>
                  <a:pt x="96833" y="335524"/>
                  <a:pt x="97618" y="306642"/>
                  <a:pt x="73256" y="287191"/>
                </a:cubicBezTo>
                <a:cubicBezTo>
                  <a:pt x="72470" y="286405"/>
                  <a:pt x="71488" y="286013"/>
                  <a:pt x="70505" y="285619"/>
                </a:cubicBezTo>
                <a:cubicBezTo>
                  <a:pt x="59503" y="280904"/>
                  <a:pt x="55770" y="271277"/>
                  <a:pt x="54198" y="260275"/>
                </a:cubicBezTo>
                <a:cubicBezTo>
                  <a:pt x="52895" y="250648"/>
                  <a:pt x="51642" y="241022"/>
                  <a:pt x="50363" y="231186"/>
                </a:cubicBezTo>
                <a:moveTo>
                  <a:pt x="993484" y="233206"/>
                </a:moveTo>
                <a:cubicBezTo>
                  <a:pt x="993125" y="228246"/>
                  <a:pt x="992742" y="222974"/>
                  <a:pt x="992360" y="217052"/>
                </a:cubicBezTo>
                <a:cubicBezTo>
                  <a:pt x="992910" y="211243"/>
                  <a:pt x="993366" y="205186"/>
                  <a:pt x="993832" y="198976"/>
                </a:cubicBezTo>
                <a:cubicBezTo>
                  <a:pt x="994865" y="185236"/>
                  <a:pt x="995954" y="170748"/>
                  <a:pt x="998254" y="156539"/>
                </a:cubicBezTo>
                <a:cubicBezTo>
                  <a:pt x="1001594" y="134535"/>
                  <a:pt x="1007096" y="112726"/>
                  <a:pt x="1018884" y="93472"/>
                </a:cubicBezTo>
                <a:cubicBezTo>
                  <a:pt x="1025957" y="81880"/>
                  <a:pt x="1034797" y="70878"/>
                  <a:pt x="1044818" y="61840"/>
                </a:cubicBezTo>
                <a:cubicBezTo>
                  <a:pt x="1058767" y="49462"/>
                  <a:pt x="1073109" y="53392"/>
                  <a:pt x="1080183" y="70288"/>
                </a:cubicBezTo>
                <a:cubicBezTo>
                  <a:pt x="1082487" y="75666"/>
                  <a:pt x="1083934" y="81411"/>
                  <a:pt x="1085378" y="87147"/>
                </a:cubicBezTo>
                <a:cubicBezTo>
                  <a:pt x="1086519" y="91680"/>
                  <a:pt x="1087660" y="96208"/>
                  <a:pt x="1089221" y="100545"/>
                </a:cubicBezTo>
                <a:cubicBezTo>
                  <a:pt x="1093739" y="112726"/>
                  <a:pt x="1106314" y="119603"/>
                  <a:pt x="1116726" y="116459"/>
                </a:cubicBezTo>
                <a:cubicBezTo>
                  <a:pt x="1128711" y="112923"/>
                  <a:pt x="1136374" y="102510"/>
                  <a:pt x="1134605" y="89739"/>
                </a:cubicBezTo>
                <a:cubicBezTo>
                  <a:pt x="1132051" y="70878"/>
                  <a:pt x="1127533" y="52213"/>
                  <a:pt x="1116334" y="36102"/>
                </a:cubicBezTo>
                <a:cubicBezTo>
                  <a:pt x="1097276" y="8400"/>
                  <a:pt x="1066430" y="-1031"/>
                  <a:pt x="1035388" y="12133"/>
                </a:cubicBezTo>
                <a:cubicBezTo>
                  <a:pt x="1016330" y="20188"/>
                  <a:pt x="1001594" y="33745"/>
                  <a:pt x="989609" y="50445"/>
                </a:cubicBezTo>
                <a:cubicBezTo>
                  <a:pt x="975070" y="70288"/>
                  <a:pt x="965641" y="92686"/>
                  <a:pt x="958764" y="116263"/>
                </a:cubicBezTo>
                <a:cubicBezTo>
                  <a:pt x="947565" y="155360"/>
                  <a:pt x="944617" y="195440"/>
                  <a:pt x="946189" y="235914"/>
                </a:cubicBezTo>
                <a:cubicBezTo>
                  <a:pt x="946779" y="251828"/>
                  <a:pt x="945993" y="265974"/>
                  <a:pt x="935580" y="280513"/>
                </a:cubicBezTo>
                <a:cubicBezTo>
                  <a:pt x="923202" y="297605"/>
                  <a:pt x="930669" y="318432"/>
                  <a:pt x="948940" y="329631"/>
                </a:cubicBezTo>
                <a:cubicBezTo>
                  <a:pt x="965051" y="339258"/>
                  <a:pt x="981358" y="338668"/>
                  <a:pt x="997273" y="329631"/>
                </a:cubicBezTo>
                <a:cubicBezTo>
                  <a:pt x="1018490" y="317646"/>
                  <a:pt x="1023403" y="294265"/>
                  <a:pt x="1006702" y="276191"/>
                </a:cubicBezTo>
                <a:cubicBezTo>
                  <a:pt x="998648" y="267546"/>
                  <a:pt x="995111" y="259098"/>
                  <a:pt x="994522" y="248291"/>
                </a:cubicBezTo>
                <a:cubicBezTo>
                  <a:pt x="994218" y="243345"/>
                  <a:pt x="993864" y="238449"/>
                  <a:pt x="993484" y="233206"/>
                </a:cubicBezTo>
              </a:path>
            </a:pathLst>
          </a:custGeom>
          <a:solidFill>
            <a:schemeClr val="accent3"/>
          </a:solidFill>
        </p:spPr>
      </p:sp>
      <p:sp>
        <p:nvSpPr>
          <p:cNvPr id="76" name="Union-3713&amp;3372"/>
          <p:cNvSpPr/>
          <p:nvPr>
            <p:custDataLst>
              <p:tags r:id="rId7"/>
            </p:custDataLst>
          </p:nvPr>
        </p:nvSpPr>
        <p:spPr>
          <a:xfrm>
            <a:off x="2082483" y="3516630"/>
            <a:ext cx="1151890" cy="374015"/>
          </a:xfrm>
          <a:custGeom>
            <a:avLst/>
            <a:gdLst/>
            <a:ahLst/>
            <a:cxnLst/>
            <a:rect l="l" t="t" r="r" b="b"/>
            <a:pathLst>
              <a:path w="1075897" h="349204">
                <a:moveTo>
                  <a:pt x="51854" y="206586"/>
                </a:moveTo>
                <a:cubicBezTo>
                  <a:pt x="51335" y="202350"/>
                  <a:pt x="50861" y="198472"/>
                  <a:pt x="50466" y="195092"/>
                </a:cubicBezTo>
                <a:cubicBezTo>
                  <a:pt x="50726" y="189193"/>
                  <a:pt x="50899" y="183957"/>
                  <a:pt x="51058" y="179172"/>
                </a:cubicBezTo>
                <a:cubicBezTo>
                  <a:pt x="51381" y="169455"/>
                  <a:pt x="51641" y="161601"/>
                  <a:pt x="52431" y="153834"/>
                </a:cubicBezTo>
                <a:cubicBezTo>
                  <a:pt x="53610" y="142243"/>
                  <a:pt x="55378" y="130650"/>
                  <a:pt x="57932" y="119255"/>
                </a:cubicBezTo>
                <a:cubicBezTo>
                  <a:pt x="61862" y="101573"/>
                  <a:pt x="67363" y="84283"/>
                  <a:pt x="77972" y="69351"/>
                </a:cubicBezTo>
                <a:cubicBezTo>
                  <a:pt x="98995" y="39881"/>
                  <a:pt x="128466" y="41059"/>
                  <a:pt x="146541" y="71905"/>
                </a:cubicBezTo>
                <a:cubicBezTo>
                  <a:pt x="148299" y="75151"/>
                  <a:pt x="149685" y="78489"/>
                  <a:pt x="151083" y="81857"/>
                </a:cubicBezTo>
                <a:cubicBezTo>
                  <a:pt x="151715" y="83382"/>
                  <a:pt x="152350" y="84913"/>
                  <a:pt x="153025" y="86444"/>
                </a:cubicBezTo>
                <a:cubicBezTo>
                  <a:pt x="153662" y="87975"/>
                  <a:pt x="154259" y="89568"/>
                  <a:pt x="154861" y="91177"/>
                </a:cubicBezTo>
                <a:cubicBezTo>
                  <a:pt x="156113" y="94522"/>
                  <a:pt x="157390" y="97931"/>
                  <a:pt x="159114" y="100983"/>
                </a:cubicBezTo>
                <a:cubicBezTo>
                  <a:pt x="164813" y="111200"/>
                  <a:pt x="175618" y="115326"/>
                  <a:pt x="186228" y="112182"/>
                </a:cubicBezTo>
                <a:cubicBezTo>
                  <a:pt x="197034" y="109039"/>
                  <a:pt x="205090" y="96268"/>
                  <a:pt x="201750" y="84480"/>
                </a:cubicBezTo>
                <a:cubicBezTo>
                  <a:pt x="198410" y="72298"/>
                  <a:pt x="194283" y="59921"/>
                  <a:pt x="187997" y="49115"/>
                </a:cubicBezTo>
                <a:cubicBezTo>
                  <a:pt x="153417" y="-11005"/>
                  <a:pt x="82884" y="-18471"/>
                  <a:pt x="39660" y="40863"/>
                </a:cubicBezTo>
                <a:cubicBezTo>
                  <a:pt x="26300" y="59135"/>
                  <a:pt x="18049" y="79961"/>
                  <a:pt x="13137" y="101769"/>
                </a:cubicBezTo>
                <a:cubicBezTo>
                  <a:pt x="1349" y="154226"/>
                  <a:pt x="760" y="206882"/>
                  <a:pt x="10583" y="259732"/>
                </a:cubicBezTo>
                <a:cubicBezTo>
                  <a:pt x="13137" y="272699"/>
                  <a:pt x="12941" y="283112"/>
                  <a:pt x="5475" y="295686"/>
                </a:cubicBezTo>
                <a:cubicBezTo>
                  <a:pt x="-8868" y="319655"/>
                  <a:pt x="6457" y="345982"/>
                  <a:pt x="34160" y="348930"/>
                </a:cubicBezTo>
                <a:cubicBezTo>
                  <a:pt x="39464" y="349322"/>
                  <a:pt x="44769" y="349322"/>
                  <a:pt x="50074" y="348733"/>
                </a:cubicBezTo>
                <a:cubicBezTo>
                  <a:pt x="76204" y="345393"/>
                  <a:pt x="91136" y="317495"/>
                  <a:pt x="79741" y="293722"/>
                </a:cubicBezTo>
                <a:cubicBezTo>
                  <a:pt x="77776" y="289988"/>
                  <a:pt x="75418" y="286255"/>
                  <a:pt x="72668" y="283112"/>
                </a:cubicBezTo>
                <a:cubicBezTo>
                  <a:pt x="62451" y="271520"/>
                  <a:pt x="57539" y="257964"/>
                  <a:pt x="55968" y="242639"/>
                </a:cubicBezTo>
                <a:cubicBezTo>
                  <a:pt x="54706" y="229884"/>
                  <a:pt x="53145" y="217129"/>
                  <a:pt x="51854" y="206586"/>
                </a:cubicBezTo>
                <a:moveTo>
                  <a:pt x="910814" y="155014"/>
                </a:moveTo>
                <a:cubicBezTo>
                  <a:pt x="909044" y="192344"/>
                  <a:pt x="913957" y="228887"/>
                  <a:pt x="923387" y="265038"/>
                </a:cubicBezTo>
                <a:cubicBezTo>
                  <a:pt x="922418" y="266530"/>
                  <a:pt x="921447" y="267937"/>
                  <a:pt x="920500" y="269312"/>
                </a:cubicBezTo>
                <a:cubicBezTo>
                  <a:pt x="918950" y="271560"/>
                  <a:pt x="917458" y="273724"/>
                  <a:pt x="916118" y="276041"/>
                </a:cubicBezTo>
                <a:cubicBezTo>
                  <a:pt x="904329" y="298634"/>
                  <a:pt x="909241" y="317496"/>
                  <a:pt x="931050" y="329677"/>
                </a:cubicBezTo>
                <a:cubicBezTo>
                  <a:pt x="938319" y="333606"/>
                  <a:pt x="946767" y="335965"/>
                  <a:pt x="955020" y="337143"/>
                </a:cubicBezTo>
                <a:cubicBezTo>
                  <a:pt x="975453" y="340089"/>
                  <a:pt x="992938" y="332231"/>
                  <a:pt x="998243" y="318085"/>
                </a:cubicBezTo>
                <a:cubicBezTo>
                  <a:pt x="1004726" y="300993"/>
                  <a:pt x="999225" y="286454"/>
                  <a:pt x="984882" y="276236"/>
                </a:cubicBezTo>
                <a:cubicBezTo>
                  <a:pt x="974470" y="268771"/>
                  <a:pt x="970933" y="258357"/>
                  <a:pt x="967986" y="246963"/>
                </a:cubicBezTo>
                <a:cubicBezTo>
                  <a:pt x="958359" y="208651"/>
                  <a:pt x="955412" y="169553"/>
                  <a:pt x="961895" y="130456"/>
                </a:cubicBezTo>
                <a:cubicBezTo>
                  <a:pt x="964254" y="116113"/>
                  <a:pt x="969362" y="101770"/>
                  <a:pt x="975256" y="88410"/>
                </a:cubicBezTo>
                <a:cubicBezTo>
                  <a:pt x="978988" y="80159"/>
                  <a:pt x="985669" y="72496"/>
                  <a:pt x="992544" y="66209"/>
                </a:cubicBezTo>
                <a:cubicBezTo>
                  <a:pt x="1003940" y="55993"/>
                  <a:pt x="1018087" y="59529"/>
                  <a:pt x="1023391" y="73479"/>
                </a:cubicBezTo>
                <a:cubicBezTo>
                  <a:pt x="1025352" y="78638"/>
                  <a:pt x="1026662" y="84014"/>
                  <a:pt x="1027976" y="89407"/>
                </a:cubicBezTo>
                <a:cubicBezTo>
                  <a:pt x="1029165" y="94283"/>
                  <a:pt x="1030356" y="99174"/>
                  <a:pt x="1032036" y="103932"/>
                </a:cubicBezTo>
                <a:cubicBezTo>
                  <a:pt x="1035966" y="115130"/>
                  <a:pt x="1046182" y="120632"/>
                  <a:pt x="1056988" y="118863"/>
                </a:cubicBezTo>
                <a:cubicBezTo>
                  <a:pt x="1067598" y="117095"/>
                  <a:pt x="1076635" y="108254"/>
                  <a:pt x="1075849" y="96859"/>
                </a:cubicBezTo>
                <a:cubicBezTo>
                  <a:pt x="1074867" y="83302"/>
                  <a:pt x="1073098" y="69353"/>
                  <a:pt x="1068187" y="56779"/>
                </a:cubicBezTo>
                <a:cubicBezTo>
                  <a:pt x="1049719" y="10018"/>
                  <a:pt x="1001189" y="-2163"/>
                  <a:pt x="962092" y="29272"/>
                </a:cubicBezTo>
                <a:cubicBezTo>
                  <a:pt x="944213" y="43615"/>
                  <a:pt x="932622" y="62673"/>
                  <a:pt x="924959" y="83695"/>
                </a:cubicBezTo>
                <a:cubicBezTo>
                  <a:pt x="916511" y="106682"/>
                  <a:pt x="911795" y="130456"/>
                  <a:pt x="910814" y="155014"/>
                </a:cubicBezTo>
              </a:path>
            </a:pathLst>
          </a:custGeom>
          <a:solidFill>
            <a:schemeClr val="accent5"/>
          </a:solidFill>
        </p:spPr>
      </p:sp>
      <p:sp>
        <p:nvSpPr>
          <p:cNvPr id="77" name="Vector-3714&amp;1732"/>
          <p:cNvSpPr/>
          <p:nvPr>
            <p:custDataLst>
              <p:tags r:id="rId8"/>
            </p:custDataLst>
          </p:nvPr>
        </p:nvSpPr>
        <p:spPr>
          <a:xfrm rot="3091800">
            <a:off x="3082608" y="6153785"/>
            <a:ext cx="672465" cy="672465"/>
          </a:xfrm>
          <a:custGeom>
            <a:avLst/>
            <a:gdLst/>
            <a:ahLst/>
            <a:cxnLst/>
            <a:rect l="l" t="t" r="r" b="b"/>
            <a:pathLst>
              <a:path w="627914" h="627914">
                <a:moveTo>
                  <a:pt x="604275" y="227782"/>
                </a:moveTo>
                <a:cubicBezTo>
                  <a:pt x="574876" y="213331"/>
                  <a:pt x="543505" y="205509"/>
                  <a:pt x="511609" y="203481"/>
                </a:cubicBezTo>
                <a:cubicBezTo>
                  <a:pt x="515616" y="196271"/>
                  <a:pt x="519328" y="188900"/>
                  <a:pt x="522745" y="181369"/>
                </a:cubicBezTo>
                <a:cubicBezTo>
                  <a:pt x="538480" y="146638"/>
                  <a:pt x="540155" y="105761"/>
                  <a:pt x="512102" y="76341"/>
                </a:cubicBezTo>
                <a:cubicBezTo>
                  <a:pt x="484904" y="47824"/>
                  <a:pt x="447718" y="47791"/>
                  <a:pt x="414180" y="64657"/>
                </a:cubicBezTo>
                <a:cubicBezTo>
                  <a:pt x="389445" y="77082"/>
                  <a:pt x="365827" y="92692"/>
                  <a:pt x="343983" y="110428"/>
                </a:cubicBezTo>
                <a:cubicBezTo>
                  <a:pt x="341125" y="81749"/>
                  <a:pt x="333275" y="54003"/>
                  <a:pt x="316226" y="32438"/>
                </a:cubicBezTo>
                <a:cubicBezTo>
                  <a:pt x="295399" y="6077"/>
                  <a:pt x="262551" y="-5189"/>
                  <a:pt x="229276" y="2246"/>
                </a:cubicBezTo>
                <a:cubicBezTo>
                  <a:pt x="200336" y="8716"/>
                  <a:pt x="176357" y="29605"/>
                  <a:pt x="160491" y="53392"/>
                </a:cubicBezTo>
                <a:cubicBezTo>
                  <a:pt x="144855" y="76856"/>
                  <a:pt x="138252" y="103861"/>
                  <a:pt x="136938" y="131413"/>
                </a:cubicBezTo>
                <a:cubicBezTo>
                  <a:pt x="117262" y="117831"/>
                  <a:pt x="94071" y="110363"/>
                  <a:pt x="69041" y="116865"/>
                </a:cubicBezTo>
                <a:cubicBezTo>
                  <a:pt x="41711" y="123946"/>
                  <a:pt x="21213" y="145866"/>
                  <a:pt x="14972" y="172678"/>
                </a:cubicBezTo>
                <a:cubicBezTo>
                  <a:pt x="5774" y="212140"/>
                  <a:pt x="21476" y="248028"/>
                  <a:pt x="45357" y="278252"/>
                </a:cubicBezTo>
                <a:cubicBezTo>
                  <a:pt x="-3850" y="316812"/>
                  <a:pt x="-17253" y="384566"/>
                  <a:pt x="26338" y="433846"/>
                </a:cubicBezTo>
                <a:cubicBezTo>
                  <a:pt x="42860" y="452547"/>
                  <a:pt x="66479" y="465710"/>
                  <a:pt x="90754" y="472051"/>
                </a:cubicBezTo>
                <a:cubicBezTo>
                  <a:pt x="100674" y="474659"/>
                  <a:pt x="111350" y="476364"/>
                  <a:pt x="121828" y="476815"/>
                </a:cubicBezTo>
                <a:cubicBezTo>
                  <a:pt x="118872" y="491524"/>
                  <a:pt x="117295" y="506524"/>
                  <a:pt x="118445" y="521040"/>
                </a:cubicBezTo>
                <a:cubicBezTo>
                  <a:pt x="120810" y="550943"/>
                  <a:pt x="131682" y="574182"/>
                  <a:pt x="152147" y="593494"/>
                </a:cubicBezTo>
                <a:cubicBezTo>
                  <a:pt x="177803" y="623524"/>
                  <a:pt x="225137" y="639296"/>
                  <a:pt x="261697" y="618343"/>
                </a:cubicBezTo>
                <a:cubicBezTo>
                  <a:pt x="297240" y="597968"/>
                  <a:pt x="304433" y="558603"/>
                  <a:pt x="312941" y="522714"/>
                </a:cubicBezTo>
                <a:cubicBezTo>
                  <a:pt x="313204" y="521556"/>
                  <a:pt x="313466" y="520365"/>
                  <a:pt x="313729" y="519205"/>
                </a:cubicBezTo>
                <a:cubicBezTo>
                  <a:pt x="345199" y="542317"/>
                  <a:pt x="383238" y="558989"/>
                  <a:pt x="420126" y="558667"/>
                </a:cubicBezTo>
                <a:cubicBezTo>
                  <a:pt x="464998" y="558281"/>
                  <a:pt x="495120" y="521073"/>
                  <a:pt x="496466" y="479229"/>
                </a:cubicBezTo>
                <a:cubicBezTo>
                  <a:pt x="497385" y="450680"/>
                  <a:pt x="487333" y="422998"/>
                  <a:pt x="471206" y="399566"/>
                </a:cubicBezTo>
                <a:cubicBezTo>
                  <a:pt x="526851" y="381251"/>
                  <a:pt x="577437" y="348614"/>
                  <a:pt x="614228" y="303745"/>
                </a:cubicBezTo>
                <a:cubicBezTo>
                  <a:pt x="632689" y="281245"/>
                  <a:pt x="635316" y="243007"/>
                  <a:pt x="604242" y="227750"/>
                </a:cubicBezTo>
                <a:lnTo>
                  <a:pt x="604275" y="227782"/>
                </a:lnTo>
                <a:moveTo>
                  <a:pt x="391417" y="195692"/>
                </a:moveTo>
                <a:cubicBezTo>
                  <a:pt x="395096" y="192376"/>
                  <a:pt x="398840" y="189093"/>
                  <a:pt x="402618" y="185906"/>
                </a:cubicBezTo>
                <a:cubicBezTo>
                  <a:pt x="403800" y="184909"/>
                  <a:pt x="414148" y="176765"/>
                  <a:pt x="413424" y="177216"/>
                </a:cubicBezTo>
                <a:cubicBezTo>
                  <a:pt x="413490" y="177152"/>
                  <a:pt x="413588" y="177119"/>
                  <a:pt x="413654" y="177056"/>
                </a:cubicBezTo>
                <a:cubicBezTo>
                  <a:pt x="401960" y="194051"/>
                  <a:pt x="391908" y="205670"/>
                  <a:pt x="374302" y="222825"/>
                </a:cubicBezTo>
                <a:cubicBezTo>
                  <a:pt x="369900" y="227106"/>
                  <a:pt x="365794" y="230969"/>
                  <a:pt x="361820" y="234542"/>
                </a:cubicBezTo>
                <a:cubicBezTo>
                  <a:pt x="357779" y="236409"/>
                  <a:pt x="353738" y="238308"/>
                  <a:pt x="349764" y="240271"/>
                </a:cubicBezTo>
                <a:cubicBezTo>
                  <a:pt x="354231" y="234446"/>
                  <a:pt x="358798" y="228909"/>
                  <a:pt x="363463" y="223727"/>
                </a:cubicBezTo>
                <a:cubicBezTo>
                  <a:pt x="372299" y="213910"/>
                  <a:pt x="381627" y="204544"/>
                  <a:pt x="391417" y="195692"/>
                </a:cubicBezTo>
                <a:moveTo>
                  <a:pt x="228947" y="145641"/>
                </a:moveTo>
                <a:cubicBezTo>
                  <a:pt x="228947" y="144225"/>
                  <a:pt x="229967" y="132122"/>
                  <a:pt x="229638" y="132766"/>
                </a:cubicBezTo>
                <a:cubicBezTo>
                  <a:pt x="230229" y="129257"/>
                  <a:pt x="230984" y="125749"/>
                  <a:pt x="231903" y="122273"/>
                </a:cubicBezTo>
                <a:cubicBezTo>
                  <a:pt x="232364" y="120502"/>
                  <a:pt x="237193" y="108851"/>
                  <a:pt x="235746" y="111072"/>
                </a:cubicBezTo>
                <a:cubicBezTo>
                  <a:pt x="237094" y="108593"/>
                  <a:pt x="238506" y="106179"/>
                  <a:pt x="240017" y="103829"/>
                </a:cubicBezTo>
                <a:cubicBezTo>
                  <a:pt x="239131" y="105471"/>
                  <a:pt x="241791" y="102381"/>
                  <a:pt x="244386" y="99452"/>
                </a:cubicBezTo>
                <a:cubicBezTo>
                  <a:pt x="245339" y="103733"/>
                  <a:pt x="246817" y="110202"/>
                  <a:pt x="246620" y="107853"/>
                </a:cubicBezTo>
                <a:cubicBezTo>
                  <a:pt x="247179" y="112423"/>
                  <a:pt x="247473" y="117026"/>
                  <a:pt x="247802" y="121597"/>
                </a:cubicBezTo>
                <a:cubicBezTo>
                  <a:pt x="248722" y="134568"/>
                  <a:pt x="248920" y="147571"/>
                  <a:pt x="248427" y="160543"/>
                </a:cubicBezTo>
                <a:cubicBezTo>
                  <a:pt x="247705" y="180500"/>
                  <a:pt x="244813" y="200777"/>
                  <a:pt x="240083" y="220701"/>
                </a:cubicBezTo>
                <a:cubicBezTo>
                  <a:pt x="236963" y="208792"/>
                  <a:pt x="234170" y="196850"/>
                  <a:pt x="231936" y="184812"/>
                </a:cubicBezTo>
                <a:cubicBezTo>
                  <a:pt x="231739" y="183750"/>
                  <a:pt x="230656" y="176670"/>
                  <a:pt x="230491" y="175865"/>
                </a:cubicBezTo>
                <a:cubicBezTo>
                  <a:pt x="229867" y="170457"/>
                  <a:pt x="229408" y="165017"/>
                  <a:pt x="229145" y="159578"/>
                </a:cubicBezTo>
                <a:cubicBezTo>
                  <a:pt x="228947" y="154943"/>
                  <a:pt x="228849" y="150308"/>
                  <a:pt x="228947" y="145705"/>
                </a:cubicBezTo>
                <a:lnTo>
                  <a:pt x="228947" y="145641"/>
                </a:lnTo>
                <a:moveTo>
                  <a:pt x="106948" y="370629"/>
                </a:moveTo>
                <a:cubicBezTo>
                  <a:pt x="105108" y="369471"/>
                  <a:pt x="102940" y="368183"/>
                  <a:pt x="102086" y="367797"/>
                </a:cubicBezTo>
                <a:cubicBezTo>
                  <a:pt x="102021" y="367701"/>
                  <a:pt x="101955" y="367636"/>
                  <a:pt x="101856" y="367508"/>
                </a:cubicBezTo>
                <a:cubicBezTo>
                  <a:pt x="101593" y="367185"/>
                  <a:pt x="101396" y="366960"/>
                  <a:pt x="101167" y="366734"/>
                </a:cubicBezTo>
                <a:cubicBezTo>
                  <a:pt x="102612" y="365062"/>
                  <a:pt x="104484" y="362679"/>
                  <a:pt x="104911" y="362165"/>
                </a:cubicBezTo>
                <a:cubicBezTo>
                  <a:pt x="99787" y="368569"/>
                  <a:pt x="105273" y="362165"/>
                  <a:pt x="108886" y="359815"/>
                </a:cubicBezTo>
                <a:cubicBezTo>
                  <a:pt x="109642" y="359300"/>
                  <a:pt x="110200" y="358913"/>
                  <a:pt x="110627" y="358592"/>
                </a:cubicBezTo>
                <a:cubicBezTo>
                  <a:pt x="110692" y="358592"/>
                  <a:pt x="110758" y="358592"/>
                  <a:pt x="110824" y="358559"/>
                </a:cubicBezTo>
                <a:cubicBezTo>
                  <a:pt x="113222" y="357948"/>
                  <a:pt x="115587" y="357271"/>
                  <a:pt x="117985" y="356596"/>
                </a:cubicBezTo>
                <a:cubicBezTo>
                  <a:pt x="114339" y="357722"/>
                  <a:pt x="124062" y="355534"/>
                  <a:pt x="127117" y="355534"/>
                </a:cubicBezTo>
                <a:cubicBezTo>
                  <a:pt x="127413" y="355534"/>
                  <a:pt x="139863" y="356982"/>
                  <a:pt x="138252" y="356467"/>
                </a:cubicBezTo>
                <a:cubicBezTo>
                  <a:pt x="139960" y="356822"/>
                  <a:pt x="141702" y="357143"/>
                  <a:pt x="143410" y="357561"/>
                </a:cubicBezTo>
                <a:cubicBezTo>
                  <a:pt x="144264" y="357980"/>
                  <a:pt x="145118" y="358431"/>
                  <a:pt x="145971" y="358849"/>
                </a:cubicBezTo>
                <a:cubicBezTo>
                  <a:pt x="143245" y="361552"/>
                  <a:pt x="140519" y="364225"/>
                  <a:pt x="137825" y="366960"/>
                </a:cubicBezTo>
                <a:cubicBezTo>
                  <a:pt x="135428" y="369406"/>
                  <a:pt x="132833" y="371627"/>
                  <a:pt x="130303" y="373977"/>
                </a:cubicBezTo>
                <a:cubicBezTo>
                  <a:pt x="129285" y="374235"/>
                  <a:pt x="128233" y="374524"/>
                  <a:pt x="127314" y="374782"/>
                </a:cubicBezTo>
                <a:cubicBezTo>
                  <a:pt x="126526" y="374782"/>
                  <a:pt x="125573" y="374782"/>
                  <a:pt x="124259" y="374782"/>
                </a:cubicBezTo>
                <a:cubicBezTo>
                  <a:pt x="122058" y="374782"/>
                  <a:pt x="120646" y="374717"/>
                  <a:pt x="119890" y="374717"/>
                </a:cubicBezTo>
                <a:cubicBezTo>
                  <a:pt x="117394" y="374202"/>
                  <a:pt x="114930" y="373656"/>
                  <a:pt x="112466" y="372947"/>
                </a:cubicBezTo>
                <a:cubicBezTo>
                  <a:pt x="111579" y="372689"/>
                  <a:pt x="108722" y="371403"/>
                  <a:pt x="106915" y="370629"/>
                </a:cubicBezTo>
                <a:lnTo>
                  <a:pt x="106948" y="370629"/>
                </a:lnTo>
              </a:path>
            </a:pathLst>
          </a:custGeom>
          <a:solidFill>
            <a:schemeClr val="accent5"/>
          </a:solidFill>
        </p:spPr>
      </p:sp>
      <p:sp>
        <p:nvSpPr>
          <p:cNvPr id="78" name="Vector-3714&amp;1733"/>
          <p:cNvSpPr/>
          <p:nvPr>
            <p:custDataLst>
              <p:tags r:id="rId9"/>
            </p:custDataLst>
          </p:nvPr>
        </p:nvSpPr>
        <p:spPr>
          <a:xfrm rot="3091800">
            <a:off x="3308033" y="6385560"/>
            <a:ext cx="176530" cy="153670"/>
          </a:xfrm>
          <a:custGeom>
            <a:avLst/>
            <a:gdLst/>
            <a:ahLst/>
            <a:cxnLst/>
            <a:rect l="l" t="t" r="r" b="b"/>
            <a:pathLst>
              <a:path w="165241" h="143208">
                <a:moveTo>
                  <a:pt x="150283" y="24122"/>
                </a:moveTo>
                <a:cubicBezTo>
                  <a:pt x="144118" y="16629"/>
                  <a:pt x="135588" y="11363"/>
                  <a:pt x="126025" y="8071"/>
                </a:cubicBezTo>
                <a:cubicBezTo>
                  <a:pt x="113929" y="672"/>
                  <a:pt x="98702" y="-2274"/>
                  <a:pt x="82674" y="1927"/>
                </a:cubicBezTo>
                <a:cubicBezTo>
                  <a:pt x="68613" y="5626"/>
                  <a:pt x="54551" y="9356"/>
                  <a:pt x="40490" y="13055"/>
                </a:cubicBezTo>
                <a:cubicBezTo>
                  <a:pt x="17432" y="19137"/>
                  <a:pt x="-361" y="40298"/>
                  <a:pt x="6" y="63090"/>
                </a:cubicBezTo>
                <a:cubicBezTo>
                  <a:pt x="605" y="100333"/>
                  <a:pt x="28395" y="134221"/>
                  <a:pt x="67814" y="141652"/>
                </a:cubicBezTo>
                <a:cubicBezTo>
                  <a:pt x="116262" y="150806"/>
                  <a:pt x="161378" y="118547"/>
                  <a:pt x="164977" y="72369"/>
                </a:cubicBezTo>
                <a:cubicBezTo>
                  <a:pt x="166409" y="54312"/>
                  <a:pt x="162077" y="38449"/>
                  <a:pt x="150283" y="24091"/>
                </a:cubicBezTo>
                <a:lnTo>
                  <a:pt x="150283" y="24122"/>
                </a:lnTo>
              </a:path>
            </a:pathLst>
          </a:custGeom>
          <a:solidFill>
            <a:srgbClr val="FFFBF2"/>
          </a:solidFill>
        </p:spPr>
      </p:sp>
      <p:sp>
        <p:nvSpPr>
          <p:cNvPr id="82" name="Vector-3713&amp;3344"/>
          <p:cNvSpPr/>
          <p:nvPr>
            <p:custDataLst>
              <p:tags r:id="rId10"/>
            </p:custDataLst>
          </p:nvPr>
        </p:nvSpPr>
        <p:spPr>
          <a:xfrm>
            <a:off x="4626928" y="3700145"/>
            <a:ext cx="2613025" cy="3072765"/>
          </a:xfrm>
          <a:custGeom>
            <a:avLst/>
            <a:gdLst/>
            <a:ahLst/>
            <a:cxnLst/>
            <a:rect l="l" t="t" r="r" b="b"/>
            <a:pathLst>
              <a:path w="2441627" h="2870200">
                <a:moveTo>
                  <a:pt x="2402637" y="2420836"/>
                </a:moveTo>
                <a:cubicBezTo>
                  <a:pt x="2400757" y="2593238"/>
                  <a:pt x="2318791" y="2783218"/>
                  <a:pt x="2120925" y="2820873"/>
                </a:cubicBezTo>
                <a:cubicBezTo>
                  <a:pt x="1963966" y="2850464"/>
                  <a:pt x="1800339" y="2825356"/>
                  <a:pt x="1644396" y="2843860"/>
                </a:cubicBezTo>
                <a:cubicBezTo>
                  <a:pt x="1567510" y="2853106"/>
                  <a:pt x="1494828" y="2871330"/>
                  <a:pt x="1416355" y="2870149"/>
                </a:cubicBezTo>
                <a:cubicBezTo>
                  <a:pt x="1299718" y="2867101"/>
                  <a:pt x="1177723" y="2858122"/>
                  <a:pt x="1065154" y="2848483"/>
                </a:cubicBezTo>
                <a:cubicBezTo>
                  <a:pt x="948233" y="2832621"/>
                  <a:pt x="833633" y="2820733"/>
                  <a:pt x="716131" y="2824302"/>
                </a:cubicBezTo>
                <a:cubicBezTo>
                  <a:pt x="613716" y="2824836"/>
                  <a:pt x="518119" y="2785720"/>
                  <a:pt x="416286" y="2776614"/>
                </a:cubicBezTo>
                <a:cubicBezTo>
                  <a:pt x="68423" y="2775026"/>
                  <a:pt x="72050" y="2549449"/>
                  <a:pt x="54062" y="2298700"/>
                </a:cubicBezTo>
                <a:cubicBezTo>
                  <a:pt x="42892" y="2187194"/>
                  <a:pt x="48287" y="2143633"/>
                  <a:pt x="31750" y="2032000"/>
                </a:cubicBezTo>
                <a:cubicBezTo>
                  <a:pt x="13907" y="1927631"/>
                  <a:pt x="-2" y="1784350"/>
                  <a:pt x="26830" y="1663700"/>
                </a:cubicBezTo>
                <a:cubicBezTo>
                  <a:pt x="2" y="1543050"/>
                  <a:pt x="12703" y="1419403"/>
                  <a:pt x="31750" y="1250950"/>
                </a:cubicBezTo>
                <a:cubicBezTo>
                  <a:pt x="50797" y="1082498"/>
                  <a:pt x="44923" y="890914"/>
                  <a:pt x="54062" y="742950"/>
                </a:cubicBezTo>
                <a:cubicBezTo>
                  <a:pt x="52466" y="558921"/>
                  <a:pt x="90908" y="415136"/>
                  <a:pt x="127464" y="234805"/>
                </a:cubicBezTo>
                <a:cubicBezTo>
                  <a:pt x="148643" y="143782"/>
                  <a:pt x="236696" y="100053"/>
                  <a:pt x="332584" y="81953"/>
                </a:cubicBezTo>
                <a:cubicBezTo>
                  <a:pt x="444572" y="56324"/>
                  <a:pt x="560769" y="35451"/>
                  <a:pt x="677544" y="36508"/>
                </a:cubicBezTo>
                <a:cubicBezTo>
                  <a:pt x="769950" y="37697"/>
                  <a:pt x="861920" y="48662"/>
                  <a:pt x="954325" y="42849"/>
                </a:cubicBezTo>
                <a:cubicBezTo>
                  <a:pt x="1067185" y="37961"/>
                  <a:pt x="1177143" y="32280"/>
                  <a:pt x="1286523" y="12331"/>
                </a:cubicBezTo>
                <a:cubicBezTo>
                  <a:pt x="1399527" y="-7749"/>
                  <a:pt x="1516151" y="-1672"/>
                  <a:pt x="1628724" y="18805"/>
                </a:cubicBezTo>
                <a:cubicBezTo>
                  <a:pt x="1802651" y="56060"/>
                  <a:pt x="1981949" y="55003"/>
                  <a:pt x="2158060" y="79972"/>
                </a:cubicBezTo>
                <a:cubicBezTo>
                  <a:pt x="2259902" y="90144"/>
                  <a:pt x="2343163" y="138894"/>
                  <a:pt x="2357819" y="237448"/>
                </a:cubicBezTo>
                <a:cubicBezTo>
                  <a:pt x="2374925" y="354366"/>
                  <a:pt x="2399449" y="471019"/>
                  <a:pt x="2407717" y="588465"/>
                </a:cubicBezTo>
                <a:cubicBezTo>
                  <a:pt x="2413229" y="684378"/>
                  <a:pt x="2399881" y="780421"/>
                  <a:pt x="2408301" y="875805"/>
                </a:cubicBezTo>
                <a:cubicBezTo>
                  <a:pt x="2411489" y="919665"/>
                  <a:pt x="2416277" y="963394"/>
                  <a:pt x="2418448" y="1007387"/>
                </a:cubicBezTo>
                <a:cubicBezTo>
                  <a:pt x="2421928" y="1079519"/>
                  <a:pt x="2408301" y="1123950"/>
                  <a:pt x="2418448" y="1250950"/>
                </a:cubicBezTo>
                <a:cubicBezTo>
                  <a:pt x="2428608" y="1377950"/>
                  <a:pt x="2448331" y="1442644"/>
                  <a:pt x="2439187" y="1543050"/>
                </a:cubicBezTo>
                <a:cubicBezTo>
                  <a:pt x="2424113" y="1680705"/>
                  <a:pt x="2449208" y="1793710"/>
                  <a:pt x="2439187" y="1932292"/>
                </a:cubicBezTo>
                <a:cubicBezTo>
                  <a:pt x="2421496" y="2094522"/>
                  <a:pt x="2396109" y="2254771"/>
                  <a:pt x="2402929" y="2418067"/>
                </a:cubicBezTo>
                <a:lnTo>
                  <a:pt x="2402929" y="2420836"/>
                </a:lnTo>
                <a:lnTo>
                  <a:pt x="2402637" y="2420836"/>
                </a:lnTo>
              </a:path>
            </a:pathLst>
          </a:custGeom>
          <a:solidFill>
            <a:schemeClr val="accent1">
              <a:lumMod val="60000"/>
              <a:lumOff val="40000"/>
            </a:schemeClr>
          </a:solidFill>
        </p:spPr>
      </p:sp>
      <p:sp>
        <p:nvSpPr>
          <p:cNvPr id="83" name="Vector-3713&amp;3345"/>
          <p:cNvSpPr/>
          <p:nvPr>
            <p:custDataLst>
              <p:tags r:id="rId11"/>
            </p:custDataLst>
          </p:nvPr>
        </p:nvSpPr>
        <p:spPr>
          <a:xfrm>
            <a:off x="4819333" y="4088765"/>
            <a:ext cx="2195195" cy="2322195"/>
          </a:xfrm>
          <a:custGeom>
            <a:avLst/>
            <a:gdLst/>
            <a:ahLst/>
            <a:cxnLst/>
            <a:rect l="l" t="t" r="r" b="b"/>
            <a:pathLst>
              <a:path w="2051164" h="2169232">
                <a:moveTo>
                  <a:pt x="2040992" y="1133102"/>
                </a:moveTo>
                <a:cubicBezTo>
                  <a:pt x="2040992" y="1241356"/>
                  <a:pt x="2040598" y="1349616"/>
                  <a:pt x="2041182" y="1457871"/>
                </a:cubicBezTo>
                <a:cubicBezTo>
                  <a:pt x="2041779" y="1557680"/>
                  <a:pt x="2044129" y="1657287"/>
                  <a:pt x="2044129" y="1757096"/>
                </a:cubicBezTo>
                <a:cubicBezTo>
                  <a:pt x="2044129" y="1818589"/>
                  <a:pt x="2042363" y="1880286"/>
                  <a:pt x="2032343" y="1941182"/>
                </a:cubicBezTo>
                <a:cubicBezTo>
                  <a:pt x="2028215" y="1966138"/>
                  <a:pt x="2021929" y="1991093"/>
                  <a:pt x="2014080" y="2015058"/>
                </a:cubicBezTo>
                <a:cubicBezTo>
                  <a:pt x="1995602" y="2070659"/>
                  <a:pt x="1957692" y="2108581"/>
                  <a:pt x="1904441" y="2131568"/>
                </a:cubicBezTo>
                <a:cubicBezTo>
                  <a:pt x="1874190" y="2144535"/>
                  <a:pt x="1842364" y="2152587"/>
                  <a:pt x="1809941" y="2157108"/>
                </a:cubicBezTo>
                <a:cubicBezTo>
                  <a:pt x="1748244" y="2165756"/>
                  <a:pt x="1685963" y="2170074"/>
                  <a:pt x="1623492" y="2169097"/>
                </a:cubicBezTo>
                <a:cubicBezTo>
                  <a:pt x="1511503" y="2167331"/>
                  <a:pt x="1399515" y="2165160"/>
                  <a:pt x="1287526" y="2162607"/>
                </a:cubicBezTo>
                <a:cubicBezTo>
                  <a:pt x="1212472" y="2161045"/>
                  <a:pt x="1137615" y="2158289"/>
                  <a:pt x="1062563" y="2156524"/>
                </a:cubicBezTo>
                <a:cubicBezTo>
                  <a:pt x="959024" y="2154161"/>
                  <a:pt x="855483" y="2152193"/>
                  <a:pt x="751943" y="2149843"/>
                </a:cubicBezTo>
                <a:cubicBezTo>
                  <a:pt x="661172" y="2147875"/>
                  <a:pt x="570207" y="2146694"/>
                  <a:pt x="479436" y="2143354"/>
                </a:cubicBezTo>
                <a:cubicBezTo>
                  <a:pt x="411851" y="2140801"/>
                  <a:pt x="344461" y="2136673"/>
                  <a:pt x="277072" y="2130781"/>
                </a:cubicBezTo>
                <a:cubicBezTo>
                  <a:pt x="239349" y="2127441"/>
                  <a:pt x="202020" y="2119579"/>
                  <a:pt x="165868" y="2107209"/>
                </a:cubicBezTo>
                <a:cubicBezTo>
                  <a:pt x="100051" y="2084616"/>
                  <a:pt x="56238" y="2040407"/>
                  <a:pt x="36001" y="1974190"/>
                </a:cubicBezTo>
                <a:cubicBezTo>
                  <a:pt x="26964" y="1944916"/>
                  <a:pt x="20480" y="1914665"/>
                  <a:pt x="16551" y="1884210"/>
                </a:cubicBezTo>
                <a:cubicBezTo>
                  <a:pt x="7120" y="1813674"/>
                  <a:pt x="3977" y="1742758"/>
                  <a:pt x="2994" y="1671625"/>
                </a:cubicBezTo>
                <a:cubicBezTo>
                  <a:pt x="1815" y="1582433"/>
                  <a:pt x="-346" y="1493431"/>
                  <a:pt x="47" y="1404226"/>
                </a:cubicBezTo>
                <a:cubicBezTo>
                  <a:pt x="1029" y="1250394"/>
                  <a:pt x="2798" y="1096557"/>
                  <a:pt x="5941" y="942720"/>
                </a:cubicBezTo>
                <a:cubicBezTo>
                  <a:pt x="7709" y="853719"/>
                  <a:pt x="11835" y="764521"/>
                  <a:pt x="16747" y="675716"/>
                </a:cubicBezTo>
                <a:cubicBezTo>
                  <a:pt x="21855" y="582588"/>
                  <a:pt x="28143" y="489461"/>
                  <a:pt x="36001" y="396334"/>
                </a:cubicBezTo>
                <a:cubicBezTo>
                  <a:pt x="40127" y="346823"/>
                  <a:pt x="46611" y="297115"/>
                  <a:pt x="59578" y="248980"/>
                </a:cubicBezTo>
                <a:cubicBezTo>
                  <a:pt x="62525" y="237781"/>
                  <a:pt x="65669" y="226386"/>
                  <a:pt x="69402" y="215383"/>
                </a:cubicBezTo>
                <a:cubicBezTo>
                  <a:pt x="94353" y="140331"/>
                  <a:pt x="143472" y="88660"/>
                  <a:pt x="217344" y="59975"/>
                </a:cubicBezTo>
                <a:cubicBezTo>
                  <a:pt x="262926" y="42292"/>
                  <a:pt x="310079" y="31683"/>
                  <a:pt x="358215" y="24807"/>
                </a:cubicBezTo>
                <a:cubicBezTo>
                  <a:pt x="450360" y="11643"/>
                  <a:pt x="543094" y="6731"/>
                  <a:pt x="636025" y="3588"/>
                </a:cubicBezTo>
                <a:cubicBezTo>
                  <a:pt x="728956" y="248"/>
                  <a:pt x="821887" y="1426"/>
                  <a:pt x="915013" y="3391"/>
                </a:cubicBezTo>
                <a:cubicBezTo>
                  <a:pt x="1001658" y="5159"/>
                  <a:pt x="1088301" y="4963"/>
                  <a:pt x="1174946" y="4570"/>
                </a:cubicBezTo>
                <a:cubicBezTo>
                  <a:pt x="1346073" y="3391"/>
                  <a:pt x="1517396" y="1426"/>
                  <a:pt x="1688516" y="51"/>
                </a:cubicBezTo>
                <a:cubicBezTo>
                  <a:pt x="1748841" y="-538"/>
                  <a:pt x="1808963" y="3981"/>
                  <a:pt x="1868488" y="13215"/>
                </a:cubicBezTo>
                <a:cubicBezTo>
                  <a:pt x="1890103" y="16555"/>
                  <a:pt x="1911515" y="23431"/>
                  <a:pt x="1932343" y="31094"/>
                </a:cubicBezTo>
                <a:cubicBezTo>
                  <a:pt x="1964563" y="43078"/>
                  <a:pt x="1987944" y="65869"/>
                  <a:pt x="2000910" y="97894"/>
                </a:cubicBezTo>
                <a:cubicBezTo>
                  <a:pt x="2008772" y="117344"/>
                  <a:pt x="2015058" y="137777"/>
                  <a:pt x="2019579" y="158407"/>
                </a:cubicBezTo>
                <a:cubicBezTo>
                  <a:pt x="2030387" y="206149"/>
                  <a:pt x="2034502" y="254874"/>
                  <a:pt x="2038045" y="303403"/>
                </a:cubicBezTo>
                <a:cubicBezTo>
                  <a:pt x="2049437" y="456847"/>
                  <a:pt x="2052587" y="610683"/>
                  <a:pt x="2050618" y="764718"/>
                </a:cubicBezTo>
                <a:cubicBezTo>
                  <a:pt x="2049437" y="855880"/>
                  <a:pt x="2046694" y="947240"/>
                  <a:pt x="2045119" y="1038402"/>
                </a:cubicBezTo>
                <a:cubicBezTo>
                  <a:pt x="2044522" y="1070230"/>
                  <a:pt x="2045119" y="1102059"/>
                  <a:pt x="2045119" y="1133886"/>
                </a:cubicBezTo>
                <a:cubicBezTo>
                  <a:pt x="2043544" y="1133102"/>
                  <a:pt x="2042363" y="1133102"/>
                  <a:pt x="2040992" y="1133102"/>
                </a:cubicBezTo>
              </a:path>
            </a:pathLst>
          </a:custGeom>
          <a:solidFill>
            <a:srgbClr val="FFFBF2"/>
          </a:solidFill>
        </p:spPr>
      </p:sp>
      <p:pic>
        <p:nvPicPr>
          <p:cNvPr id="84" name="@png2x_Mask group-3713&amp;3346" descr="preencoded.png"/>
          <p:cNvPicPr>
            <a:picLocks noChangeAspect="1"/>
          </p:cNvPicPr>
          <p:nvPr>
            <p:custDataLst>
              <p:tags r:id="rId12"/>
            </p:custDataLst>
          </p:nvPr>
        </p:nvPicPr>
        <p:blipFill>
          <a:blip r:embed="rId4">
            <a:alphaModFix amt="55000"/>
          </a:blip>
          <a:stretch>
            <a:fillRect/>
          </a:stretch>
        </p:blipFill>
        <p:spPr>
          <a:xfrm>
            <a:off x="4819333" y="4088765"/>
            <a:ext cx="2195195" cy="2322195"/>
          </a:xfrm>
          <a:prstGeom prst="rect">
            <a:avLst/>
          </a:prstGeom>
        </p:spPr>
      </p:pic>
      <p:sp>
        <p:nvSpPr>
          <p:cNvPr id="85" name="Union-3713&amp;3349"/>
          <p:cNvSpPr/>
          <p:nvPr>
            <p:custDataLst>
              <p:tags r:id="rId13"/>
            </p:custDataLst>
          </p:nvPr>
        </p:nvSpPr>
        <p:spPr>
          <a:xfrm>
            <a:off x="4891723" y="3527425"/>
            <a:ext cx="2151380" cy="381635"/>
          </a:xfrm>
          <a:custGeom>
            <a:avLst/>
            <a:gdLst/>
            <a:ahLst/>
            <a:cxnLst/>
            <a:rect l="l" t="t" r="r" b="b"/>
            <a:pathLst>
              <a:path w="2010563" h="356641">
                <a:moveTo>
                  <a:pt x="1009393" y="276672"/>
                </a:moveTo>
                <a:cubicBezTo>
                  <a:pt x="1008616" y="270591"/>
                  <a:pt x="1007829" y="264499"/>
                  <a:pt x="1007040" y="258402"/>
                </a:cubicBezTo>
                <a:cubicBezTo>
                  <a:pt x="1004439" y="238299"/>
                  <a:pt x="1001832" y="218133"/>
                  <a:pt x="999570" y="198083"/>
                </a:cubicBezTo>
                <a:cubicBezTo>
                  <a:pt x="995248" y="160754"/>
                  <a:pt x="998391" y="124014"/>
                  <a:pt x="1009983" y="88256"/>
                </a:cubicBezTo>
                <a:cubicBezTo>
                  <a:pt x="1018628" y="61340"/>
                  <a:pt x="1034150" y="38942"/>
                  <a:pt x="1056547" y="21456"/>
                </a:cubicBezTo>
                <a:cubicBezTo>
                  <a:pt x="1077570" y="5149"/>
                  <a:pt x="1101146" y="-2317"/>
                  <a:pt x="1127865" y="630"/>
                </a:cubicBezTo>
                <a:cubicBezTo>
                  <a:pt x="1167160" y="4756"/>
                  <a:pt x="1200757" y="48176"/>
                  <a:pt x="1194469" y="87274"/>
                </a:cubicBezTo>
                <a:cubicBezTo>
                  <a:pt x="1193094" y="95722"/>
                  <a:pt x="1186611" y="102402"/>
                  <a:pt x="1177966" y="104367"/>
                </a:cubicBezTo>
                <a:cubicBezTo>
                  <a:pt x="1168339" y="106528"/>
                  <a:pt x="1156943" y="102795"/>
                  <a:pt x="1153211" y="94543"/>
                </a:cubicBezTo>
                <a:cubicBezTo>
                  <a:pt x="1150838" y="89798"/>
                  <a:pt x="1149259" y="84656"/>
                  <a:pt x="1147666" y="79471"/>
                </a:cubicBezTo>
                <a:cubicBezTo>
                  <a:pt x="1146754" y="76497"/>
                  <a:pt x="1145836" y="73509"/>
                  <a:pt x="1144761" y="70574"/>
                </a:cubicBezTo>
                <a:cubicBezTo>
                  <a:pt x="1135921" y="46408"/>
                  <a:pt x="1120793" y="40317"/>
                  <a:pt x="1097609" y="51516"/>
                </a:cubicBezTo>
                <a:cubicBezTo>
                  <a:pt x="1080713" y="59768"/>
                  <a:pt x="1067942" y="72735"/>
                  <a:pt x="1061066" y="89828"/>
                </a:cubicBezTo>
                <a:cubicBezTo>
                  <a:pt x="1054975" y="105349"/>
                  <a:pt x="1049867" y="122049"/>
                  <a:pt x="1048098" y="138553"/>
                </a:cubicBezTo>
                <a:cubicBezTo>
                  <a:pt x="1043776" y="180009"/>
                  <a:pt x="1049278" y="221071"/>
                  <a:pt x="1055761" y="261937"/>
                </a:cubicBezTo>
                <a:cubicBezTo>
                  <a:pt x="1056977" y="269751"/>
                  <a:pt x="1061260" y="275415"/>
                  <a:pt x="1065766" y="281372"/>
                </a:cubicBezTo>
                <a:cubicBezTo>
                  <a:pt x="1066358" y="282156"/>
                  <a:pt x="1066955" y="282946"/>
                  <a:pt x="1067549" y="283745"/>
                </a:cubicBezTo>
                <a:cubicBezTo>
                  <a:pt x="1082481" y="303393"/>
                  <a:pt x="1080908" y="323040"/>
                  <a:pt x="1063226" y="336793"/>
                </a:cubicBezTo>
                <a:cubicBezTo>
                  <a:pt x="1040436" y="354672"/>
                  <a:pt x="1016466" y="352510"/>
                  <a:pt x="999962" y="335810"/>
                </a:cubicBezTo>
                <a:cubicBezTo>
                  <a:pt x="989747" y="325594"/>
                  <a:pt x="987979" y="311055"/>
                  <a:pt x="995248" y="297694"/>
                </a:cubicBezTo>
                <a:cubicBezTo>
                  <a:pt x="997994" y="292346"/>
                  <a:pt x="1001592" y="287424"/>
                  <a:pt x="1005336" y="282299"/>
                </a:cubicBezTo>
                <a:lnTo>
                  <a:pt x="1005336" y="282299"/>
                </a:lnTo>
                <a:cubicBezTo>
                  <a:pt x="1006681" y="280459"/>
                  <a:pt x="1008043" y="278594"/>
                  <a:pt x="1009393" y="276672"/>
                </a:cubicBezTo>
                <a:moveTo>
                  <a:pt x="68310" y="276870"/>
                </a:moveTo>
                <a:cubicBezTo>
                  <a:pt x="72635" y="278703"/>
                  <a:pt x="76495" y="280180"/>
                  <a:pt x="80012" y="281526"/>
                </a:cubicBezTo>
                <a:cubicBezTo>
                  <a:pt x="85923" y="283788"/>
                  <a:pt x="90866" y="285679"/>
                  <a:pt x="95423" y="288266"/>
                </a:cubicBezTo>
                <a:cubicBezTo>
                  <a:pt x="111927" y="297892"/>
                  <a:pt x="115267" y="316165"/>
                  <a:pt x="104264" y="332078"/>
                </a:cubicBezTo>
                <a:cubicBezTo>
                  <a:pt x="94441" y="346225"/>
                  <a:pt x="80295" y="352708"/>
                  <a:pt x="63595" y="353297"/>
                </a:cubicBezTo>
                <a:cubicBezTo>
                  <a:pt x="42965" y="354084"/>
                  <a:pt x="28623" y="341706"/>
                  <a:pt x="29016" y="320879"/>
                </a:cubicBezTo>
                <a:cubicBezTo>
                  <a:pt x="29212" y="307323"/>
                  <a:pt x="25086" y="296125"/>
                  <a:pt x="20175" y="284533"/>
                </a:cubicBezTo>
                <a:cubicBezTo>
                  <a:pt x="-3991" y="225395"/>
                  <a:pt x="-5563" y="164882"/>
                  <a:pt x="10744" y="103583"/>
                </a:cubicBezTo>
                <a:cubicBezTo>
                  <a:pt x="16049" y="83936"/>
                  <a:pt x="24693" y="65860"/>
                  <a:pt x="36875" y="49357"/>
                </a:cubicBezTo>
                <a:cubicBezTo>
                  <a:pt x="56129" y="23226"/>
                  <a:pt x="82063" y="7312"/>
                  <a:pt x="113695" y="2989"/>
                </a:cubicBezTo>
                <a:cubicBezTo>
                  <a:pt x="148863" y="-1726"/>
                  <a:pt x="178530" y="10652"/>
                  <a:pt x="200928" y="38354"/>
                </a:cubicBezTo>
                <a:cubicBezTo>
                  <a:pt x="220182" y="62127"/>
                  <a:pt x="227649" y="91009"/>
                  <a:pt x="232167" y="120676"/>
                </a:cubicBezTo>
                <a:cubicBezTo>
                  <a:pt x="234132" y="134233"/>
                  <a:pt x="226273" y="144449"/>
                  <a:pt x="214485" y="146807"/>
                </a:cubicBezTo>
                <a:cubicBezTo>
                  <a:pt x="202500" y="149164"/>
                  <a:pt x="192283" y="143270"/>
                  <a:pt x="187175" y="130499"/>
                </a:cubicBezTo>
                <a:cubicBezTo>
                  <a:pt x="185670" y="126737"/>
                  <a:pt x="184727" y="122816"/>
                  <a:pt x="183780" y="118887"/>
                </a:cubicBezTo>
                <a:lnTo>
                  <a:pt x="183780" y="118887"/>
                </a:lnTo>
                <a:cubicBezTo>
                  <a:pt x="183243" y="116660"/>
                  <a:pt x="182707" y="114431"/>
                  <a:pt x="182067" y="112227"/>
                </a:cubicBezTo>
                <a:cubicBezTo>
                  <a:pt x="181199" y="109457"/>
                  <a:pt x="180388" y="106642"/>
                  <a:pt x="179578" y="103819"/>
                </a:cubicBezTo>
                <a:lnTo>
                  <a:pt x="179578" y="103819"/>
                </a:lnTo>
                <a:cubicBezTo>
                  <a:pt x="177455" y="96431"/>
                  <a:pt x="175317" y="88991"/>
                  <a:pt x="172047" y="82167"/>
                </a:cubicBezTo>
                <a:cubicBezTo>
                  <a:pt x="156133" y="48178"/>
                  <a:pt x="119982" y="39926"/>
                  <a:pt x="89922" y="62913"/>
                </a:cubicBezTo>
                <a:cubicBezTo>
                  <a:pt x="74990" y="74308"/>
                  <a:pt x="65953" y="89633"/>
                  <a:pt x="60058" y="106923"/>
                </a:cubicBezTo>
                <a:cubicBezTo>
                  <a:pt x="40411" y="164685"/>
                  <a:pt x="43751" y="221270"/>
                  <a:pt x="68310" y="276870"/>
                </a:cubicBezTo>
                <a:moveTo>
                  <a:pt x="1918145" y="84441"/>
                </a:moveTo>
                <a:cubicBezTo>
                  <a:pt x="1923898" y="73704"/>
                  <a:pt x="1929829" y="62618"/>
                  <a:pt x="1942833" y="58983"/>
                </a:cubicBezTo>
                <a:cubicBezTo>
                  <a:pt x="1953438" y="65467"/>
                  <a:pt x="1956778" y="75487"/>
                  <a:pt x="1958556" y="85507"/>
                </a:cubicBezTo>
                <a:cubicBezTo>
                  <a:pt x="1959496" y="90571"/>
                  <a:pt x="1960283" y="95635"/>
                  <a:pt x="1961083" y="100683"/>
                </a:cubicBezTo>
                <a:cubicBezTo>
                  <a:pt x="1962099" y="107190"/>
                  <a:pt x="1963115" y="113669"/>
                  <a:pt x="1964449" y="120086"/>
                </a:cubicBezTo>
                <a:cubicBezTo>
                  <a:pt x="1967789" y="136393"/>
                  <a:pt x="1976819" y="144055"/>
                  <a:pt x="1989988" y="143073"/>
                </a:cubicBezTo>
                <a:cubicBezTo>
                  <a:pt x="2003146" y="141895"/>
                  <a:pt x="2011794" y="131874"/>
                  <a:pt x="2010423" y="115960"/>
                </a:cubicBezTo>
                <a:cubicBezTo>
                  <a:pt x="2008848" y="98278"/>
                  <a:pt x="2005901" y="80202"/>
                  <a:pt x="2001584" y="62913"/>
                </a:cubicBezTo>
                <a:cubicBezTo>
                  <a:pt x="1999018" y="52893"/>
                  <a:pt x="1993329" y="43266"/>
                  <a:pt x="1987232" y="34817"/>
                </a:cubicBezTo>
                <a:cubicBezTo>
                  <a:pt x="1967001" y="7311"/>
                  <a:pt x="1932813" y="2596"/>
                  <a:pt x="1906295" y="24404"/>
                </a:cubicBezTo>
                <a:cubicBezTo>
                  <a:pt x="1895881" y="33049"/>
                  <a:pt x="1886445" y="43855"/>
                  <a:pt x="1879968" y="55643"/>
                </a:cubicBezTo>
                <a:cubicBezTo>
                  <a:pt x="1870532" y="73129"/>
                  <a:pt x="1862277" y="91794"/>
                  <a:pt x="1856778" y="111048"/>
                </a:cubicBezTo>
                <a:cubicBezTo>
                  <a:pt x="1840865" y="166060"/>
                  <a:pt x="1838896" y="221858"/>
                  <a:pt x="1850885" y="277852"/>
                </a:cubicBezTo>
                <a:cubicBezTo>
                  <a:pt x="1853044" y="287480"/>
                  <a:pt x="1854225" y="296125"/>
                  <a:pt x="1848523" y="305162"/>
                </a:cubicBezTo>
                <a:cubicBezTo>
                  <a:pt x="1842440" y="314789"/>
                  <a:pt x="1842630" y="325201"/>
                  <a:pt x="1848129" y="335418"/>
                </a:cubicBezTo>
                <a:cubicBezTo>
                  <a:pt x="1855800" y="349957"/>
                  <a:pt x="1868373" y="356834"/>
                  <a:pt x="1884477" y="356638"/>
                </a:cubicBezTo>
                <a:cubicBezTo>
                  <a:pt x="1899412" y="356638"/>
                  <a:pt x="1910804" y="348974"/>
                  <a:pt x="1917878" y="336008"/>
                </a:cubicBezTo>
                <a:cubicBezTo>
                  <a:pt x="1919326" y="333461"/>
                  <a:pt x="1920138" y="330604"/>
                  <a:pt x="1920964" y="327716"/>
                </a:cubicBezTo>
                <a:cubicBezTo>
                  <a:pt x="1921599" y="325477"/>
                  <a:pt x="1922247" y="323220"/>
                  <a:pt x="1923186" y="321076"/>
                </a:cubicBezTo>
                <a:cubicBezTo>
                  <a:pt x="1928686" y="308502"/>
                  <a:pt x="1926133" y="296714"/>
                  <a:pt x="1915135" y="290034"/>
                </a:cubicBezTo>
                <a:cubicBezTo>
                  <a:pt x="1899221" y="280407"/>
                  <a:pt x="1896275" y="265868"/>
                  <a:pt x="1894307" y="249757"/>
                </a:cubicBezTo>
                <a:cubicBezTo>
                  <a:pt x="1890763" y="220090"/>
                  <a:pt x="1890967" y="190423"/>
                  <a:pt x="1894891" y="160952"/>
                </a:cubicBezTo>
                <a:cubicBezTo>
                  <a:pt x="1898434" y="134625"/>
                  <a:pt x="1904911" y="108887"/>
                  <a:pt x="1917687" y="85310"/>
                </a:cubicBezTo>
                <a:lnTo>
                  <a:pt x="1918145" y="84441"/>
                </a:lnTo>
              </a:path>
            </a:pathLst>
          </a:custGeom>
          <a:solidFill>
            <a:schemeClr val="accent1"/>
          </a:solidFill>
        </p:spPr>
      </p:sp>
      <p:sp>
        <p:nvSpPr>
          <p:cNvPr id="86" name="Union-3713&amp;3353"/>
          <p:cNvSpPr/>
          <p:nvPr>
            <p:custDataLst>
              <p:tags r:id="rId14"/>
            </p:custDataLst>
          </p:nvPr>
        </p:nvSpPr>
        <p:spPr>
          <a:xfrm>
            <a:off x="5287328" y="3523615"/>
            <a:ext cx="1214755" cy="387350"/>
          </a:xfrm>
          <a:custGeom>
            <a:avLst/>
            <a:gdLst/>
            <a:ahLst/>
            <a:cxnLst/>
            <a:rect l="l" t="t" r="r" b="b"/>
            <a:pathLst>
              <a:path w="1134859" h="362057">
                <a:moveTo>
                  <a:pt x="50363" y="231186"/>
                </a:moveTo>
                <a:cubicBezTo>
                  <a:pt x="49135" y="221751"/>
                  <a:pt x="47883" y="212123"/>
                  <a:pt x="46536" y="202119"/>
                </a:cubicBezTo>
                <a:cubicBezTo>
                  <a:pt x="47304" y="196303"/>
                  <a:pt x="48011" y="190378"/>
                  <a:pt x="48725" y="184394"/>
                </a:cubicBezTo>
                <a:cubicBezTo>
                  <a:pt x="50568" y="168953"/>
                  <a:pt x="52458" y="153111"/>
                  <a:pt x="55574" y="137677"/>
                </a:cubicBezTo>
                <a:cubicBezTo>
                  <a:pt x="59896" y="115672"/>
                  <a:pt x="67362" y="94453"/>
                  <a:pt x="81115" y="76574"/>
                </a:cubicBezTo>
                <a:cubicBezTo>
                  <a:pt x="88188" y="67536"/>
                  <a:pt x="96636" y="59088"/>
                  <a:pt x="106067" y="52605"/>
                </a:cubicBezTo>
                <a:cubicBezTo>
                  <a:pt x="117265" y="44942"/>
                  <a:pt x="132394" y="47300"/>
                  <a:pt x="140252" y="58302"/>
                </a:cubicBezTo>
                <a:cubicBezTo>
                  <a:pt x="146357" y="66717"/>
                  <a:pt x="150661" y="76517"/>
                  <a:pt x="154908" y="86191"/>
                </a:cubicBezTo>
                <a:cubicBezTo>
                  <a:pt x="155719" y="88036"/>
                  <a:pt x="156528" y="89877"/>
                  <a:pt x="157345" y="91702"/>
                </a:cubicBezTo>
                <a:cubicBezTo>
                  <a:pt x="159108" y="95581"/>
                  <a:pt x="160476" y="99658"/>
                  <a:pt x="161839" y="103719"/>
                </a:cubicBezTo>
                <a:cubicBezTo>
                  <a:pt x="163513" y="108709"/>
                  <a:pt x="165179" y="113677"/>
                  <a:pt x="167563" y="118226"/>
                </a:cubicBezTo>
                <a:cubicBezTo>
                  <a:pt x="172081" y="126871"/>
                  <a:pt x="183477" y="130997"/>
                  <a:pt x="191925" y="128835"/>
                </a:cubicBezTo>
                <a:cubicBezTo>
                  <a:pt x="202730" y="126085"/>
                  <a:pt x="210393" y="116851"/>
                  <a:pt x="208821" y="105259"/>
                </a:cubicBezTo>
                <a:cubicBezTo>
                  <a:pt x="204302" y="72055"/>
                  <a:pt x="194086" y="41209"/>
                  <a:pt x="167366" y="18615"/>
                </a:cubicBezTo>
                <a:cubicBezTo>
                  <a:pt x="146540" y="736"/>
                  <a:pt x="123160" y="-5158"/>
                  <a:pt x="96439" y="4862"/>
                </a:cubicBezTo>
                <a:cubicBezTo>
                  <a:pt x="81311" y="10560"/>
                  <a:pt x="68344" y="19401"/>
                  <a:pt x="57145" y="30796"/>
                </a:cubicBezTo>
                <a:cubicBezTo>
                  <a:pt x="38284" y="50050"/>
                  <a:pt x="25906" y="73234"/>
                  <a:pt x="17262" y="98579"/>
                </a:cubicBezTo>
                <a:cubicBezTo>
                  <a:pt x="-1403" y="153002"/>
                  <a:pt x="-2778" y="208799"/>
                  <a:pt x="6652" y="264794"/>
                </a:cubicBezTo>
                <a:lnTo>
                  <a:pt x="6757" y="265401"/>
                </a:lnTo>
                <a:cubicBezTo>
                  <a:pt x="9466" y="281064"/>
                  <a:pt x="11852" y="294857"/>
                  <a:pt x="3705" y="310375"/>
                </a:cubicBezTo>
                <a:cubicBezTo>
                  <a:pt x="-4547" y="325699"/>
                  <a:pt x="1741" y="342007"/>
                  <a:pt x="15101" y="352617"/>
                </a:cubicBezTo>
                <a:cubicBezTo>
                  <a:pt x="30229" y="364797"/>
                  <a:pt x="55377" y="365191"/>
                  <a:pt x="71488" y="353795"/>
                </a:cubicBezTo>
                <a:cubicBezTo>
                  <a:pt x="96833" y="335524"/>
                  <a:pt x="97618" y="306642"/>
                  <a:pt x="73256" y="287191"/>
                </a:cubicBezTo>
                <a:cubicBezTo>
                  <a:pt x="72470" y="286405"/>
                  <a:pt x="71488" y="286013"/>
                  <a:pt x="70505" y="285619"/>
                </a:cubicBezTo>
                <a:cubicBezTo>
                  <a:pt x="59503" y="280904"/>
                  <a:pt x="55770" y="271277"/>
                  <a:pt x="54198" y="260275"/>
                </a:cubicBezTo>
                <a:cubicBezTo>
                  <a:pt x="52895" y="250648"/>
                  <a:pt x="51642" y="241022"/>
                  <a:pt x="50363" y="231186"/>
                </a:cubicBezTo>
                <a:moveTo>
                  <a:pt x="993484" y="233206"/>
                </a:moveTo>
                <a:cubicBezTo>
                  <a:pt x="993125" y="228246"/>
                  <a:pt x="992742" y="222974"/>
                  <a:pt x="992360" y="217052"/>
                </a:cubicBezTo>
                <a:cubicBezTo>
                  <a:pt x="992910" y="211243"/>
                  <a:pt x="993366" y="205186"/>
                  <a:pt x="993832" y="198976"/>
                </a:cubicBezTo>
                <a:cubicBezTo>
                  <a:pt x="994865" y="185236"/>
                  <a:pt x="995954" y="170748"/>
                  <a:pt x="998254" y="156539"/>
                </a:cubicBezTo>
                <a:cubicBezTo>
                  <a:pt x="1001594" y="134535"/>
                  <a:pt x="1007096" y="112726"/>
                  <a:pt x="1018884" y="93472"/>
                </a:cubicBezTo>
                <a:cubicBezTo>
                  <a:pt x="1025957" y="81880"/>
                  <a:pt x="1034797" y="70878"/>
                  <a:pt x="1044818" y="61840"/>
                </a:cubicBezTo>
                <a:cubicBezTo>
                  <a:pt x="1058767" y="49462"/>
                  <a:pt x="1073109" y="53392"/>
                  <a:pt x="1080183" y="70288"/>
                </a:cubicBezTo>
                <a:cubicBezTo>
                  <a:pt x="1082487" y="75666"/>
                  <a:pt x="1083934" y="81411"/>
                  <a:pt x="1085378" y="87147"/>
                </a:cubicBezTo>
                <a:cubicBezTo>
                  <a:pt x="1086519" y="91680"/>
                  <a:pt x="1087660" y="96208"/>
                  <a:pt x="1089221" y="100545"/>
                </a:cubicBezTo>
                <a:cubicBezTo>
                  <a:pt x="1093739" y="112726"/>
                  <a:pt x="1106314" y="119603"/>
                  <a:pt x="1116726" y="116459"/>
                </a:cubicBezTo>
                <a:cubicBezTo>
                  <a:pt x="1128711" y="112923"/>
                  <a:pt x="1136374" y="102510"/>
                  <a:pt x="1134605" y="89739"/>
                </a:cubicBezTo>
                <a:cubicBezTo>
                  <a:pt x="1132051" y="70878"/>
                  <a:pt x="1127533" y="52213"/>
                  <a:pt x="1116334" y="36102"/>
                </a:cubicBezTo>
                <a:cubicBezTo>
                  <a:pt x="1097276" y="8400"/>
                  <a:pt x="1066430" y="-1031"/>
                  <a:pt x="1035388" y="12133"/>
                </a:cubicBezTo>
                <a:cubicBezTo>
                  <a:pt x="1016330" y="20188"/>
                  <a:pt x="1001594" y="33745"/>
                  <a:pt x="989609" y="50445"/>
                </a:cubicBezTo>
                <a:cubicBezTo>
                  <a:pt x="975070" y="70288"/>
                  <a:pt x="965641" y="92686"/>
                  <a:pt x="958764" y="116263"/>
                </a:cubicBezTo>
                <a:cubicBezTo>
                  <a:pt x="947565" y="155360"/>
                  <a:pt x="944617" y="195440"/>
                  <a:pt x="946189" y="235914"/>
                </a:cubicBezTo>
                <a:cubicBezTo>
                  <a:pt x="946779" y="251828"/>
                  <a:pt x="945993" y="265974"/>
                  <a:pt x="935580" y="280513"/>
                </a:cubicBezTo>
                <a:cubicBezTo>
                  <a:pt x="923202" y="297605"/>
                  <a:pt x="930669" y="318432"/>
                  <a:pt x="948940" y="329631"/>
                </a:cubicBezTo>
                <a:cubicBezTo>
                  <a:pt x="965051" y="339258"/>
                  <a:pt x="981358" y="338668"/>
                  <a:pt x="997273" y="329631"/>
                </a:cubicBezTo>
                <a:cubicBezTo>
                  <a:pt x="1018490" y="317646"/>
                  <a:pt x="1023403" y="294265"/>
                  <a:pt x="1006702" y="276191"/>
                </a:cubicBezTo>
                <a:cubicBezTo>
                  <a:pt x="998648" y="267546"/>
                  <a:pt x="995111" y="259098"/>
                  <a:pt x="994522" y="248291"/>
                </a:cubicBezTo>
                <a:cubicBezTo>
                  <a:pt x="994218" y="243345"/>
                  <a:pt x="993864" y="238449"/>
                  <a:pt x="993484" y="233206"/>
                </a:cubicBezTo>
              </a:path>
            </a:pathLst>
          </a:custGeom>
          <a:solidFill>
            <a:schemeClr val="accent3"/>
          </a:solidFill>
        </p:spPr>
      </p:sp>
      <p:sp>
        <p:nvSpPr>
          <p:cNvPr id="87" name="Union-3713&amp;3356"/>
          <p:cNvSpPr/>
          <p:nvPr>
            <p:custDataLst>
              <p:tags r:id="rId15"/>
            </p:custDataLst>
          </p:nvPr>
        </p:nvSpPr>
        <p:spPr>
          <a:xfrm>
            <a:off x="5624513" y="3523615"/>
            <a:ext cx="1151255" cy="374015"/>
          </a:xfrm>
          <a:custGeom>
            <a:avLst/>
            <a:gdLst/>
            <a:ahLst/>
            <a:cxnLst/>
            <a:rect l="l" t="t" r="r" b="b"/>
            <a:pathLst>
              <a:path w="1075897" h="349204">
                <a:moveTo>
                  <a:pt x="51854" y="206586"/>
                </a:moveTo>
                <a:cubicBezTo>
                  <a:pt x="51335" y="202350"/>
                  <a:pt x="50861" y="198472"/>
                  <a:pt x="50466" y="195092"/>
                </a:cubicBezTo>
                <a:cubicBezTo>
                  <a:pt x="50726" y="189193"/>
                  <a:pt x="50899" y="183957"/>
                  <a:pt x="51058" y="179172"/>
                </a:cubicBezTo>
                <a:cubicBezTo>
                  <a:pt x="51381" y="169455"/>
                  <a:pt x="51641" y="161601"/>
                  <a:pt x="52431" y="153834"/>
                </a:cubicBezTo>
                <a:cubicBezTo>
                  <a:pt x="53610" y="142243"/>
                  <a:pt x="55378" y="130650"/>
                  <a:pt x="57932" y="119255"/>
                </a:cubicBezTo>
                <a:cubicBezTo>
                  <a:pt x="61862" y="101573"/>
                  <a:pt x="67363" y="84283"/>
                  <a:pt x="77972" y="69351"/>
                </a:cubicBezTo>
                <a:cubicBezTo>
                  <a:pt x="98995" y="39881"/>
                  <a:pt x="128466" y="41059"/>
                  <a:pt x="146541" y="71905"/>
                </a:cubicBezTo>
                <a:cubicBezTo>
                  <a:pt x="148299" y="75151"/>
                  <a:pt x="149685" y="78489"/>
                  <a:pt x="151083" y="81857"/>
                </a:cubicBezTo>
                <a:cubicBezTo>
                  <a:pt x="151715" y="83382"/>
                  <a:pt x="152350" y="84913"/>
                  <a:pt x="153025" y="86444"/>
                </a:cubicBezTo>
                <a:cubicBezTo>
                  <a:pt x="153662" y="87975"/>
                  <a:pt x="154259" y="89568"/>
                  <a:pt x="154861" y="91177"/>
                </a:cubicBezTo>
                <a:cubicBezTo>
                  <a:pt x="156113" y="94522"/>
                  <a:pt x="157390" y="97931"/>
                  <a:pt x="159114" y="100983"/>
                </a:cubicBezTo>
                <a:cubicBezTo>
                  <a:pt x="164813" y="111200"/>
                  <a:pt x="175618" y="115326"/>
                  <a:pt x="186228" y="112182"/>
                </a:cubicBezTo>
                <a:cubicBezTo>
                  <a:pt x="197034" y="109039"/>
                  <a:pt x="205090" y="96268"/>
                  <a:pt x="201750" y="84480"/>
                </a:cubicBezTo>
                <a:cubicBezTo>
                  <a:pt x="198410" y="72298"/>
                  <a:pt x="194283" y="59921"/>
                  <a:pt x="187997" y="49115"/>
                </a:cubicBezTo>
                <a:cubicBezTo>
                  <a:pt x="153417" y="-11005"/>
                  <a:pt x="82884" y="-18471"/>
                  <a:pt x="39660" y="40863"/>
                </a:cubicBezTo>
                <a:cubicBezTo>
                  <a:pt x="26300" y="59135"/>
                  <a:pt x="18049" y="79961"/>
                  <a:pt x="13137" y="101769"/>
                </a:cubicBezTo>
                <a:cubicBezTo>
                  <a:pt x="1349" y="154226"/>
                  <a:pt x="760" y="206882"/>
                  <a:pt x="10583" y="259732"/>
                </a:cubicBezTo>
                <a:cubicBezTo>
                  <a:pt x="13137" y="272699"/>
                  <a:pt x="12941" y="283112"/>
                  <a:pt x="5475" y="295686"/>
                </a:cubicBezTo>
                <a:cubicBezTo>
                  <a:pt x="-8868" y="319655"/>
                  <a:pt x="6457" y="345982"/>
                  <a:pt x="34160" y="348930"/>
                </a:cubicBezTo>
                <a:cubicBezTo>
                  <a:pt x="39464" y="349322"/>
                  <a:pt x="44769" y="349322"/>
                  <a:pt x="50074" y="348733"/>
                </a:cubicBezTo>
                <a:cubicBezTo>
                  <a:pt x="76204" y="345393"/>
                  <a:pt x="91136" y="317495"/>
                  <a:pt x="79741" y="293722"/>
                </a:cubicBezTo>
                <a:cubicBezTo>
                  <a:pt x="77776" y="289988"/>
                  <a:pt x="75418" y="286255"/>
                  <a:pt x="72668" y="283112"/>
                </a:cubicBezTo>
                <a:cubicBezTo>
                  <a:pt x="62451" y="271520"/>
                  <a:pt x="57539" y="257964"/>
                  <a:pt x="55968" y="242639"/>
                </a:cubicBezTo>
                <a:cubicBezTo>
                  <a:pt x="54706" y="229884"/>
                  <a:pt x="53145" y="217129"/>
                  <a:pt x="51854" y="206586"/>
                </a:cubicBezTo>
                <a:moveTo>
                  <a:pt x="910814" y="155014"/>
                </a:moveTo>
                <a:cubicBezTo>
                  <a:pt x="909044" y="192344"/>
                  <a:pt x="913957" y="228887"/>
                  <a:pt x="923387" y="265038"/>
                </a:cubicBezTo>
                <a:cubicBezTo>
                  <a:pt x="922418" y="266530"/>
                  <a:pt x="921447" y="267937"/>
                  <a:pt x="920500" y="269312"/>
                </a:cubicBezTo>
                <a:cubicBezTo>
                  <a:pt x="918950" y="271560"/>
                  <a:pt x="917458" y="273724"/>
                  <a:pt x="916118" y="276041"/>
                </a:cubicBezTo>
                <a:cubicBezTo>
                  <a:pt x="904329" y="298634"/>
                  <a:pt x="909241" y="317496"/>
                  <a:pt x="931050" y="329677"/>
                </a:cubicBezTo>
                <a:cubicBezTo>
                  <a:pt x="938319" y="333606"/>
                  <a:pt x="946767" y="335965"/>
                  <a:pt x="955020" y="337143"/>
                </a:cubicBezTo>
                <a:cubicBezTo>
                  <a:pt x="975453" y="340089"/>
                  <a:pt x="992938" y="332231"/>
                  <a:pt x="998243" y="318085"/>
                </a:cubicBezTo>
                <a:cubicBezTo>
                  <a:pt x="1004726" y="300993"/>
                  <a:pt x="999225" y="286454"/>
                  <a:pt x="984882" y="276236"/>
                </a:cubicBezTo>
                <a:cubicBezTo>
                  <a:pt x="974470" y="268771"/>
                  <a:pt x="970933" y="258357"/>
                  <a:pt x="967986" y="246963"/>
                </a:cubicBezTo>
                <a:cubicBezTo>
                  <a:pt x="958359" y="208651"/>
                  <a:pt x="955412" y="169553"/>
                  <a:pt x="961895" y="130456"/>
                </a:cubicBezTo>
                <a:cubicBezTo>
                  <a:pt x="964254" y="116113"/>
                  <a:pt x="969362" y="101770"/>
                  <a:pt x="975256" y="88410"/>
                </a:cubicBezTo>
                <a:cubicBezTo>
                  <a:pt x="978988" y="80159"/>
                  <a:pt x="985669" y="72496"/>
                  <a:pt x="992544" y="66209"/>
                </a:cubicBezTo>
                <a:cubicBezTo>
                  <a:pt x="1003940" y="55993"/>
                  <a:pt x="1018087" y="59529"/>
                  <a:pt x="1023391" y="73479"/>
                </a:cubicBezTo>
                <a:cubicBezTo>
                  <a:pt x="1025352" y="78638"/>
                  <a:pt x="1026662" y="84014"/>
                  <a:pt x="1027976" y="89407"/>
                </a:cubicBezTo>
                <a:cubicBezTo>
                  <a:pt x="1029165" y="94283"/>
                  <a:pt x="1030356" y="99174"/>
                  <a:pt x="1032036" y="103932"/>
                </a:cubicBezTo>
                <a:cubicBezTo>
                  <a:pt x="1035966" y="115130"/>
                  <a:pt x="1046182" y="120632"/>
                  <a:pt x="1056988" y="118863"/>
                </a:cubicBezTo>
                <a:cubicBezTo>
                  <a:pt x="1067598" y="117095"/>
                  <a:pt x="1076635" y="108254"/>
                  <a:pt x="1075849" y="96859"/>
                </a:cubicBezTo>
                <a:cubicBezTo>
                  <a:pt x="1074867" y="83302"/>
                  <a:pt x="1073098" y="69353"/>
                  <a:pt x="1068187" y="56779"/>
                </a:cubicBezTo>
                <a:cubicBezTo>
                  <a:pt x="1049719" y="10018"/>
                  <a:pt x="1001189" y="-2163"/>
                  <a:pt x="962092" y="29272"/>
                </a:cubicBezTo>
                <a:cubicBezTo>
                  <a:pt x="944213" y="43615"/>
                  <a:pt x="932622" y="62673"/>
                  <a:pt x="924959" y="83695"/>
                </a:cubicBezTo>
                <a:cubicBezTo>
                  <a:pt x="916511" y="106682"/>
                  <a:pt x="911795" y="130456"/>
                  <a:pt x="910814" y="155014"/>
                </a:cubicBezTo>
              </a:path>
            </a:pathLst>
          </a:custGeom>
          <a:solidFill>
            <a:schemeClr val="accent5"/>
          </a:solidFill>
        </p:spPr>
      </p:sp>
      <p:sp>
        <p:nvSpPr>
          <p:cNvPr id="88" name="Union-3714&amp;1748"/>
          <p:cNvSpPr/>
          <p:nvPr>
            <p:custDataLst>
              <p:tags r:id="rId16"/>
            </p:custDataLst>
          </p:nvPr>
        </p:nvSpPr>
        <p:spPr>
          <a:xfrm rot="1260000" flipH="1">
            <a:off x="6547803" y="6242050"/>
            <a:ext cx="245745" cy="576580"/>
          </a:xfrm>
          <a:custGeom>
            <a:avLst/>
            <a:gdLst/>
            <a:ahLst/>
            <a:cxnLst/>
            <a:rect l="l" t="t" r="r" b="b"/>
            <a:pathLst>
              <a:path w="229193" h="538726">
                <a:moveTo>
                  <a:pt x="90508" y="90790"/>
                </a:moveTo>
                <a:cubicBezTo>
                  <a:pt x="89754" y="87795"/>
                  <a:pt x="89000" y="84802"/>
                  <a:pt x="88008" y="82118"/>
                </a:cubicBezTo>
                <a:cubicBezTo>
                  <a:pt x="89024" y="84844"/>
                  <a:pt x="89793" y="87885"/>
                  <a:pt x="90561" y="90923"/>
                </a:cubicBezTo>
                <a:lnTo>
                  <a:pt x="90561" y="90923"/>
                </a:lnTo>
                <a:lnTo>
                  <a:pt x="90561" y="90923"/>
                </a:lnTo>
                <a:cubicBezTo>
                  <a:pt x="91492" y="94606"/>
                  <a:pt x="92422" y="98285"/>
                  <a:pt x="93790" y="101395"/>
                </a:cubicBezTo>
                <a:cubicBezTo>
                  <a:pt x="92387" y="98251"/>
                  <a:pt x="91447" y="94519"/>
                  <a:pt x="90508" y="90790"/>
                </a:cubicBezTo>
                <a:lnTo>
                  <a:pt x="90508" y="90790"/>
                </a:lnTo>
                <a:moveTo>
                  <a:pt x="93950" y="101750"/>
                </a:moveTo>
                <a:lnTo>
                  <a:pt x="93946" y="101741"/>
                </a:lnTo>
                <a:cubicBezTo>
                  <a:pt x="93866" y="101715"/>
                  <a:pt x="93786" y="101675"/>
                  <a:pt x="93706" y="101635"/>
                </a:cubicBezTo>
                <a:cubicBezTo>
                  <a:pt x="93626" y="101595"/>
                  <a:pt x="93545" y="101554"/>
                  <a:pt x="93464" y="101527"/>
                </a:cubicBezTo>
                <a:cubicBezTo>
                  <a:pt x="93092" y="101111"/>
                  <a:pt x="92701" y="100699"/>
                  <a:pt x="92311" y="100287"/>
                </a:cubicBezTo>
                <a:lnTo>
                  <a:pt x="92311" y="100287"/>
                </a:lnTo>
                <a:cubicBezTo>
                  <a:pt x="90786" y="98678"/>
                  <a:pt x="89267" y="97075"/>
                  <a:pt x="88838" y="95234"/>
                </a:cubicBezTo>
                <a:cubicBezTo>
                  <a:pt x="88139" y="92329"/>
                  <a:pt x="87117" y="89909"/>
                  <a:pt x="85934" y="87757"/>
                </a:cubicBezTo>
                <a:cubicBezTo>
                  <a:pt x="84965" y="83669"/>
                  <a:pt x="84374" y="79473"/>
                  <a:pt x="83997" y="75277"/>
                </a:cubicBezTo>
                <a:lnTo>
                  <a:pt x="83997" y="75223"/>
                </a:lnTo>
                <a:lnTo>
                  <a:pt x="83997" y="75224"/>
                </a:lnTo>
                <a:cubicBezTo>
                  <a:pt x="83533" y="70357"/>
                  <a:pt x="83317" y="65452"/>
                  <a:pt x="83100" y="60534"/>
                </a:cubicBezTo>
                <a:lnTo>
                  <a:pt x="83101" y="60560"/>
                </a:lnTo>
                <a:lnTo>
                  <a:pt x="83101" y="60560"/>
                </a:lnTo>
                <a:cubicBezTo>
                  <a:pt x="83313" y="65490"/>
                  <a:pt x="83525" y="70408"/>
                  <a:pt x="83990" y="75287"/>
                </a:cubicBezTo>
                <a:lnTo>
                  <a:pt x="83990" y="75341"/>
                </a:lnTo>
                <a:cubicBezTo>
                  <a:pt x="81417" y="72767"/>
                  <a:pt x="77828" y="71530"/>
                  <a:pt x="72479" y="72587"/>
                </a:cubicBezTo>
                <a:cubicBezTo>
                  <a:pt x="72268" y="74167"/>
                  <a:pt x="72056" y="75696"/>
                  <a:pt x="71794" y="77276"/>
                </a:cubicBezTo>
                <a:cubicBezTo>
                  <a:pt x="77896" y="78630"/>
                  <a:pt x="82715" y="81908"/>
                  <a:pt x="85877" y="87698"/>
                </a:cubicBezTo>
                <a:cubicBezTo>
                  <a:pt x="86684" y="91194"/>
                  <a:pt x="87652" y="94637"/>
                  <a:pt x="89051" y="98025"/>
                </a:cubicBezTo>
                <a:cubicBezTo>
                  <a:pt x="90234" y="99639"/>
                  <a:pt x="91687" y="100769"/>
                  <a:pt x="93408" y="101522"/>
                </a:cubicBezTo>
                <a:cubicBezTo>
                  <a:pt x="93515" y="101651"/>
                  <a:pt x="93631" y="101771"/>
                  <a:pt x="93745" y="101889"/>
                </a:cubicBezTo>
                <a:cubicBezTo>
                  <a:pt x="93917" y="102068"/>
                  <a:pt x="94086" y="102242"/>
                  <a:pt x="94215" y="102436"/>
                </a:cubicBezTo>
                <a:lnTo>
                  <a:pt x="94107" y="102490"/>
                </a:lnTo>
                <a:cubicBezTo>
                  <a:pt x="94107" y="102490"/>
                  <a:pt x="96474" y="102544"/>
                  <a:pt x="96582" y="102544"/>
                </a:cubicBezTo>
                <a:cubicBezTo>
                  <a:pt x="93772" y="132795"/>
                  <a:pt x="93982" y="163045"/>
                  <a:pt x="94190" y="192910"/>
                </a:cubicBezTo>
                <a:lnTo>
                  <a:pt x="94190" y="192910"/>
                </a:lnTo>
                <a:cubicBezTo>
                  <a:pt x="94288" y="207070"/>
                  <a:pt x="94386" y="221141"/>
                  <a:pt x="94161" y="235085"/>
                </a:cubicBezTo>
                <a:cubicBezTo>
                  <a:pt x="100269" y="240307"/>
                  <a:pt x="104195" y="237688"/>
                  <a:pt x="107900" y="235217"/>
                </a:cubicBezTo>
                <a:cubicBezTo>
                  <a:pt x="108469" y="234837"/>
                  <a:pt x="109033" y="234461"/>
                  <a:pt x="109599" y="234117"/>
                </a:cubicBezTo>
                <a:cubicBezTo>
                  <a:pt x="113120" y="231958"/>
                  <a:pt x="116651" y="229815"/>
                  <a:pt x="120183" y="227674"/>
                </a:cubicBezTo>
                <a:lnTo>
                  <a:pt x="120192" y="227668"/>
                </a:lnTo>
                <a:lnTo>
                  <a:pt x="120194" y="227668"/>
                </a:lnTo>
                <a:cubicBezTo>
                  <a:pt x="132145" y="220419"/>
                  <a:pt x="144092" y="213172"/>
                  <a:pt x="155590" y="205285"/>
                </a:cubicBezTo>
                <a:cubicBezTo>
                  <a:pt x="166348" y="197916"/>
                  <a:pt x="177753" y="192644"/>
                  <a:pt x="190232" y="189525"/>
                </a:cubicBezTo>
                <a:cubicBezTo>
                  <a:pt x="210511" y="184414"/>
                  <a:pt x="226487" y="195387"/>
                  <a:pt x="228854" y="215989"/>
                </a:cubicBezTo>
                <a:cubicBezTo>
                  <a:pt x="229822" y="224596"/>
                  <a:pt x="228801" y="232987"/>
                  <a:pt x="224713" y="240840"/>
                </a:cubicBezTo>
                <a:cubicBezTo>
                  <a:pt x="211964" y="265477"/>
                  <a:pt x="197602" y="288930"/>
                  <a:pt x="178076" y="308832"/>
                </a:cubicBezTo>
                <a:cubicBezTo>
                  <a:pt x="170329" y="308994"/>
                  <a:pt x="165595" y="312706"/>
                  <a:pt x="164305" y="320505"/>
                </a:cubicBezTo>
                <a:lnTo>
                  <a:pt x="163982" y="321043"/>
                </a:lnTo>
                <a:cubicBezTo>
                  <a:pt x="163013" y="322011"/>
                  <a:pt x="162046" y="322966"/>
                  <a:pt x="161078" y="323921"/>
                </a:cubicBezTo>
                <a:cubicBezTo>
                  <a:pt x="160109" y="324876"/>
                  <a:pt x="159141" y="325831"/>
                  <a:pt x="158172" y="326799"/>
                </a:cubicBezTo>
                <a:cubicBezTo>
                  <a:pt x="152372" y="329700"/>
                  <a:pt x="146738" y="332952"/>
                  <a:pt x="141107" y="336205"/>
                </a:cubicBezTo>
                <a:lnTo>
                  <a:pt x="141107" y="336205"/>
                </a:lnTo>
                <a:lnTo>
                  <a:pt x="141107" y="336205"/>
                </a:lnTo>
                <a:lnTo>
                  <a:pt x="141107" y="336205"/>
                </a:lnTo>
                <a:lnTo>
                  <a:pt x="141107" y="336205"/>
                </a:lnTo>
                <a:lnTo>
                  <a:pt x="141106" y="336205"/>
                </a:lnTo>
                <a:cubicBezTo>
                  <a:pt x="127312" y="344170"/>
                  <a:pt x="113530" y="352128"/>
                  <a:pt x="97335" y="354877"/>
                </a:cubicBezTo>
                <a:cubicBezTo>
                  <a:pt x="90127" y="356116"/>
                  <a:pt x="85985" y="361547"/>
                  <a:pt x="84748" y="368003"/>
                </a:cubicBezTo>
                <a:cubicBezTo>
                  <a:pt x="82973" y="377363"/>
                  <a:pt x="82220" y="386991"/>
                  <a:pt x="81574" y="396566"/>
                </a:cubicBezTo>
                <a:cubicBezTo>
                  <a:pt x="79853" y="421202"/>
                  <a:pt x="76733" y="445569"/>
                  <a:pt x="66512" y="468324"/>
                </a:cubicBezTo>
                <a:cubicBezTo>
                  <a:pt x="63295" y="475366"/>
                  <a:pt x="62624" y="482570"/>
                  <a:pt x="61942" y="489900"/>
                </a:cubicBezTo>
                <a:lnTo>
                  <a:pt x="61942" y="489900"/>
                </a:lnTo>
                <a:lnTo>
                  <a:pt x="61942" y="489900"/>
                </a:lnTo>
                <a:lnTo>
                  <a:pt x="61942" y="489901"/>
                </a:lnTo>
                <a:lnTo>
                  <a:pt x="61942" y="489901"/>
                </a:lnTo>
                <a:cubicBezTo>
                  <a:pt x="61837" y="491025"/>
                  <a:pt x="61732" y="492153"/>
                  <a:pt x="61618" y="493282"/>
                </a:cubicBezTo>
                <a:cubicBezTo>
                  <a:pt x="59950" y="510173"/>
                  <a:pt x="51451" y="523405"/>
                  <a:pt x="38326" y="533894"/>
                </a:cubicBezTo>
                <a:cubicBezTo>
                  <a:pt x="34023" y="537284"/>
                  <a:pt x="29235" y="539596"/>
                  <a:pt x="23533" y="538414"/>
                </a:cubicBezTo>
                <a:cubicBezTo>
                  <a:pt x="6374" y="534916"/>
                  <a:pt x="-5568" y="514584"/>
                  <a:pt x="2662" y="499254"/>
                </a:cubicBezTo>
                <a:cubicBezTo>
                  <a:pt x="23509" y="460378"/>
                  <a:pt x="28395" y="418116"/>
                  <a:pt x="33286" y="375811"/>
                </a:cubicBezTo>
                <a:lnTo>
                  <a:pt x="33287" y="375811"/>
                </a:lnTo>
                <a:lnTo>
                  <a:pt x="33287" y="375810"/>
                </a:lnTo>
                <a:lnTo>
                  <a:pt x="33287" y="375810"/>
                </a:lnTo>
                <a:lnTo>
                  <a:pt x="33287" y="375810"/>
                </a:lnTo>
                <a:cubicBezTo>
                  <a:pt x="34277" y="367247"/>
                  <a:pt x="35267" y="358682"/>
                  <a:pt x="36390" y="350144"/>
                </a:cubicBezTo>
                <a:cubicBezTo>
                  <a:pt x="37434" y="342137"/>
                  <a:pt x="38263" y="334095"/>
                  <a:pt x="39091" y="326059"/>
                </a:cubicBezTo>
                <a:cubicBezTo>
                  <a:pt x="40566" y="311743"/>
                  <a:pt x="42040" y="297445"/>
                  <a:pt x="44727" y="283389"/>
                </a:cubicBezTo>
                <a:cubicBezTo>
                  <a:pt x="47793" y="267414"/>
                  <a:pt x="48654" y="251653"/>
                  <a:pt x="48761" y="235570"/>
                </a:cubicBezTo>
                <a:cubicBezTo>
                  <a:pt x="49084" y="195979"/>
                  <a:pt x="51021" y="156550"/>
                  <a:pt x="59627" y="117659"/>
                </a:cubicBezTo>
                <a:cubicBezTo>
                  <a:pt x="59997" y="115959"/>
                  <a:pt x="58919" y="113929"/>
                  <a:pt x="57842" y="111900"/>
                </a:cubicBezTo>
                <a:cubicBezTo>
                  <a:pt x="57351" y="110976"/>
                  <a:pt x="56861" y="110052"/>
                  <a:pt x="56507" y="109160"/>
                </a:cubicBezTo>
                <a:lnTo>
                  <a:pt x="56629" y="109080"/>
                </a:lnTo>
                <a:cubicBezTo>
                  <a:pt x="57432" y="103678"/>
                  <a:pt x="58247" y="98277"/>
                  <a:pt x="59063" y="92875"/>
                </a:cubicBezTo>
                <a:cubicBezTo>
                  <a:pt x="59883" y="87443"/>
                  <a:pt x="60703" y="82010"/>
                  <a:pt x="61510" y="76577"/>
                </a:cubicBezTo>
                <a:lnTo>
                  <a:pt x="61666" y="76570"/>
                </a:lnTo>
                <a:cubicBezTo>
                  <a:pt x="65899" y="74357"/>
                  <a:pt x="69401" y="73136"/>
                  <a:pt x="72431" y="72545"/>
                </a:cubicBezTo>
                <a:cubicBezTo>
                  <a:pt x="72567" y="71213"/>
                  <a:pt x="72677" y="69877"/>
                  <a:pt x="72767" y="68538"/>
                </a:cubicBezTo>
                <a:cubicBezTo>
                  <a:pt x="72678" y="69858"/>
                  <a:pt x="72569" y="71175"/>
                  <a:pt x="72433" y="72487"/>
                </a:cubicBezTo>
                <a:cubicBezTo>
                  <a:pt x="69421" y="73079"/>
                  <a:pt x="65871" y="74316"/>
                  <a:pt x="61513" y="76576"/>
                </a:cubicBezTo>
                <a:cubicBezTo>
                  <a:pt x="61836" y="60653"/>
                  <a:pt x="62159" y="44677"/>
                  <a:pt x="62374" y="28755"/>
                </a:cubicBezTo>
                <a:cubicBezTo>
                  <a:pt x="62482" y="21171"/>
                  <a:pt x="64042" y="14016"/>
                  <a:pt x="67646" y="7293"/>
                </a:cubicBezTo>
                <a:cubicBezTo>
                  <a:pt x="70443" y="2021"/>
                  <a:pt x="74531" y="-507"/>
                  <a:pt x="80448" y="84"/>
                </a:cubicBezTo>
                <a:cubicBezTo>
                  <a:pt x="86580" y="730"/>
                  <a:pt x="89969" y="4872"/>
                  <a:pt x="91260" y="10197"/>
                </a:cubicBezTo>
                <a:cubicBezTo>
                  <a:pt x="92766" y="16329"/>
                  <a:pt x="93681" y="22731"/>
                  <a:pt x="93788" y="29078"/>
                </a:cubicBezTo>
                <a:cubicBezTo>
                  <a:pt x="94062" y="46723"/>
                  <a:pt x="94108" y="64369"/>
                  <a:pt x="94154" y="82014"/>
                </a:cubicBezTo>
                <a:cubicBezTo>
                  <a:pt x="94172" y="88628"/>
                  <a:pt x="94189" y="95243"/>
                  <a:pt x="94219" y="101858"/>
                </a:cubicBezTo>
                <a:cubicBezTo>
                  <a:pt x="94165" y="101858"/>
                  <a:pt x="94124" y="101831"/>
                  <a:pt x="94084" y="101804"/>
                </a:cubicBezTo>
                <a:cubicBezTo>
                  <a:pt x="94044" y="101777"/>
                  <a:pt x="94003" y="101750"/>
                  <a:pt x="93950" y="101750"/>
                </a:cubicBezTo>
                <a:moveTo>
                  <a:pt x="78289" y="25907"/>
                </a:moveTo>
                <a:cubicBezTo>
                  <a:pt x="79237" y="28744"/>
                  <a:pt x="79981" y="31597"/>
                  <a:pt x="80571" y="34462"/>
                </a:cubicBezTo>
                <a:cubicBezTo>
                  <a:pt x="79983" y="31579"/>
                  <a:pt x="79242" y="28706"/>
                  <a:pt x="78296" y="25851"/>
                </a:cubicBezTo>
                <a:lnTo>
                  <a:pt x="78296" y="25797"/>
                </a:lnTo>
                <a:cubicBezTo>
                  <a:pt x="73817" y="36099"/>
                  <a:pt x="73508" y="47075"/>
                  <a:pt x="73199" y="58041"/>
                </a:cubicBezTo>
                <a:lnTo>
                  <a:pt x="73199" y="58041"/>
                </a:lnTo>
                <a:lnTo>
                  <a:pt x="73199" y="58041"/>
                </a:lnTo>
                <a:lnTo>
                  <a:pt x="73199" y="58041"/>
                </a:lnTo>
                <a:lnTo>
                  <a:pt x="73199" y="58041"/>
                </a:lnTo>
                <a:lnTo>
                  <a:pt x="73199" y="58041"/>
                </a:lnTo>
                <a:cubicBezTo>
                  <a:pt x="73135" y="60326"/>
                  <a:pt x="73071" y="62610"/>
                  <a:pt x="72969" y="64887"/>
                </a:cubicBezTo>
                <a:cubicBezTo>
                  <a:pt x="73070" y="62646"/>
                  <a:pt x="73135" y="60400"/>
                  <a:pt x="73201" y="58155"/>
                </a:cubicBezTo>
                <a:lnTo>
                  <a:pt x="73201" y="58155"/>
                </a:lnTo>
                <a:lnTo>
                  <a:pt x="73201" y="58151"/>
                </a:lnTo>
                <a:lnTo>
                  <a:pt x="73201" y="58150"/>
                </a:lnTo>
                <a:cubicBezTo>
                  <a:pt x="73523" y="47174"/>
                  <a:pt x="73844" y="36216"/>
                  <a:pt x="78289" y="25907"/>
                </a:cubicBezTo>
                <a:moveTo>
                  <a:pt x="127579" y="270344"/>
                </a:moveTo>
                <a:cubicBezTo>
                  <a:pt x="122478" y="276263"/>
                  <a:pt x="117374" y="282186"/>
                  <a:pt x="112504" y="288285"/>
                </a:cubicBezTo>
                <a:lnTo>
                  <a:pt x="112504" y="288230"/>
                </a:lnTo>
                <a:cubicBezTo>
                  <a:pt x="111805" y="289091"/>
                  <a:pt x="113042" y="291835"/>
                  <a:pt x="113849" y="293502"/>
                </a:cubicBezTo>
                <a:cubicBezTo>
                  <a:pt x="114171" y="294147"/>
                  <a:pt x="115678" y="294416"/>
                  <a:pt x="116646" y="294524"/>
                </a:cubicBezTo>
                <a:cubicBezTo>
                  <a:pt x="123585" y="295063"/>
                  <a:pt x="129179" y="291459"/>
                  <a:pt x="134021" y="287477"/>
                </a:cubicBezTo>
                <a:cubicBezTo>
                  <a:pt x="138605" y="283688"/>
                  <a:pt x="142818" y="279444"/>
                  <a:pt x="147032" y="275198"/>
                </a:cubicBezTo>
                <a:lnTo>
                  <a:pt x="147033" y="275198"/>
                </a:lnTo>
                <a:cubicBezTo>
                  <a:pt x="148784" y="273432"/>
                  <a:pt x="150536" y="271668"/>
                  <a:pt x="152315" y="269935"/>
                </a:cubicBezTo>
                <a:cubicBezTo>
                  <a:pt x="147940" y="263141"/>
                  <a:pt x="141288" y="263540"/>
                  <a:pt x="134675" y="263935"/>
                </a:cubicBezTo>
                <a:cubicBezTo>
                  <a:pt x="134131" y="263968"/>
                  <a:pt x="133587" y="264000"/>
                  <a:pt x="133045" y="264029"/>
                </a:cubicBezTo>
                <a:cubicBezTo>
                  <a:pt x="136121" y="258804"/>
                  <a:pt x="141218" y="257739"/>
                  <a:pt x="146351" y="256666"/>
                </a:cubicBezTo>
                <a:cubicBezTo>
                  <a:pt x="150465" y="255806"/>
                  <a:pt x="154601" y="254942"/>
                  <a:pt x="157737" y="251926"/>
                </a:cubicBezTo>
                <a:cubicBezTo>
                  <a:pt x="162523" y="247354"/>
                  <a:pt x="167203" y="249883"/>
                  <a:pt x="171130" y="254185"/>
                </a:cubicBezTo>
                <a:cubicBezTo>
                  <a:pt x="174508" y="257842"/>
                  <a:pt x="177446" y="262584"/>
                  <a:pt x="176949" y="266785"/>
                </a:cubicBezTo>
                <a:cubicBezTo>
                  <a:pt x="177475" y="262584"/>
                  <a:pt x="174527" y="257838"/>
                  <a:pt x="171136" y="254127"/>
                </a:cubicBezTo>
                <a:cubicBezTo>
                  <a:pt x="167209" y="249878"/>
                  <a:pt x="162530" y="247296"/>
                  <a:pt x="157742" y="251868"/>
                </a:cubicBezTo>
                <a:cubicBezTo>
                  <a:pt x="154616" y="254851"/>
                  <a:pt x="150495" y="255716"/>
                  <a:pt x="146394" y="256578"/>
                </a:cubicBezTo>
                <a:cubicBezTo>
                  <a:pt x="141249" y="257659"/>
                  <a:pt x="136135" y="258733"/>
                  <a:pt x="133052" y="263971"/>
                </a:cubicBezTo>
                <a:cubicBezTo>
                  <a:pt x="131239" y="266095"/>
                  <a:pt x="129414" y="268213"/>
                  <a:pt x="127591" y="270330"/>
                </a:cubicBezTo>
                <a:lnTo>
                  <a:pt x="127587" y="270335"/>
                </a:lnTo>
                <a:lnTo>
                  <a:pt x="127583" y="270339"/>
                </a:lnTo>
                <a:lnTo>
                  <a:pt x="127579" y="270344"/>
                </a:lnTo>
              </a:path>
            </a:pathLst>
          </a:custGeom>
          <a:solidFill>
            <a:srgbClr val="8AB82D"/>
          </a:solidFill>
        </p:spPr>
      </p:sp>
      <p:sp>
        <p:nvSpPr>
          <p:cNvPr id="89" name="Vector-3714&amp;1747"/>
          <p:cNvSpPr/>
          <p:nvPr>
            <p:custDataLst>
              <p:tags r:id="rId17"/>
            </p:custDataLst>
          </p:nvPr>
        </p:nvSpPr>
        <p:spPr>
          <a:xfrm rot="1020000">
            <a:off x="6556693" y="6025515"/>
            <a:ext cx="538480" cy="457835"/>
          </a:xfrm>
          <a:custGeom>
            <a:avLst/>
            <a:gdLst/>
            <a:ahLst/>
            <a:cxnLst/>
            <a:rect l="l" t="t" r="r" b="b"/>
            <a:pathLst>
              <a:path w="503182" h="427356">
                <a:moveTo>
                  <a:pt x="438231" y="20920"/>
                </a:moveTo>
                <a:cubicBezTo>
                  <a:pt x="431508" y="17962"/>
                  <a:pt x="424030" y="15487"/>
                  <a:pt x="416768" y="15003"/>
                </a:cubicBezTo>
                <a:cubicBezTo>
                  <a:pt x="381536" y="12583"/>
                  <a:pt x="348186" y="19037"/>
                  <a:pt x="319783" y="41146"/>
                </a:cubicBezTo>
                <a:cubicBezTo>
                  <a:pt x="307734" y="50505"/>
                  <a:pt x="303700" y="53625"/>
                  <a:pt x="294394" y="38887"/>
                </a:cubicBezTo>
                <a:cubicBezTo>
                  <a:pt x="287132" y="27375"/>
                  <a:pt x="277019" y="20059"/>
                  <a:pt x="266315" y="13120"/>
                </a:cubicBezTo>
                <a:cubicBezTo>
                  <a:pt x="236300" y="-6406"/>
                  <a:pt x="196279" y="-4577"/>
                  <a:pt x="172180" y="21566"/>
                </a:cubicBezTo>
                <a:cubicBezTo>
                  <a:pt x="156850" y="38187"/>
                  <a:pt x="142326" y="38994"/>
                  <a:pt x="123822" y="32862"/>
                </a:cubicBezTo>
                <a:cubicBezTo>
                  <a:pt x="116722" y="30549"/>
                  <a:pt x="109406" y="28881"/>
                  <a:pt x="102091" y="27160"/>
                </a:cubicBezTo>
                <a:cubicBezTo>
                  <a:pt x="92731" y="24955"/>
                  <a:pt x="83425" y="22480"/>
                  <a:pt x="73904" y="21189"/>
                </a:cubicBezTo>
                <a:cubicBezTo>
                  <a:pt x="57982" y="18984"/>
                  <a:pt x="45018" y="24148"/>
                  <a:pt x="33668" y="36251"/>
                </a:cubicBezTo>
                <a:cubicBezTo>
                  <a:pt x="15218" y="55938"/>
                  <a:pt x="6396" y="80575"/>
                  <a:pt x="2362" y="105426"/>
                </a:cubicBezTo>
                <a:cubicBezTo>
                  <a:pt x="-1618" y="130385"/>
                  <a:pt x="-1081" y="156528"/>
                  <a:pt x="7956" y="181701"/>
                </a:cubicBezTo>
                <a:cubicBezTo>
                  <a:pt x="13712" y="197731"/>
                  <a:pt x="16617" y="214784"/>
                  <a:pt x="20382" y="231459"/>
                </a:cubicBezTo>
                <a:cubicBezTo>
                  <a:pt x="30495" y="276159"/>
                  <a:pt x="49268" y="316179"/>
                  <a:pt x="81596" y="349423"/>
                </a:cubicBezTo>
                <a:cubicBezTo>
                  <a:pt x="114248" y="383042"/>
                  <a:pt x="156528" y="397942"/>
                  <a:pt x="199668" y="411282"/>
                </a:cubicBezTo>
                <a:cubicBezTo>
                  <a:pt x="201873" y="411982"/>
                  <a:pt x="205262" y="408969"/>
                  <a:pt x="208114" y="407679"/>
                </a:cubicBezTo>
                <a:cubicBezTo>
                  <a:pt x="209727" y="396813"/>
                  <a:pt x="211394" y="385947"/>
                  <a:pt x="213008" y="375081"/>
                </a:cubicBezTo>
                <a:cubicBezTo>
                  <a:pt x="213277" y="359159"/>
                  <a:pt x="213653" y="343183"/>
                  <a:pt x="213868" y="327260"/>
                </a:cubicBezTo>
                <a:cubicBezTo>
                  <a:pt x="213976" y="319676"/>
                  <a:pt x="215537" y="312575"/>
                  <a:pt x="219140" y="305798"/>
                </a:cubicBezTo>
                <a:cubicBezTo>
                  <a:pt x="221938" y="300580"/>
                  <a:pt x="226026" y="297998"/>
                  <a:pt x="231943" y="298590"/>
                </a:cubicBezTo>
                <a:cubicBezTo>
                  <a:pt x="238129" y="299182"/>
                  <a:pt x="241464" y="303378"/>
                  <a:pt x="242754" y="308703"/>
                </a:cubicBezTo>
                <a:cubicBezTo>
                  <a:pt x="244260" y="314834"/>
                  <a:pt x="245175" y="321290"/>
                  <a:pt x="245283" y="327584"/>
                </a:cubicBezTo>
                <a:cubicBezTo>
                  <a:pt x="245660" y="351843"/>
                  <a:pt x="245605" y="376103"/>
                  <a:pt x="245713" y="400362"/>
                </a:cubicBezTo>
                <a:cubicBezTo>
                  <a:pt x="246466" y="400632"/>
                  <a:pt x="247273" y="400846"/>
                  <a:pt x="248187" y="400954"/>
                </a:cubicBezTo>
                <a:cubicBezTo>
                  <a:pt x="256633" y="426505"/>
                  <a:pt x="261850" y="430002"/>
                  <a:pt x="286487" y="425914"/>
                </a:cubicBezTo>
                <a:cubicBezTo>
                  <a:pt x="290683" y="425214"/>
                  <a:pt x="294824" y="423923"/>
                  <a:pt x="298751" y="422256"/>
                </a:cubicBezTo>
                <a:cubicBezTo>
                  <a:pt x="325431" y="411229"/>
                  <a:pt x="352166" y="400148"/>
                  <a:pt x="378738" y="388851"/>
                </a:cubicBezTo>
                <a:cubicBezTo>
                  <a:pt x="395844" y="381589"/>
                  <a:pt x="409992" y="371047"/>
                  <a:pt x="420319" y="354801"/>
                </a:cubicBezTo>
                <a:cubicBezTo>
                  <a:pt x="428871" y="341300"/>
                  <a:pt x="438715" y="328390"/>
                  <a:pt x="449473" y="316610"/>
                </a:cubicBezTo>
                <a:cubicBezTo>
                  <a:pt x="466311" y="298106"/>
                  <a:pt x="478790" y="277020"/>
                  <a:pt x="489226" y="254643"/>
                </a:cubicBezTo>
                <a:cubicBezTo>
                  <a:pt x="492345" y="247919"/>
                  <a:pt x="495035" y="240711"/>
                  <a:pt x="496165" y="233396"/>
                </a:cubicBezTo>
                <a:cubicBezTo>
                  <a:pt x="502619" y="191169"/>
                  <a:pt x="501921" y="148513"/>
                  <a:pt x="503157" y="106018"/>
                </a:cubicBezTo>
                <a:cubicBezTo>
                  <a:pt x="503427" y="97303"/>
                  <a:pt x="501490" y="89073"/>
                  <a:pt x="497832" y="81112"/>
                </a:cubicBezTo>
                <a:cubicBezTo>
                  <a:pt x="485299" y="53625"/>
                  <a:pt x="465826" y="33077"/>
                  <a:pt x="438123" y="20866"/>
                </a:cubicBezTo>
                <a:lnTo>
                  <a:pt x="438231" y="20920"/>
                </a:lnTo>
                <a:moveTo>
                  <a:pt x="74066" y="109192"/>
                </a:moveTo>
                <a:cubicBezTo>
                  <a:pt x="68902" y="108869"/>
                  <a:pt x="67180" y="104996"/>
                  <a:pt x="67503" y="100531"/>
                </a:cubicBezTo>
                <a:cubicBezTo>
                  <a:pt x="67880" y="95421"/>
                  <a:pt x="71699" y="93592"/>
                  <a:pt x="76164" y="93861"/>
                </a:cubicBezTo>
                <a:cubicBezTo>
                  <a:pt x="81327" y="94184"/>
                  <a:pt x="82726" y="98056"/>
                  <a:pt x="82834" y="102521"/>
                </a:cubicBezTo>
                <a:cubicBezTo>
                  <a:pt x="82027" y="107578"/>
                  <a:pt x="78584" y="109460"/>
                  <a:pt x="74066" y="109192"/>
                </a:cubicBezTo>
                <a:moveTo>
                  <a:pt x="352435" y="183692"/>
                </a:moveTo>
                <a:cubicBezTo>
                  <a:pt x="332586" y="158518"/>
                  <a:pt x="335114" y="135818"/>
                  <a:pt x="354425" y="109084"/>
                </a:cubicBezTo>
                <a:cubicBezTo>
                  <a:pt x="355124" y="136301"/>
                  <a:pt x="360289" y="159001"/>
                  <a:pt x="352435" y="183692"/>
                </a:cubicBezTo>
              </a:path>
            </a:pathLst>
          </a:custGeom>
          <a:solidFill>
            <a:schemeClr val="accent4">
              <a:lumMod val="60000"/>
              <a:lumOff val="40000"/>
            </a:schemeClr>
          </a:solidFill>
        </p:spPr>
      </p:sp>
      <p:sp>
        <p:nvSpPr>
          <p:cNvPr id="93" name="Vector-3713&amp;3328"/>
          <p:cNvSpPr/>
          <p:nvPr>
            <p:custDataLst>
              <p:tags r:id="rId18"/>
            </p:custDataLst>
          </p:nvPr>
        </p:nvSpPr>
        <p:spPr>
          <a:xfrm>
            <a:off x="8111808" y="3714115"/>
            <a:ext cx="2613025" cy="3072130"/>
          </a:xfrm>
          <a:custGeom>
            <a:avLst/>
            <a:gdLst/>
            <a:ahLst/>
            <a:cxnLst/>
            <a:rect l="l" t="t" r="r" b="b"/>
            <a:pathLst>
              <a:path w="2441627" h="2870200">
                <a:moveTo>
                  <a:pt x="2402637" y="2420836"/>
                </a:moveTo>
                <a:cubicBezTo>
                  <a:pt x="2400757" y="2593238"/>
                  <a:pt x="2318791" y="2783218"/>
                  <a:pt x="2120925" y="2820873"/>
                </a:cubicBezTo>
                <a:cubicBezTo>
                  <a:pt x="1963966" y="2850464"/>
                  <a:pt x="1800339" y="2825356"/>
                  <a:pt x="1644396" y="2843860"/>
                </a:cubicBezTo>
                <a:cubicBezTo>
                  <a:pt x="1567510" y="2853106"/>
                  <a:pt x="1494828" y="2871330"/>
                  <a:pt x="1416355" y="2870149"/>
                </a:cubicBezTo>
                <a:cubicBezTo>
                  <a:pt x="1299718" y="2867101"/>
                  <a:pt x="1177723" y="2858122"/>
                  <a:pt x="1065154" y="2848483"/>
                </a:cubicBezTo>
                <a:cubicBezTo>
                  <a:pt x="948233" y="2832621"/>
                  <a:pt x="833633" y="2820733"/>
                  <a:pt x="716131" y="2824302"/>
                </a:cubicBezTo>
                <a:cubicBezTo>
                  <a:pt x="613716" y="2824836"/>
                  <a:pt x="518119" y="2785720"/>
                  <a:pt x="416286" y="2776614"/>
                </a:cubicBezTo>
                <a:cubicBezTo>
                  <a:pt x="68423" y="2775026"/>
                  <a:pt x="72050" y="2549449"/>
                  <a:pt x="54062" y="2298700"/>
                </a:cubicBezTo>
                <a:cubicBezTo>
                  <a:pt x="42892" y="2187194"/>
                  <a:pt x="48287" y="2143633"/>
                  <a:pt x="31750" y="2032000"/>
                </a:cubicBezTo>
                <a:cubicBezTo>
                  <a:pt x="13907" y="1927631"/>
                  <a:pt x="-2" y="1784350"/>
                  <a:pt x="26830" y="1663700"/>
                </a:cubicBezTo>
                <a:cubicBezTo>
                  <a:pt x="2" y="1543050"/>
                  <a:pt x="12703" y="1419403"/>
                  <a:pt x="31750" y="1250950"/>
                </a:cubicBezTo>
                <a:cubicBezTo>
                  <a:pt x="50797" y="1082498"/>
                  <a:pt x="44923" y="890914"/>
                  <a:pt x="54062" y="742950"/>
                </a:cubicBezTo>
                <a:cubicBezTo>
                  <a:pt x="52466" y="558921"/>
                  <a:pt x="90908" y="415136"/>
                  <a:pt x="127464" y="234805"/>
                </a:cubicBezTo>
                <a:cubicBezTo>
                  <a:pt x="148643" y="143782"/>
                  <a:pt x="236696" y="100053"/>
                  <a:pt x="332584" y="81953"/>
                </a:cubicBezTo>
                <a:cubicBezTo>
                  <a:pt x="444572" y="56324"/>
                  <a:pt x="560769" y="35451"/>
                  <a:pt x="677544" y="36508"/>
                </a:cubicBezTo>
                <a:cubicBezTo>
                  <a:pt x="769950" y="37697"/>
                  <a:pt x="861920" y="48662"/>
                  <a:pt x="954325" y="42849"/>
                </a:cubicBezTo>
                <a:cubicBezTo>
                  <a:pt x="1067185" y="37961"/>
                  <a:pt x="1177143" y="32280"/>
                  <a:pt x="1286523" y="12331"/>
                </a:cubicBezTo>
                <a:cubicBezTo>
                  <a:pt x="1399527" y="-7749"/>
                  <a:pt x="1516151" y="-1672"/>
                  <a:pt x="1628724" y="18805"/>
                </a:cubicBezTo>
                <a:cubicBezTo>
                  <a:pt x="1802651" y="56060"/>
                  <a:pt x="1981949" y="55003"/>
                  <a:pt x="2158060" y="79972"/>
                </a:cubicBezTo>
                <a:cubicBezTo>
                  <a:pt x="2259902" y="90144"/>
                  <a:pt x="2343163" y="138894"/>
                  <a:pt x="2357819" y="237448"/>
                </a:cubicBezTo>
                <a:cubicBezTo>
                  <a:pt x="2374925" y="354366"/>
                  <a:pt x="2399449" y="471019"/>
                  <a:pt x="2407717" y="588465"/>
                </a:cubicBezTo>
                <a:cubicBezTo>
                  <a:pt x="2413229" y="684378"/>
                  <a:pt x="2399881" y="780421"/>
                  <a:pt x="2408301" y="875805"/>
                </a:cubicBezTo>
                <a:cubicBezTo>
                  <a:pt x="2411489" y="919665"/>
                  <a:pt x="2416277" y="963394"/>
                  <a:pt x="2418448" y="1007387"/>
                </a:cubicBezTo>
                <a:cubicBezTo>
                  <a:pt x="2421928" y="1079519"/>
                  <a:pt x="2408301" y="1123950"/>
                  <a:pt x="2418448" y="1250950"/>
                </a:cubicBezTo>
                <a:cubicBezTo>
                  <a:pt x="2428608" y="1377950"/>
                  <a:pt x="2448331" y="1442644"/>
                  <a:pt x="2439187" y="1543050"/>
                </a:cubicBezTo>
                <a:cubicBezTo>
                  <a:pt x="2424113" y="1680705"/>
                  <a:pt x="2449208" y="1793710"/>
                  <a:pt x="2439187" y="1932292"/>
                </a:cubicBezTo>
                <a:cubicBezTo>
                  <a:pt x="2421496" y="2094522"/>
                  <a:pt x="2396109" y="2254771"/>
                  <a:pt x="2402929" y="2418067"/>
                </a:cubicBezTo>
                <a:lnTo>
                  <a:pt x="2402929" y="2420836"/>
                </a:lnTo>
                <a:lnTo>
                  <a:pt x="2402637" y="2420836"/>
                </a:lnTo>
              </a:path>
            </a:pathLst>
          </a:custGeom>
          <a:solidFill>
            <a:schemeClr val="accent1">
              <a:lumMod val="60000"/>
              <a:lumOff val="40000"/>
            </a:schemeClr>
          </a:solidFill>
        </p:spPr>
      </p:sp>
      <p:sp>
        <p:nvSpPr>
          <p:cNvPr id="94" name="Vector-3713&amp;3329"/>
          <p:cNvSpPr/>
          <p:nvPr>
            <p:custDataLst>
              <p:tags r:id="rId19"/>
            </p:custDataLst>
          </p:nvPr>
        </p:nvSpPr>
        <p:spPr>
          <a:xfrm>
            <a:off x="8304213" y="4102735"/>
            <a:ext cx="2195195" cy="2322195"/>
          </a:xfrm>
          <a:custGeom>
            <a:avLst/>
            <a:gdLst/>
            <a:ahLst/>
            <a:cxnLst/>
            <a:rect l="l" t="t" r="r" b="b"/>
            <a:pathLst>
              <a:path w="2051164" h="2169232">
                <a:moveTo>
                  <a:pt x="2040992" y="1133102"/>
                </a:moveTo>
                <a:cubicBezTo>
                  <a:pt x="2040992" y="1241356"/>
                  <a:pt x="2040598" y="1349616"/>
                  <a:pt x="2041182" y="1457871"/>
                </a:cubicBezTo>
                <a:cubicBezTo>
                  <a:pt x="2041779" y="1557680"/>
                  <a:pt x="2044129" y="1657287"/>
                  <a:pt x="2044129" y="1757096"/>
                </a:cubicBezTo>
                <a:cubicBezTo>
                  <a:pt x="2044129" y="1818589"/>
                  <a:pt x="2042363" y="1880286"/>
                  <a:pt x="2032343" y="1941182"/>
                </a:cubicBezTo>
                <a:cubicBezTo>
                  <a:pt x="2028215" y="1966138"/>
                  <a:pt x="2021929" y="1991093"/>
                  <a:pt x="2014080" y="2015058"/>
                </a:cubicBezTo>
                <a:cubicBezTo>
                  <a:pt x="1995602" y="2070659"/>
                  <a:pt x="1957692" y="2108581"/>
                  <a:pt x="1904441" y="2131568"/>
                </a:cubicBezTo>
                <a:cubicBezTo>
                  <a:pt x="1874190" y="2144535"/>
                  <a:pt x="1842364" y="2152587"/>
                  <a:pt x="1809941" y="2157108"/>
                </a:cubicBezTo>
                <a:cubicBezTo>
                  <a:pt x="1748244" y="2165756"/>
                  <a:pt x="1685963" y="2170074"/>
                  <a:pt x="1623492" y="2169097"/>
                </a:cubicBezTo>
                <a:cubicBezTo>
                  <a:pt x="1511503" y="2167331"/>
                  <a:pt x="1399515" y="2165160"/>
                  <a:pt x="1287526" y="2162607"/>
                </a:cubicBezTo>
                <a:cubicBezTo>
                  <a:pt x="1212472" y="2161045"/>
                  <a:pt x="1137615" y="2158289"/>
                  <a:pt x="1062563" y="2156524"/>
                </a:cubicBezTo>
                <a:cubicBezTo>
                  <a:pt x="959024" y="2154161"/>
                  <a:pt x="855483" y="2152193"/>
                  <a:pt x="751943" y="2149843"/>
                </a:cubicBezTo>
                <a:cubicBezTo>
                  <a:pt x="661172" y="2147875"/>
                  <a:pt x="570207" y="2146694"/>
                  <a:pt x="479436" y="2143354"/>
                </a:cubicBezTo>
                <a:cubicBezTo>
                  <a:pt x="411851" y="2140801"/>
                  <a:pt x="344461" y="2136673"/>
                  <a:pt x="277072" y="2130781"/>
                </a:cubicBezTo>
                <a:cubicBezTo>
                  <a:pt x="239349" y="2127441"/>
                  <a:pt x="202020" y="2119579"/>
                  <a:pt x="165868" y="2107209"/>
                </a:cubicBezTo>
                <a:cubicBezTo>
                  <a:pt x="100051" y="2084616"/>
                  <a:pt x="56238" y="2040407"/>
                  <a:pt x="36001" y="1974190"/>
                </a:cubicBezTo>
                <a:cubicBezTo>
                  <a:pt x="26964" y="1944916"/>
                  <a:pt x="20480" y="1914665"/>
                  <a:pt x="16551" y="1884210"/>
                </a:cubicBezTo>
                <a:cubicBezTo>
                  <a:pt x="7120" y="1813674"/>
                  <a:pt x="3977" y="1742758"/>
                  <a:pt x="2994" y="1671625"/>
                </a:cubicBezTo>
                <a:cubicBezTo>
                  <a:pt x="1815" y="1582433"/>
                  <a:pt x="-346" y="1493431"/>
                  <a:pt x="47" y="1404226"/>
                </a:cubicBezTo>
                <a:cubicBezTo>
                  <a:pt x="1029" y="1250394"/>
                  <a:pt x="2798" y="1096557"/>
                  <a:pt x="5941" y="942720"/>
                </a:cubicBezTo>
                <a:cubicBezTo>
                  <a:pt x="7709" y="853719"/>
                  <a:pt x="11835" y="764521"/>
                  <a:pt x="16747" y="675716"/>
                </a:cubicBezTo>
                <a:cubicBezTo>
                  <a:pt x="21855" y="582588"/>
                  <a:pt x="28143" y="489461"/>
                  <a:pt x="36001" y="396334"/>
                </a:cubicBezTo>
                <a:cubicBezTo>
                  <a:pt x="40127" y="346823"/>
                  <a:pt x="46611" y="297115"/>
                  <a:pt x="59578" y="248980"/>
                </a:cubicBezTo>
                <a:cubicBezTo>
                  <a:pt x="62525" y="237781"/>
                  <a:pt x="65669" y="226386"/>
                  <a:pt x="69402" y="215383"/>
                </a:cubicBezTo>
                <a:cubicBezTo>
                  <a:pt x="94353" y="140331"/>
                  <a:pt x="143472" y="88660"/>
                  <a:pt x="217344" y="59975"/>
                </a:cubicBezTo>
                <a:cubicBezTo>
                  <a:pt x="262926" y="42292"/>
                  <a:pt x="310079" y="31683"/>
                  <a:pt x="358215" y="24807"/>
                </a:cubicBezTo>
                <a:cubicBezTo>
                  <a:pt x="450360" y="11643"/>
                  <a:pt x="543094" y="6731"/>
                  <a:pt x="636025" y="3588"/>
                </a:cubicBezTo>
                <a:cubicBezTo>
                  <a:pt x="728956" y="248"/>
                  <a:pt x="821887" y="1426"/>
                  <a:pt x="915013" y="3391"/>
                </a:cubicBezTo>
                <a:cubicBezTo>
                  <a:pt x="1001658" y="5159"/>
                  <a:pt x="1088301" y="4963"/>
                  <a:pt x="1174946" y="4570"/>
                </a:cubicBezTo>
                <a:cubicBezTo>
                  <a:pt x="1346073" y="3391"/>
                  <a:pt x="1517396" y="1426"/>
                  <a:pt x="1688516" y="51"/>
                </a:cubicBezTo>
                <a:cubicBezTo>
                  <a:pt x="1748841" y="-538"/>
                  <a:pt x="1808963" y="3981"/>
                  <a:pt x="1868488" y="13215"/>
                </a:cubicBezTo>
                <a:cubicBezTo>
                  <a:pt x="1890103" y="16555"/>
                  <a:pt x="1911515" y="23431"/>
                  <a:pt x="1932343" y="31094"/>
                </a:cubicBezTo>
                <a:cubicBezTo>
                  <a:pt x="1964563" y="43078"/>
                  <a:pt x="1987944" y="65869"/>
                  <a:pt x="2000910" y="97894"/>
                </a:cubicBezTo>
                <a:cubicBezTo>
                  <a:pt x="2008772" y="117344"/>
                  <a:pt x="2015058" y="137777"/>
                  <a:pt x="2019579" y="158407"/>
                </a:cubicBezTo>
                <a:cubicBezTo>
                  <a:pt x="2030387" y="206149"/>
                  <a:pt x="2034502" y="254874"/>
                  <a:pt x="2038045" y="303403"/>
                </a:cubicBezTo>
                <a:cubicBezTo>
                  <a:pt x="2049437" y="456847"/>
                  <a:pt x="2052587" y="610683"/>
                  <a:pt x="2050618" y="764718"/>
                </a:cubicBezTo>
                <a:cubicBezTo>
                  <a:pt x="2049437" y="855880"/>
                  <a:pt x="2046694" y="947240"/>
                  <a:pt x="2045119" y="1038402"/>
                </a:cubicBezTo>
                <a:cubicBezTo>
                  <a:pt x="2044522" y="1070230"/>
                  <a:pt x="2045119" y="1102059"/>
                  <a:pt x="2045119" y="1133886"/>
                </a:cubicBezTo>
                <a:cubicBezTo>
                  <a:pt x="2043544" y="1133102"/>
                  <a:pt x="2042363" y="1133102"/>
                  <a:pt x="2040992" y="1133102"/>
                </a:cubicBezTo>
              </a:path>
            </a:pathLst>
          </a:custGeom>
          <a:solidFill>
            <a:srgbClr val="FFFBF2"/>
          </a:solidFill>
        </p:spPr>
      </p:sp>
      <p:pic>
        <p:nvPicPr>
          <p:cNvPr id="95" name="@png2x_Mask group-3713&amp;3330" descr="preencoded.png"/>
          <p:cNvPicPr>
            <a:picLocks noChangeAspect="1"/>
          </p:cNvPicPr>
          <p:nvPr>
            <p:custDataLst>
              <p:tags r:id="rId20"/>
            </p:custDataLst>
          </p:nvPr>
        </p:nvPicPr>
        <p:blipFill>
          <a:blip r:embed="rId4">
            <a:alphaModFix amt="55000"/>
          </a:blip>
          <a:stretch>
            <a:fillRect/>
          </a:stretch>
        </p:blipFill>
        <p:spPr>
          <a:xfrm>
            <a:off x="8304213" y="4102735"/>
            <a:ext cx="2195195" cy="2322195"/>
          </a:xfrm>
          <a:prstGeom prst="rect">
            <a:avLst/>
          </a:prstGeom>
        </p:spPr>
      </p:pic>
      <p:sp>
        <p:nvSpPr>
          <p:cNvPr id="96" name="Union-3713&amp;3333"/>
          <p:cNvSpPr/>
          <p:nvPr>
            <p:custDataLst>
              <p:tags r:id="rId21"/>
            </p:custDataLst>
          </p:nvPr>
        </p:nvSpPr>
        <p:spPr>
          <a:xfrm>
            <a:off x="8376603" y="3541395"/>
            <a:ext cx="2151380" cy="382270"/>
          </a:xfrm>
          <a:custGeom>
            <a:avLst/>
            <a:gdLst/>
            <a:ahLst/>
            <a:cxnLst/>
            <a:rect l="l" t="t" r="r" b="b"/>
            <a:pathLst>
              <a:path w="2010563" h="356641">
                <a:moveTo>
                  <a:pt x="1009393" y="276672"/>
                </a:moveTo>
                <a:cubicBezTo>
                  <a:pt x="1008616" y="270591"/>
                  <a:pt x="1007829" y="264499"/>
                  <a:pt x="1007040" y="258402"/>
                </a:cubicBezTo>
                <a:cubicBezTo>
                  <a:pt x="1004439" y="238299"/>
                  <a:pt x="1001832" y="218133"/>
                  <a:pt x="999570" y="198083"/>
                </a:cubicBezTo>
                <a:cubicBezTo>
                  <a:pt x="995248" y="160754"/>
                  <a:pt x="998391" y="124014"/>
                  <a:pt x="1009983" y="88256"/>
                </a:cubicBezTo>
                <a:cubicBezTo>
                  <a:pt x="1018628" y="61340"/>
                  <a:pt x="1034150" y="38942"/>
                  <a:pt x="1056547" y="21456"/>
                </a:cubicBezTo>
                <a:cubicBezTo>
                  <a:pt x="1077570" y="5149"/>
                  <a:pt x="1101146" y="-2317"/>
                  <a:pt x="1127865" y="630"/>
                </a:cubicBezTo>
                <a:cubicBezTo>
                  <a:pt x="1167160" y="4756"/>
                  <a:pt x="1200757" y="48176"/>
                  <a:pt x="1194469" y="87274"/>
                </a:cubicBezTo>
                <a:cubicBezTo>
                  <a:pt x="1193094" y="95722"/>
                  <a:pt x="1186611" y="102402"/>
                  <a:pt x="1177966" y="104367"/>
                </a:cubicBezTo>
                <a:cubicBezTo>
                  <a:pt x="1168339" y="106528"/>
                  <a:pt x="1156943" y="102795"/>
                  <a:pt x="1153211" y="94543"/>
                </a:cubicBezTo>
                <a:cubicBezTo>
                  <a:pt x="1150838" y="89798"/>
                  <a:pt x="1149259" y="84656"/>
                  <a:pt x="1147666" y="79471"/>
                </a:cubicBezTo>
                <a:cubicBezTo>
                  <a:pt x="1146754" y="76497"/>
                  <a:pt x="1145836" y="73509"/>
                  <a:pt x="1144761" y="70574"/>
                </a:cubicBezTo>
                <a:cubicBezTo>
                  <a:pt x="1135921" y="46408"/>
                  <a:pt x="1120793" y="40317"/>
                  <a:pt x="1097609" y="51516"/>
                </a:cubicBezTo>
                <a:cubicBezTo>
                  <a:pt x="1080713" y="59768"/>
                  <a:pt x="1067942" y="72735"/>
                  <a:pt x="1061066" y="89828"/>
                </a:cubicBezTo>
                <a:cubicBezTo>
                  <a:pt x="1054975" y="105349"/>
                  <a:pt x="1049867" y="122049"/>
                  <a:pt x="1048098" y="138553"/>
                </a:cubicBezTo>
                <a:cubicBezTo>
                  <a:pt x="1043776" y="180009"/>
                  <a:pt x="1049278" y="221071"/>
                  <a:pt x="1055761" y="261937"/>
                </a:cubicBezTo>
                <a:cubicBezTo>
                  <a:pt x="1056977" y="269751"/>
                  <a:pt x="1061260" y="275415"/>
                  <a:pt x="1065766" y="281372"/>
                </a:cubicBezTo>
                <a:cubicBezTo>
                  <a:pt x="1066358" y="282156"/>
                  <a:pt x="1066955" y="282946"/>
                  <a:pt x="1067549" y="283745"/>
                </a:cubicBezTo>
                <a:cubicBezTo>
                  <a:pt x="1082481" y="303393"/>
                  <a:pt x="1080908" y="323040"/>
                  <a:pt x="1063226" y="336793"/>
                </a:cubicBezTo>
                <a:cubicBezTo>
                  <a:pt x="1040436" y="354672"/>
                  <a:pt x="1016466" y="352510"/>
                  <a:pt x="999962" y="335810"/>
                </a:cubicBezTo>
                <a:cubicBezTo>
                  <a:pt x="989747" y="325594"/>
                  <a:pt x="987979" y="311055"/>
                  <a:pt x="995248" y="297694"/>
                </a:cubicBezTo>
                <a:cubicBezTo>
                  <a:pt x="997994" y="292346"/>
                  <a:pt x="1001592" y="287424"/>
                  <a:pt x="1005336" y="282299"/>
                </a:cubicBezTo>
                <a:lnTo>
                  <a:pt x="1005336" y="282299"/>
                </a:lnTo>
                <a:cubicBezTo>
                  <a:pt x="1006681" y="280459"/>
                  <a:pt x="1008043" y="278594"/>
                  <a:pt x="1009393" y="276672"/>
                </a:cubicBezTo>
                <a:moveTo>
                  <a:pt x="68310" y="276870"/>
                </a:moveTo>
                <a:cubicBezTo>
                  <a:pt x="72635" y="278703"/>
                  <a:pt x="76495" y="280180"/>
                  <a:pt x="80012" y="281526"/>
                </a:cubicBezTo>
                <a:cubicBezTo>
                  <a:pt x="85923" y="283788"/>
                  <a:pt x="90866" y="285679"/>
                  <a:pt x="95423" y="288266"/>
                </a:cubicBezTo>
                <a:cubicBezTo>
                  <a:pt x="111927" y="297892"/>
                  <a:pt x="115267" y="316165"/>
                  <a:pt x="104264" y="332078"/>
                </a:cubicBezTo>
                <a:cubicBezTo>
                  <a:pt x="94441" y="346225"/>
                  <a:pt x="80295" y="352708"/>
                  <a:pt x="63595" y="353297"/>
                </a:cubicBezTo>
                <a:cubicBezTo>
                  <a:pt x="42965" y="354084"/>
                  <a:pt x="28623" y="341706"/>
                  <a:pt x="29016" y="320879"/>
                </a:cubicBezTo>
                <a:cubicBezTo>
                  <a:pt x="29212" y="307323"/>
                  <a:pt x="25086" y="296125"/>
                  <a:pt x="20175" y="284533"/>
                </a:cubicBezTo>
                <a:cubicBezTo>
                  <a:pt x="-3991" y="225395"/>
                  <a:pt x="-5563" y="164882"/>
                  <a:pt x="10744" y="103583"/>
                </a:cubicBezTo>
                <a:cubicBezTo>
                  <a:pt x="16049" y="83936"/>
                  <a:pt x="24693" y="65860"/>
                  <a:pt x="36875" y="49357"/>
                </a:cubicBezTo>
                <a:cubicBezTo>
                  <a:pt x="56129" y="23226"/>
                  <a:pt x="82063" y="7312"/>
                  <a:pt x="113695" y="2989"/>
                </a:cubicBezTo>
                <a:cubicBezTo>
                  <a:pt x="148863" y="-1726"/>
                  <a:pt x="178530" y="10652"/>
                  <a:pt x="200928" y="38354"/>
                </a:cubicBezTo>
                <a:cubicBezTo>
                  <a:pt x="220182" y="62127"/>
                  <a:pt x="227649" y="91009"/>
                  <a:pt x="232167" y="120676"/>
                </a:cubicBezTo>
                <a:cubicBezTo>
                  <a:pt x="234132" y="134233"/>
                  <a:pt x="226273" y="144449"/>
                  <a:pt x="214485" y="146807"/>
                </a:cubicBezTo>
                <a:cubicBezTo>
                  <a:pt x="202500" y="149164"/>
                  <a:pt x="192283" y="143270"/>
                  <a:pt x="187175" y="130499"/>
                </a:cubicBezTo>
                <a:cubicBezTo>
                  <a:pt x="185670" y="126737"/>
                  <a:pt x="184727" y="122816"/>
                  <a:pt x="183780" y="118887"/>
                </a:cubicBezTo>
                <a:lnTo>
                  <a:pt x="183780" y="118887"/>
                </a:lnTo>
                <a:cubicBezTo>
                  <a:pt x="183243" y="116660"/>
                  <a:pt x="182707" y="114431"/>
                  <a:pt x="182067" y="112227"/>
                </a:cubicBezTo>
                <a:cubicBezTo>
                  <a:pt x="181199" y="109457"/>
                  <a:pt x="180388" y="106642"/>
                  <a:pt x="179578" y="103819"/>
                </a:cubicBezTo>
                <a:lnTo>
                  <a:pt x="179578" y="103819"/>
                </a:lnTo>
                <a:cubicBezTo>
                  <a:pt x="177455" y="96431"/>
                  <a:pt x="175317" y="88991"/>
                  <a:pt x="172047" y="82167"/>
                </a:cubicBezTo>
                <a:cubicBezTo>
                  <a:pt x="156133" y="48178"/>
                  <a:pt x="119982" y="39926"/>
                  <a:pt x="89922" y="62913"/>
                </a:cubicBezTo>
                <a:cubicBezTo>
                  <a:pt x="74990" y="74308"/>
                  <a:pt x="65953" y="89633"/>
                  <a:pt x="60058" y="106923"/>
                </a:cubicBezTo>
                <a:cubicBezTo>
                  <a:pt x="40411" y="164685"/>
                  <a:pt x="43751" y="221270"/>
                  <a:pt x="68310" y="276870"/>
                </a:cubicBezTo>
                <a:moveTo>
                  <a:pt x="1918145" y="84441"/>
                </a:moveTo>
                <a:cubicBezTo>
                  <a:pt x="1923898" y="73704"/>
                  <a:pt x="1929829" y="62618"/>
                  <a:pt x="1942833" y="58983"/>
                </a:cubicBezTo>
                <a:cubicBezTo>
                  <a:pt x="1953438" y="65467"/>
                  <a:pt x="1956778" y="75487"/>
                  <a:pt x="1958556" y="85507"/>
                </a:cubicBezTo>
                <a:cubicBezTo>
                  <a:pt x="1959496" y="90571"/>
                  <a:pt x="1960283" y="95635"/>
                  <a:pt x="1961083" y="100683"/>
                </a:cubicBezTo>
                <a:cubicBezTo>
                  <a:pt x="1962099" y="107190"/>
                  <a:pt x="1963115" y="113669"/>
                  <a:pt x="1964449" y="120086"/>
                </a:cubicBezTo>
                <a:cubicBezTo>
                  <a:pt x="1967789" y="136393"/>
                  <a:pt x="1976819" y="144055"/>
                  <a:pt x="1989988" y="143073"/>
                </a:cubicBezTo>
                <a:cubicBezTo>
                  <a:pt x="2003146" y="141895"/>
                  <a:pt x="2011794" y="131874"/>
                  <a:pt x="2010423" y="115960"/>
                </a:cubicBezTo>
                <a:cubicBezTo>
                  <a:pt x="2008848" y="98278"/>
                  <a:pt x="2005901" y="80202"/>
                  <a:pt x="2001584" y="62913"/>
                </a:cubicBezTo>
                <a:cubicBezTo>
                  <a:pt x="1999018" y="52893"/>
                  <a:pt x="1993329" y="43266"/>
                  <a:pt x="1987232" y="34817"/>
                </a:cubicBezTo>
                <a:cubicBezTo>
                  <a:pt x="1967001" y="7311"/>
                  <a:pt x="1932813" y="2596"/>
                  <a:pt x="1906295" y="24404"/>
                </a:cubicBezTo>
                <a:cubicBezTo>
                  <a:pt x="1895881" y="33049"/>
                  <a:pt x="1886445" y="43855"/>
                  <a:pt x="1879968" y="55643"/>
                </a:cubicBezTo>
                <a:cubicBezTo>
                  <a:pt x="1870532" y="73129"/>
                  <a:pt x="1862277" y="91794"/>
                  <a:pt x="1856778" y="111048"/>
                </a:cubicBezTo>
                <a:cubicBezTo>
                  <a:pt x="1840865" y="166060"/>
                  <a:pt x="1838896" y="221858"/>
                  <a:pt x="1850885" y="277852"/>
                </a:cubicBezTo>
                <a:cubicBezTo>
                  <a:pt x="1853044" y="287480"/>
                  <a:pt x="1854225" y="296125"/>
                  <a:pt x="1848523" y="305162"/>
                </a:cubicBezTo>
                <a:cubicBezTo>
                  <a:pt x="1842440" y="314789"/>
                  <a:pt x="1842630" y="325201"/>
                  <a:pt x="1848129" y="335418"/>
                </a:cubicBezTo>
                <a:cubicBezTo>
                  <a:pt x="1855800" y="349957"/>
                  <a:pt x="1868373" y="356834"/>
                  <a:pt x="1884477" y="356638"/>
                </a:cubicBezTo>
                <a:cubicBezTo>
                  <a:pt x="1899412" y="356638"/>
                  <a:pt x="1910804" y="348974"/>
                  <a:pt x="1917878" y="336008"/>
                </a:cubicBezTo>
                <a:cubicBezTo>
                  <a:pt x="1919326" y="333461"/>
                  <a:pt x="1920138" y="330604"/>
                  <a:pt x="1920964" y="327716"/>
                </a:cubicBezTo>
                <a:cubicBezTo>
                  <a:pt x="1921599" y="325477"/>
                  <a:pt x="1922247" y="323220"/>
                  <a:pt x="1923186" y="321076"/>
                </a:cubicBezTo>
                <a:cubicBezTo>
                  <a:pt x="1928686" y="308502"/>
                  <a:pt x="1926133" y="296714"/>
                  <a:pt x="1915135" y="290034"/>
                </a:cubicBezTo>
                <a:cubicBezTo>
                  <a:pt x="1899221" y="280407"/>
                  <a:pt x="1896275" y="265868"/>
                  <a:pt x="1894307" y="249757"/>
                </a:cubicBezTo>
                <a:cubicBezTo>
                  <a:pt x="1890763" y="220090"/>
                  <a:pt x="1890967" y="190423"/>
                  <a:pt x="1894891" y="160952"/>
                </a:cubicBezTo>
                <a:cubicBezTo>
                  <a:pt x="1898434" y="134625"/>
                  <a:pt x="1904911" y="108887"/>
                  <a:pt x="1917687" y="85310"/>
                </a:cubicBezTo>
                <a:lnTo>
                  <a:pt x="1918145" y="84441"/>
                </a:lnTo>
              </a:path>
            </a:pathLst>
          </a:custGeom>
          <a:solidFill>
            <a:schemeClr val="accent1"/>
          </a:solidFill>
        </p:spPr>
      </p:sp>
      <p:sp>
        <p:nvSpPr>
          <p:cNvPr id="97" name="Union-3713&amp;3337"/>
          <p:cNvSpPr/>
          <p:nvPr>
            <p:custDataLst>
              <p:tags r:id="rId22"/>
            </p:custDataLst>
          </p:nvPr>
        </p:nvSpPr>
        <p:spPr>
          <a:xfrm>
            <a:off x="8772208" y="3537585"/>
            <a:ext cx="1214755" cy="387350"/>
          </a:xfrm>
          <a:custGeom>
            <a:avLst/>
            <a:gdLst/>
            <a:ahLst/>
            <a:cxnLst/>
            <a:rect l="l" t="t" r="r" b="b"/>
            <a:pathLst>
              <a:path w="1134859" h="362057">
                <a:moveTo>
                  <a:pt x="50363" y="231186"/>
                </a:moveTo>
                <a:cubicBezTo>
                  <a:pt x="49135" y="221751"/>
                  <a:pt x="47883" y="212123"/>
                  <a:pt x="46536" y="202119"/>
                </a:cubicBezTo>
                <a:cubicBezTo>
                  <a:pt x="47304" y="196303"/>
                  <a:pt x="48011" y="190378"/>
                  <a:pt x="48725" y="184394"/>
                </a:cubicBezTo>
                <a:cubicBezTo>
                  <a:pt x="50568" y="168953"/>
                  <a:pt x="52458" y="153111"/>
                  <a:pt x="55574" y="137677"/>
                </a:cubicBezTo>
                <a:cubicBezTo>
                  <a:pt x="59896" y="115672"/>
                  <a:pt x="67362" y="94453"/>
                  <a:pt x="81115" y="76574"/>
                </a:cubicBezTo>
                <a:cubicBezTo>
                  <a:pt x="88188" y="67536"/>
                  <a:pt x="96636" y="59088"/>
                  <a:pt x="106067" y="52605"/>
                </a:cubicBezTo>
                <a:cubicBezTo>
                  <a:pt x="117265" y="44942"/>
                  <a:pt x="132394" y="47300"/>
                  <a:pt x="140252" y="58302"/>
                </a:cubicBezTo>
                <a:cubicBezTo>
                  <a:pt x="146357" y="66717"/>
                  <a:pt x="150661" y="76517"/>
                  <a:pt x="154908" y="86191"/>
                </a:cubicBezTo>
                <a:cubicBezTo>
                  <a:pt x="155719" y="88036"/>
                  <a:pt x="156528" y="89877"/>
                  <a:pt x="157345" y="91702"/>
                </a:cubicBezTo>
                <a:cubicBezTo>
                  <a:pt x="159108" y="95581"/>
                  <a:pt x="160476" y="99658"/>
                  <a:pt x="161839" y="103719"/>
                </a:cubicBezTo>
                <a:cubicBezTo>
                  <a:pt x="163513" y="108709"/>
                  <a:pt x="165179" y="113677"/>
                  <a:pt x="167563" y="118226"/>
                </a:cubicBezTo>
                <a:cubicBezTo>
                  <a:pt x="172081" y="126871"/>
                  <a:pt x="183477" y="130997"/>
                  <a:pt x="191925" y="128835"/>
                </a:cubicBezTo>
                <a:cubicBezTo>
                  <a:pt x="202730" y="126085"/>
                  <a:pt x="210393" y="116851"/>
                  <a:pt x="208821" y="105259"/>
                </a:cubicBezTo>
                <a:cubicBezTo>
                  <a:pt x="204302" y="72055"/>
                  <a:pt x="194086" y="41209"/>
                  <a:pt x="167366" y="18615"/>
                </a:cubicBezTo>
                <a:cubicBezTo>
                  <a:pt x="146540" y="736"/>
                  <a:pt x="123160" y="-5158"/>
                  <a:pt x="96439" y="4862"/>
                </a:cubicBezTo>
                <a:cubicBezTo>
                  <a:pt x="81311" y="10560"/>
                  <a:pt x="68344" y="19401"/>
                  <a:pt x="57145" y="30796"/>
                </a:cubicBezTo>
                <a:cubicBezTo>
                  <a:pt x="38284" y="50050"/>
                  <a:pt x="25906" y="73234"/>
                  <a:pt x="17262" y="98579"/>
                </a:cubicBezTo>
                <a:cubicBezTo>
                  <a:pt x="-1403" y="153002"/>
                  <a:pt x="-2778" y="208799"/>
                  <a:pt x="6652" y="264794"/>
                </a:cubicBezTo>
                <a:lnTo>
                  <a:pt x="6757" y="265401"/>
                </a:lnTo>
                <a:cubicBezTo>
                  <a:pt x="9466" y="281064"/>
                  <a:pt x="11852" y="294857"/>
                  <a:pt x="3705" y="310375"/>
                </a:cubicBezTo>
                <a:cubicBezTo>
                  <a:pt x="-4547" y="325699"/>
                  <a:pt x="1741" y="342007"/>
                  <a:pt x="15101" y="352617"/>
                </a:cubicBezTo>
                <a:cubicBezTo>
                  <a:pt x="30229" y="364797"/>
                  <a:pt x="55377" y="365191"/>
                  <a:pt x="71488" y="353795"/>
                </a:cubicBezTo>
                <a:cubicBezTo>
                  <a:pt x="96833" y="335524"/>
                  <a:pt x="97618" y="306642"/>
                  <a:pt x="73256" y="287191"/>
                </a:cubicBezTo>
                <a:cubicBezTo>
                  <a:pt x="72470" y="286405"/>
                  <a:pt x="71488" y="286013"/>
                  <a:pt x="70505" y="285619"/>
                </a:cubicBezTo>
                <a:cubicBezTo>
                  <a:pt x="59503" y="280904"/>
                  <a:pt x="55770" y="271277"/>
                  <a:pt x="54198" y="260275"/>
                </a:cubicBezTo>
                <a:cubicBezTo>
                  <a:pt x="52895" y="250648"/>
                  <a:pt x="51642" y="241022"/>
                  <a:pt x="50363" y="231186"/>
                </a:cubicBezTo>
                <a:moveTo>
                  <a:pt x="993484" y="233206"/>
                </a:moveTo>
                <a:cubicBezTo>
                  <a:pt x="993125" y="228246"/>
                  <a:pt x="992742" y="222974"/>
                  <a:pt x="992360" y="217052"/>
                </a:cubicBezTo>
                <a:cubicBezTo>
                  <a:pt x="992910" y="211243"/>
                  <a:pt x="993366" y="205186"/>
                  <a:pt x="993832" y="198976"/>
                </a:cubicBezTo>
                <a:cubicBezTo>
                  <a:pt x="994865" y="185236"/>
                  <a:pt x="995954" y="170748"/>
                  <a:pt x="998254" y="156539"/>
                </a:cubicBezTo>
                <a:cubicBezTo>
                  <a:pt x="1001594" y="134535"/>
                  <a:pt x="1007096" y="112726"/>
                  <a:pt x="1018884" y="93472"/>
                </a:cubicBezTo>
                <a:cubicBezTo>
                  <a:pt x="1025957" y="81880"/>
                  <a:pt x="1034797" y="70878"/>
                  <a:pt x="1044818" y="61840"/>
                </a:cubicBezTo>
                <a:cubicBezTo>
                  <a:pt x="1058767" y="49462"/>
                  <a:pt x="1073109" y="53392"/>
                  <a:pt x="1080183" y="70288"/>
                </a:cubicBezTo>
                <a:cubicBezTo>
                  <a:pt x="1082487" y="75666"/>
                  <a:pt x="1083934" y="81411"/>
                  <a:pt x="1085378" y="87147"/>
                </a:cubicBezTo>
                <a:cubicBezTo>
                  <a:pt x="1086519" y="91680"/>
                  <a:pt x="1087660" y="96208"/>
                  <a:pt x="1089221" y="100545"/>
                </a:cubicBezTo>
                <a:cubicBezTo>
                  <a:pt x="1093739" y="112726"/>
                  <a:pt x="1106314" y="119603"/>
                  <a:pt x="1116726" y="116459"/>
                </a:cubicBezTo>
                <a:cubicBezTo>
                  <a:pt x="1128711" y="112923"/>
                  <a:pt x="1136374" y="102510"/>
                  <a:pt x="1134605" y="89739"/>
                </a:cubicBezTo>
                <a:cubicBezTo>
                  <a:pt x="1132051" y="70878"/>
                  <a:pt x="1127533" y="52213"/>
                  <a:pt x="1116334" y="36102"/>
                </a:cubicBezTo>
                <a:cubicBezTo>
                  <a:pt x="1097276" y="8400"/>
                  <a:pt x="1066430" y="-1031"/>
                  <a:pt x="1035388" y="12133"/>
                </a:cubicBezTo>
                <a:cubicBezTo>
                  <a:pt x="1016330" y="20188"/>
                  <a:pt x="1001594" y="33745"/>
                  <a:pt x="989609" y="50445"/>
                </a:cubicBezTo>
                <a:cubicBezTo>
                  <a:pt x="975070" y="70288"/>
                  <a:pt x="965641" y="92686"/>
                  <a:pt x="958764" y="116263"/>
                </a:cubicBezTo>
                <a:cubicBezTo>
                  <a:pt x="947565" y="155360"/>
                  <a:pt x="944617" y="195440"/>
                  <a:pt x="946189" y="235914"/>
                </a:cubicBezTo>
                <a:cubicBezTo>
                  <a:pt x="946779" y="251828"/>
                  <a:pt x="945993" y="265974"/>
                  <a:pt x="935580" y="280513"/>
                </a:cubicBezTo>
                <a:cubicBezTo>
                  <a:pt x="923202" y="297605"/>
                  <a:pt x="930669" y="318432"/>
                  <a:pt x="948940" y="329631"/>
                </a:cubicBezTo>
                <a:cubicBezTo>
                  <a:pt x="965051" y="339258"/>
                  <a:pt x="981358" y="338668"/>
                  <a:pt x="997273" y="329631"/>
                </a:cubicBezTo>
                <a:cubicBezTo>
                  <a:pt x="1018490" y="317646"/>
                  <a:pt x="1023403" y="294265"/>
                  <a:pt x="1006702" y="276191"/>
                </a:cubicBezTo>
                <a:cubicBezTo>
                  <a:pt x="998648" y="267546"/>
                  <a:pt x="995111" y="259098"/>
                  <a:pt x="994522" y="248291"/>
                </a:cubicBezTo>
                <a:cubicBezTo>
                  <a:pt x="994218" y="243345"/>
                  <a:pt x="993864" y="238449"/>
                  <a:pt x="993484" y="233206"/>
                </a:cubicBezTo>
              </a:path>
            </a:pathLst>
          </a:custGeom>
          <a:solidFill>
            <a:schemeClr val="accent3"/>
          </a:solidFill>
        </p:spPr>
      </p:sp>
      <p:sp>
        <p:nvSpPr>
          <p:cNvPr id="98" name="Union-3713&amp;3340"/>
          <p:cNvSpPr/>
          <p:nvPr>
            <p:custDataLst>
              <p:tags r:id="rId23"/>
            </p:custDataLst>
          </p:nvPr>
        </p:nvSpPr>
        <p:spPr>
          <a:xfrm>
            <a:off x="9109393" y="3537585"/>
            <a:ext cx="1151255" cy="374015"/>
          </a:xfrm>
          <a:custGeom>
            <a:avLst/>
            <a:gdLst/>
            <a:ahLst/>
            <a:cxnLst/>
            <a:rect l="l" t="t" r="r" b="b"/>
            <a:pathLst>
              <a:path w="1075897" h="349204">
                <a:moveTo>
                  <a:pt x="51854" y="206586"/>
                </a:moveTo>
                <a:cubicBezTo>
                  <a:pt x="51335" y="202350"/>
                  <a:pt x="50861" y="198472"/>
                  <a:pt x="50466" y="195092"/>
                </a:cubicBezTo>
                <a:cubicBezTo>
                  <a:pt x="50726" y="189193"/>
                  <a:pt x="50899" y="183957"/>
                  <a:pt x="51058" y="179172"/>
                </a:cubicBezTo>
                <a:cubicBezTo>
                  <a:pt x="51381" y="169455"/>
                  <a:pt x="51641" y="161601"/>
                  <a:pt x="52431" y="153834"/>
                </a:cubicBezTo>
                <a:cubicBezTo>
                  <a:pt x="53610" y="142243"/>
                  <a:pt x="55378" y="130650"/>
                  <a:pt x="57932" y="119255"/>
                </a:cubicBezTo>
                <a:cubicBezTo>
                  <a:pt x="61862" y="101573"/>
                  <a:pt x="67363" y="84283"/>
                  <a:pt x="77972" y="69351"/>
                </a:cubicBezTo>
                <a:cubicBezTo>
                  <a:pt x="98995" y="39881"/>
                  <a:pt x="128466" y="41059"/>
                  <a:pt x="146541" y="71905"/>
                </a:cubicBezTo>
                <a:cubicBezTo>
                  <a:pt x="148299" y="75151"/>
                  <a:pt x="149685" y="78489"/>
                  <a:pt x="151083" y="81857"/>
                </a:cubicBezTo>
                <a:cubicBezTo>
                  <a:pt x="151715" y="83382"/>
                  <a:pt x="152350" y="84913"/>
                  <a:pt x="153025" y="86444"/>
                </a:cubicBezTo>
                <a:cubicBezTo>
                  <a:pt x="153662" y="87975"/>
                  <a:pt x="154259" y="89568"/>
                  <a:pt x="154861" y="91177"/>
                </a:cubicBezTo>
                <a:cubicBezTo>
                  <a:pt x="156113" y="94522"/>
                  <a:pt x="157390" y="97931"/>
                  <a:pt x="159114" y="100983"/>
                </a:cubicBezTo>
                <a:cubicBezTo>
                  <a:pt x="164813" y="111200"/>
                  <a:pt x="175618" y="115326"/>
                  <a:pt x="186228" y="112182"/>
                </a:cubicBezTo>
                <a:cubicBezTo>
                  <a:pt x="197034" y="109039"/>
                  <a:pt x="205090" y="96268"/>
                  <a:pt x="201750" y="84480"/>
                </a:cubicBezTo>
                <a:cubicBezTo>
                  <a:pt x="198410" y="72298"/>
                  <a:pt x="194283" y="59921"/>
                  <a:pt x="187997" y="49115"/>
                </a:cubicBezTo>
                <a:cubicBezTo>
                  <a:pt x="153417" y="-11005"/>
                  <a:pt x="82884" y="-18471"/>
                  <a:pt x="39660" y="40863"/>
                </a:cubicBezTo>
                <a:cubicBezTo>
                  <a:pt x="26300" y="59135"/>
                  <a:pt x="18049" y="79961"/>
                  <a:pt x="13137" y="101769"/>
                </a:cubicBezTo>
                <a:cubicBezTo>
                  <a:pt x="1349" y="154226"/>
                  <a:pt x="760" y="206882"/>
                  <a:pt x="10583" y="259732"/>
                </a:cubicBezTo>
                <a:cubicBezTo>
                  <a:pt x="13137" y="272699"/>
                  <a:pt x="12941" y="283112"/>
                  <a:pt x="5475" y="295686"/>
                </a:cubicBezTo>
                <a:cubicBezTo>
                  <a:pt x="-8868" y="319655"/>
                  <a:pt x="6457" y="345982"/>
                  <a:pt x="34160" y="348930"/>
                </a:cubicBezTo>
                <a:cubicBezTo>
                  <a:pt x="39464" y="349322"/>
                  <a:pt x="44769" y="349322"/>
                  <a:pt x="50074" y="348733"/>
                </a:cubicBezTo>
                <a:cubicBezTo>
                  <a:pt x="76204" y="345393"/>
                  <a:pt x="91136" y="317495"/>
                  <a:pt x="79741" y="293722"/>
                </a:cubicBezTo>
                <a:cubicBezTo>
                  <a:pt x="77776" y="289988"/>
                  <a:pt x="75418" y="286255"/>
                  <a:pt x="72668" y="283112"/>
                </a:cubicBezTo>
                <a:cubicBezTo>
                  <a:pt x="62451" y="271520"/>
                  <a:pt x="57539" y="257964"/>
                  <a:pt x="55968" y="242639"/>
                </a:cubicBezTo>
                <a:cubicBezTo>
                  <a:pt x="54706" y="229884"/>
                  <a:pt x="53145" y="217129"/>
                  <a:pt x="51854" y="206586"/>
                </a:cubicBezTo>
                <a:moveTo>
                  <a:pt x="910814" y="155014"/>
                </a:moveTo>
                <a:cubicBezTo>
                  <a:pt x="909044" y="192344"/>
                  <a:pt x="913957" y="228887"/>
                  <a:pt x="923387" y="265038"/>
                </a:cubicBezTo>
                <a:cubicBezTo>
                  <a:pt x="922418" y="266530"/>
                  <a:pt x="921447" y="267937"/>
                  <a:pt x="920500" y="269312"/>
                </a:cubicBezTo>
                <a:cubicBezTo>
                  <a:pt x="918950" y="271560"/>
                  <a:pt x="917458" y="273724"/>
                  <a:pt x="916118" y="276041"/>
                </a:cubicBezTo>
                <a:cubicBezTo>
                  <a:pt x="904329" y="298634"/>
                  <a:pt x="909241" y="317496"/>
                  <a:pt x="931050" y="329677"/>
                </a:cubicBezTo>
                <a:cubicBezTo>
                  <a:pt x="938319" y="333606"/>
                  <a:pt x="946767" y="335965"/>
                  <a:pt x="955020" y="337143"/>
                </a:cubicBezTo>
                <a:cubicBezTo>
                  <a:pt x="975453" y="340089"/>
                  <a:pt x="992938" y="332231"/>
                  <a:pt x="998243" y="318085"/>
                </a:cubicBezTo>
                <a:cubicBezTo>
                  <a:pt x="1004726" y="300993"/>
                  <a:pt x="999225" y="286454"/>
                  <a:pt x="984882" y="276236"/>
                </a:cubicBezTo>
                <a:cubicBezTo>
                  <a:pt x="974470" y="268771"/>
                  <a:pt x="970933" y="258357"/>
                  <a:pt x="967986" y="246963"/>
                </a:cubicBezTo>
                <a:cubicBezTo>
                  <a:pt x="958359" y="208651"/>
                  <a:pt x="955412" y="169553"/>
                  <a:pt x="961895" y="130456"/>
                </a:cubicBezTo>
                <a:cubicBezTo>
                  <a:pt x="964254" y="116113"/>
                  <a:pt x="969362" y="101770"/>
                  <a:pt x="975256" y="88410"/>
                </a:cubicBezTo>
                <a:cubicBezTo>
                  <a:pt x="978988" y="80159"/>
                  <a:pt x="985669" y="72496"/>
                  <a:pt x="992544" y="66209"/>
                </a:cubicBezTo>
                <a:cubicBezTo>
                  <a:pt x="1003940" y="55993"/>
                  <a:pt x="1018087" y="59529"/>
                  <a:pt x="1023391" y="73479"/>
                </a:cubicBezTo>
                <a:cubicBezTo>
                  <a:pt x="1025352" y="78638"/>
                  <a:pt x="1026662" y="84014"/>
                  <a:pt x="1027976" y="89407"/>
                </a:cubicBezTo>
                <a:cubicBezTo>
                  <a:pt x="1029165" y="94283"/>
                  <a:pt x="1030356" y="99174"/>
                  <a:pt x="1032036" y="103932"/>
                </a:cubicBezTo>
                <a:cubicBezTo>
                  <a:pt x="1035966" y="115130"/>
                  <a:pt x="1046182" y="120632"/>
                  <a:pt x="1056988" y="118863"/>
                </a:cubicBezTo>
                <a:cubicBezTo>
                  <a:pt x="1067598" y="117095"/>
                  <a:pt x="1076635" y="108254"/>
                  <a:pt x="1075849" y="96859"/>
                </a:cubicBezTo>
                <a:cubicBezTo>
                  <a:pt x="1074867" y="83302"/>
                  <a:pt x="1073098" y="69353"/>
                  <a:pt x="1068187" y="56779"/>
                </a:cubicBezTo>
                <a:cubicBezTo>
                  <a:pt x="1049719" y="10018"/>
                  <a:pt x="1001189" y="-2163"/>
                  <a:pt x="962092" y="29272"/>
                </a:cubicBezTo>
                <a:cubicBezTo>
                  <a:pt x="944213" y="43615"/>
                  <a:pt x="932622" y="62673"/>
                  <a:pt x="924959" y="83695"/>
                </a:cubicBezTo>
                <a:cubicBezTo>
                  <a:pt x="916511" y="106682"/>
                  <a:pt x="911795" y="130456"/>
                  <a:pt x="910814" y="155014"/>
                </a:cubicBezTo>
              </a:path>
            </a:pathLst>
          </a:custGeom>
          <a:solidFill>
            <a:schemeClr val="accent5"/>
          </a:solidFill>
        </p:spPr>
      </p:sp>
      <p:sp>
        <p:nvSpPr>
          <p:cNvPr id="99" name="Vector-3714&amp;1746"/>
          <p:cNvSpPr/>
          <p:nvPr>
            <p:custDataLst>
              <p:tags r:id="rId24"/>
            </p:custDataLst>
          </p:nvPr>
        </p:nvSpPr>
        <p:spPr>
          <a:xfrm rot="3091800">
            <a:off x="10233978" y="6270625"/>
            <a:ext cx="176530" cy="153670"/>
          </a:xfrm>
          <a:custGeom>
            <a:avLst/>
            <a:gdLst/>
            <a:ahLst/>
            <a:cxnLst/>
            <a:rect l="l" t="t" r="r" b="b"/>
            <a:pathLst>
              <a:path w="165241" h="143208">
                <a:moveTo>
                  <a:pt x="150283" y="24122"/>
                </a:moveTo>
                <a:cubicBezTo>
                  <a:pt x="144118" y="16629"/>
                  <a:pt x="135588" y="11363"/>
                  <a:pt x="126025" y="8071"/>
                </a:cubicBezTo>
                <a:cubicBezTo>
                  <a:pt x="113929" y="672"/>
                  <a:pt x="98702" y="-2274"/>
                  <a:pt x="82674" y="1927"/>
                </a:cubicBezTo>
                <a:cubicBezTo>
                  <a:pt x="68613" y="5626"/>
                  <a:pt x="54551" y="9356"/>
                  <a:pt x="40490" y="13055"/>
                </a:cubicBezTo>
                <a:cubicBezTo>
                  <a:pt x="17432" y="19137"/>
                  <a:pt x="-361" y="40298"/>
                  <a:pt x="6" y="63090"/>
                </a:cubicBezTo>
                <a:cubicBezTo>
                  <a:pt x="605" y="100333"/>
                  <a:pt x="28395" y="134221"/>
                  <a:pt x="67814" y="141652"/>
                </a:cubicBezTo>
                <a:cubicBezTo>
                  <a:pt x="116262" y="150806"/>
                  <a:pt x="161378" y="118547"/>
                  <a:pt x="164977" y="72369"/>
                </a:cubicBezTo>
                <a:cubicBezTo>
                  <a:pt x="166409" y="54312"/>
                  <a:pt x="162077" y="38449"/>
                  <a:pt x="150283" y="24091"/>
                </a:cubicBezTo>
                <a:lnTo>
                  <a:pt x="150283" y="24122"/>
                </a:lnTo>
              </a:path>
            </a:pathLst>
          </a:custGeom>
          <a:solidFill>
            <a:srgbClr val="FFFBF2"/>
          </a:solidFill>
        </p:spPr>
      </p:sp>
      <p:sp>
        <p:nvSpPr>
          <p:cNvPr id="3" name="矩形 2"/>
          <p:cNvSpPr/>
          <p:nvPr>
            <p:custDataLst>
              <p:tags r:id="rId25"/>
            </p:custDataLst>
          </p:nvPr>
        </p:nvSpPr>
        <p:spPr>
          <a:xfrm>
            <a:off x="4921568" y="4318000"/>
            <a:ext cx="1990725" cy="414020"/>
          </a:xfrm>
          <a:prstGeom prst="rect">
            <a:avLst/>
          </a:prstGeom>
          <a:noFill/>
        </p:spPr>
        <p:txBody>
          <a:bodyPr wrap="square" lIns="0" tIns="0" rIns="0" bIns="0" rtlCol="0" anchor="ctr" anchorCtr="0">
            <a:noAutofit/>
          </a:bodyPr>
          <a:p>
            <a:pPr algn="ctr">
              <a:spcBef>
                <a:spcPct val="0"/>
              </a:spcBef>
              <a:spcAft>
                <a:spcPct val="0"/>
              </a:spcAft>
              <a:buClr>
                <a:schemeClr val="accent1"/>
              </a:buClr>
              <a:buSzPct val="70000"/>
            </a:pPr>
            <a:r>
              <a:rPr lang="en-US" b="1" dirty="0">
                <a:solidFill>
                  <a:srgbClr val="4A4A4A"/>
                </a:solidFill>
                <a:latin typeface="MiSans" pitchFamily="34" charset="-122"/>
                <a:ea typeface="MiSans" pitchFamily="34" charset="-122"/>
                <a:cs typeface="MiSans" pitchFamily="34" charset="-120"/>
                <a:sym typeface="+mn-ea"/>
              </a:rPr>
              <a:t>百分比计算</a:t>
            </a:r>
            <a:endParaRPr lang="zh-CN" altLang="en-US" b="1">
              <a:solidFill>
                <a:schemeClr val="accent1"/>
              </a:solidFill>
              <a:latin typeface="+mn-ea"/>
              <a:cs typeface="+mn-ea"/>
            </a:endParaRPr>
          </a:p>
        </p:txBody>
      </p:sp>
      <p:sp>
        <p:nvSpPr>
          <p:cNvPr id="102" name="Vector-3714&amp;1732"/>
          <p:cNvSpPr/>
          <p:nvPr>
            <p:custDataLst>
              <p:tags r:id="rId26"/>
            </p:custDataLst>
          </p:nvPr>
        </p:nvSpPr>
        <p:spPr>
          <a:xfrm rot="3091800">
            <a:off x="10020618" y="6132830"/>
            <a:ext cx="672465" cy="672465"/>
          </a:xfrm>
          <a:custGeom>
            <a:avLst/>
            <a:gdLst/>
            <a:ahLst/>
            <a:cxnLst/>
            <a:rect l="l" t="t" r="r" b="b"/>
            <a:pathLst>
              <a:path w="627914" h="627914">
                <a:moveTo>
                  <a:pt x="604275" y="227782"/>
                </a:moveTo>
                <a:cubicBezTo>
                  <a:pt x="574876" y="213331"/>
                  <a:pt x="543505" y="205509"/>
                  <a:pt x="511609" y="203481"/>
                </a:cubicBezTo>
                <a:cubicBezTo>
                  <a:pt x="515616" y="196271"/>
                  <a:pt x="519328" y="188900"/>
                  <a:pt x="522745" y="181369"/>
                </a:cubicBezTo>
                <a:cubicBezTo>
                  <a:pt x="538480" y="146638"/>
                  <a:pt x="540155" y="105761"/>
                  <a:pt x="512102" y="76341"/>
                </a:cubicBezTo>
                <a:cubicBezTo>
                  <a:pt x="484904" y="47824"/>
                  <a:pt x="447718" y="47791"/>
                  <a:pt x="414180" y="64657"/>
                </a:cubicBezTo>
                <a:cubicBezTo>
                  <a:pt x="389445" y="77082"/>
                  <a:pt x="365827" y="92692"/>
                  <a:pt x="343983" y="110428"/>
                </a:cubicBezTo>
                <a:cubicBezTo>
                  <a:pt x="341125" y="81749"/>
                  <a:pt x="333275" y="54003"/>
                  <a:pt x="316226" y="32438"/>
                </a:cubicBezTo>
                <a:cubicBezTo>
                  <a:pt x="295399" y="6077"/>
                  <a:pt x="262551" y="-5189"/>
                  <a:pt x="229276" y="2246"/>
                </a:cubicBezTo>
                <a:cubicBezTo>
                  <a:pt x="200336" y="8716"/>
                  <a:pt x="176357" y="29605"/>
                  <a:pt x="160491" y="53392"/>
                </a:cubicBezTo>
                <a:cubicBezTo>
                  <a:pt x="144855" y="76856"/>
                  <a:pt x="138252" y="103861"/>
                  <a:pt x="136938" y="131413"/>
                </a:cubicBezTo>
                <a:cubicBezTo>
                  <a:pt x="117262" y="117831"/>
                  <a:pt x="94071" y="110363"/>
                  <a:pt x="69041" y="116865"/>
                </a:cubicBezTo>
                <a:cubicBezTo>
                  <a:pt x="41711" y="123946"/>
                  <a:pt x="21213" y="145866"/>
                  <a:pt x="14972" y="172678"/>
                </a:cubicBezTo>
                <a:cubicBezTo>
                  <a:pt x="5774" y="212140"/>
                  <a:pt x="21476" y="248028"/>
                  <a:pt x="45357" y="278252"/>
                </a:cubicBezTo>
                <a:cubicBezTo>
                  <a:pt x="-3850" y="316812"/>
                  <a:pt x="-17253" y="384566"/>
                  <a:pt x="26338" y="433846"/>
                </a:cubicBezTo>
                <a:cubicBezTo>
                  <a:pt x="42860" y="452547"/>
                  <a:pt x="66479" y="465710"/>
                  <a:pt x="90754" y="472051"/>
                </a:cubicBezTo>
                <a:cubicBezTo>
                  <a:pt x="100674" y="474659"/>
                  <a:pt x="111350" y="476364"/>
                  <a:pt x="121828" y="476815"/>
                </a:cubicBezTo>
                <a:cubicBezTo>
                  <a:pt x="118872" y="491524"/>
                  <a:pt x="117295" y="506524"/>
                  <a:pt x="118445" y="521040"/>
                </a:cubicBezTo>
                <a:cubicBezTo>
                  <a:pt x="120810" y="550943"/>
                  <a:pt x="131682" y="574182"/>
                  <a:pt x="152147" y="593494"/>
                </a:cubicBezTo>
                <a:cubicBezTo>
                  <a:pt x="177803" y="623524"/>
                  <a:pt x="225137" y="639296"/>
                  <a:pt x="261697" y="618343"/>
                </a:cubicBezTo>
                <a:cubicBezTo>
                  <a:pt x="297240" y="597968"/>
                  <a:pt x="304433" y="558603"/>
                  <a:pt x="312941" y="522714"/>
                </a:cubicBezTo>
                <a:cubicBezTo>
                  <a:pt x="313204" y="521556"/>
                  <a:pt x="313466" y="520365"/>
                  <a:pt x="313729" y="519205"/>
                </a:cubicBezTo>
                <a:cubicBezTo>
                  <a:pt x="345199" y="542317"/>
                  <a:pt x="383238" y="558989"/>
                  <a:pt x="420126" y="558667"/>
                </a:cubicBezTo>
                <a:cubicBezTo>
                  <a:pt x="464998" y="558281"/>
                  <a:pt x="495120" y="521073"/>
                  <a:pt x="496466" y="479229"/>
                </a:cubicBezTo>
                <a:cubicBezTo>
                  <a:pt x="497385" y="450680"/>
                  <a:pt x="487333" y="422998"/>
                  <a:pt x="471206" y="399566"/>
                </a:cubicBezTo>
                <a:cubicBezTo>
                  <a:pt x="526851" y="381251"/>
                  <a:pt x="577437" y="348614"/>
                  <a:pt x="614228" y="303745"/>
                </a:cubicBezTo>
                <a:cubicBezTo>
                  <a:pt x="632689" y="281245"/>
                  <a:pt x="635316" y="243007"/>
                  <a:pt x="604242" y="227750"/>
                </a:cubicBezTo>
                <a:lnTo>
                  <a:pt x="604275" y="227782"/>
                </a:lnTo>
                <a:moveTo>
                  <a:pt x="391417" y="195692"/>
                </a:moveTo>
                <a:cubicBezTo>
                  <a:pt x="395096" y="192376"/>
                  <a:pt x="398840" y="189093"/>
                  <a:pt x="402618" y="185906"/>
                </a:cubicBezTo>
                <a:cubicBezTo>
                  <a:pt x="403800" y="184909"/>
                  <a:pt x="414148" y="176765"/>
                  <a:pt x="413424" y="177216"/>
                </a:cubicBezTo>
                <a:cubicBezTo>
                  <a:pt x="413490" y="177152"/>
                  <a:pt x="413588" y="177119"/>
                  <a:pt x="413654" y="177056"/>
                </a:cubicBezTo>
                <a:cubicBezTo>
                  <a:pt x="401960" y="194051"/>
                  <a:pt x="391908" y="205670"/>
                  <a:pt x="374302" y="222825"/>
                </a:cubicBezTo>
                <a:cubicBezTo>
                  <a:pt x="369900" y="227106"/>
                  <a:pt x="365794" y="230969"/>
                  <a:pt x="361820" y="234542"/>
                </a:cubicBezTo>
                <a:cubicBezTo>
                  <a:pt x="357779" y="236409"/>
                  <a:pt x="353738" y="238308"/>
                  <a:pt x="349764" y="240271"/>
                </a:cubicBezTo>
                <a:cubicBezTo>
                  <a:pt x="354231" y="234446"/>
                  <a:pt x="358798" y="228909"/>
                  <a:pt x="363463" y="223727"/>
                </a:cubicBezTo>
                <a:cubicBezTo>
                  <a:pt x="372299" y="213910"/>
                  <a:pt x="381627" y="204544"/>
                  <a:pt x="391417" y="195692"/>
                </a:cubicBezTo>
                <a:moveTo>
                  <a:pt x="228947" y="145641"/>
                </a:moveTo>
                <a:cubicBezTo>
                  <a:pt x="228947" y="144225"/>
                  <a:pt x="229967" y="132122"/>
                  <a:pt x="229638" y="132766"/>
                </a:cubicBezTo>
                <a:cubicBezTo>
                  <a:pt x="230229" y="129257"/>
                  <a:pt x="230984" y="125749"/>
                  <a:pt x="231903" y="122273"/>
                </a:cubicBezTo>
                <a:cubicBezTo>
                  <a:pt x="232364" y="120502"/>
                  <a:pt x="237193" y="108851"/>
                  <a:pt x="235746" y="111072"/>
                </a:cubicBezTo>
                <a:cubicBezTo>
                  <a:pt x="237094" y="108593"/>
                  <a:pt x="238506" y="106179"/>
                  <a:pt x="240017" y="103829"/>
                </a:cubicBezTo>
                <a:cubicBezTo>
                  <a:pt x="239131" y="105471"/>
                  <a:pt x="241791" y="102381"/>
                  <a:pt x="244386" y="99452"/>
                </a:cubicBezTo>
                <a:cubicBezTo>
                  <a:pt x="245339" y="103733"/>
                  <a:pt x="246817" y="110202"/>
                  <a:pt x="246620" y="107853"/>
                </a:cubicBezTo>
                <a:cubicBezTo>
                  <a:pt x="247179" y="112423"/>
                  <a:pt x="247473" y="117026"/>
                  <a:pt x="247802" y="121597"/>
                </a:cubicBezTo>
                <a:cubicBezTo>
                  <a:pt x="248722" y="134568"/>
                  <a:pt x="248920" y="147571"/>
                  <a:pt x="248427" y="160543"/>
                </a:cubicBezTo>
                <a:cubicBezTo>
                  <a:pt x="247705" y="180500"/>
                  <a:pt x="244813" y="200777"/>
                  <a:pt x="240083" y="220701"/>
                </a:cubicBezTo>
                <a:cubicBezTo>
                  <a:pt x="236963" y="208792"/>
                  <a:pt x="234170" y="196850"/>
                  <a:pt x="231936" y="184812"/>
                </a:cubicBezTo>
                <a:cubicBezTo>
                  <a:pt x="231739" y="183750"/>
                  <a:pt x="230656" y="176670"/>
                  <a:pt x="230491" y="175865"/>
                </a:cubicBezTo>
                <a:cubicBezTo>
                  <a:pt x="229867" y="170457"/>
                  <a:pt x="229408" y="165017"/>
                  <a:pt x="229145" y="159578"/>
                </a:cubicBezTo>
                <a:cubicBezTo>
                  <a:pt x="228947" y="154943"/>
                  <a:pt x="228849" y="150308"/>
                  <a:pt x="228947" y="145705"/>
                </a:cubicBezTo>
                <a:lnTo>
                  <a:pt x="228947" y="145641"/>
                </a:lnTo>
                <a:moveTo>
                  <a:pt x="106948" y="370629"/>
                </a:moveTo>
                <a:cubicBezTo>
                  <a:pt x="105108" y="369471"/>
                  <a:pt x="102940" y="368183"/>
                  <a:pt x="102086" y="367797"/>
                </a:cubicBezTo>
                <a:cubicBezTo>
                  <a:pt x="102021" y="367701"/>
                  <a:pt x="101955" y="367636"/>
                  <a:pt x="101856" y="367508"/>
                </a:cubicBezTo>
                <a:cubicBezTo>
                  <a:pt x="101593" y="367185"/>
                  <a:pt x="101396" y="366960"/>
                  <a:pt x="101167" y="366734"/>
                </a:cubicBezTo>
                <a:cubicBezTo>
                  <a:pt x="102612" y="365062"/>
                  <a:pt x="104484" y="362679"/>
                  <a:pt x="104911" y="362165"/>
                </a:cubicBezTo>
                <a:cubicBezTo>
                  <a:pt x="99787" y="368569"/>
                  <a:pt x="105273" y="362165"/>
                  <a:pt x="108886" y="359815"/>
                </a:cubicBezTo>
                <a:cubicBezTo>
                  <a:pt x="109642" y="359300"/>
                  <a:pt x="110200" y="358913"/>
                  <a:pt x="110627" y="358592"/>
                </a:cubicBezTo>
                <a:cubicBezTo>
                  <a:pt x="110692" y="358592"/>
                  <a:pt x="110758" y="358592"/>
                  <a:pt x="110824" y="358559"/>
                </a:cubicBezTo>
                <a:cubicBezTo>
                  <a:pt x="113222" y="357948"/>
                  <a:pt x="115587" y="357271"/>
                  <a:pt x="117985" y="356596"/>
                </a:cubicBezTo>
                <a:cubicBezTo>
                  <a:pt x="114339" y="357722"/>
                  <a:pt x="124062" y="355534"/>
                  <a:pt x="127117" y="355534"/>
                </a:cubicBezTo>
                <a:cubicBezTo>
                  <a:pt x="127413" y="355534"/>
                  <a:pt x="139863" y="356982"/>
                  <a:pt x="138252" y="356467"/>
                </a:cubicBezTo>
                <a:cubicBezTo>
                  <a:pt x="139960" y="356822"/>
                  <a:pt x="141702" y="357143"/>
                  <a:pt x="143410" y="357561"/>
                </a:cubicBezTo>
                <a:cubicBezTo>
                  <a:pt x="144264" y="357980"/>
                  <a:pt x="145118" y="358431"/>
                  <a:pt x="145971" y="358849"/>
                </a:cubicBezTo>
                <a:cubicBezTo>
                  <a:pt x="143245" y="361552"/>
                  <a:pt x="140519" y="364225"/>
                  <a:pt x="137825" y="366960"/>
                </a:cubicBezTo>
                <a:cubicBezTo>
                  <a:pt x="135428" y="369406"/>
                  <a:pt x="132833" y="371627"/>
                  <a:pt x="130303" y="373977"/>
                </a:cubicBezTo>
                <a:cubicBezTo>
                  <a:pt x="129285" y="374235"/>
                  <a:pt x="128233" y="374524"/>
                  <a:pt x="127314" y="374782"/>
                </a:cubicBezTo>
                <a:cubicBezTo>
                  <a:pt x="126526" y="374782"/>
                  <a:pt x="125573" y="374782"/>
                  <a:pt x="124259" y="374782"/>
                </a:cubicBezTo>
                <a:cubicBezTo>
                  <a:pt x="122058" y="374782"/>
                  <a:pt x="120646" y="374717"/>
                  <a:pt x="119890" y="374717"/>
                </a:cubicBezTo>
                <a:cubicBezTo>
                  <a:pt x="117394" y="374202"/>
                  <a:pt x="114930" y="373656"/>
                  <a:pt x="112466" y="372947"/>
                </a:cubicBezTo>
                <a:cubicBezTo>
                  <a:pt x="111579" y="372689"/>
                  <a:pt x="108722" y="371403"/>
                  <a:pt x="106915" y="370629"/>
                </a:cubicBezTo>
                <a:lnTo>
                  <a:pt x="106948" y="370629"/>
                </a:lnTo>
              </a:path>
            </a:pathLst>
          </a:custGeom>
          <a:solidFill>
            <a:schemeClr val="accent5"/>
          </a:solidFill>
        </p:spPr>
      </p:sp>
      <p:sp>
        <p:nvSpPr>
          <p:cNvPr id="103" name="Vector-3714&amp;1733"/>
          <p:cNvSpPr/>
          <p:nvPr>
            <p:custDataLst>
              <p:tags r:id="rId27"/>
            </p:custDataLst>
          </p:nvPr>
        </p:nvSpPr>
        <p:spPr>
          <a:xfrm rot="3091800">
            <a:off x="10246678" y="6364605"/>
            <a:ext cx="176530" cy="153670"/>
          </a:xfrm>
          <a:custGeom>
            <a:avLst/>
            <a:gdLst/>
            <a:ahLst/>
            <a:cxnLst/>
            <a:rect l="l" t="t" r="r" b="b"/>
            <a:pathLst>
              <a:path w="165241" h="143208">
                <a:moveTo>
                  <a:pt x="150283" y="24122"/>
                </a:moveTo>
                <a:cubicBezTo>
                  <a:pt x="144118" y="16629"/>
                  <a:pt x="135588" y="11363"/>
                  <a:pt x="126025" y="8071"/>
                </a:cubicBezTo>
                <a:cubicBezTo>
                  <a:pt x="113929" y="672"/>
                  <a:pt x="98702" y="-2274"/>
                  <a:pt x="82674" y="1927"/>
                </a:cubicBezTo>
                <a:cubicBezTo>
                  <a:pt x="68613" y="5626"/>
                  <a:pt x="54551" y="9356"/>
                  <a:pt x="40490" y="13055"/>
                </a:cubicBezTo>
                <a:cubicBezTo>
                  <a:pt x="17432" y="19137"/>
                  <a:pt x="-361" y="40298"/>
                  <a:pt x="6" y="63090"/>
                </a:cubicBezTo>
                <a:cubicBezTo>
                  <a:pt x="605" y="100333"/>
                  <a:pt x="28395" y="134221"/>
                  <a:pt x="67814" y="141652"/>
                </a:cubicBezTo>
                <a:cubicBezTo>
                  <a:pt x="116262" y="150806"/>
                  <a:pt x="161378" y="118547"/>
                  <a:pt x="164977" y="72369"/>
                </a:cubicBezTo>
                <a:cubicBezTo>
                  <a:pt x="166409" y="54312"/>
                  <a:pt x="162077" y="38449"/>
                  <a:pt x="150283" y="24091"/>
                </a:cubicBezTo>
                <a:lnTo>
                  <a:pt x="150283" y="24122"/>
                </a:lnTo>
              </a:path>
            </a:pathLst>
          </a:custGeom>
          <a:solidFill>
            <a:srgbClr val="FFFBF2"/>
          </a:solidFill>
        </p:spPr>
      </p:sp>
      <p:sp>
        <p:nvSpPr>
          <p:cNvPr id="20" name="矩形 19"/>
          <p:cNvSpPr/>
          <p:nvPr>
            <p:custDataLst>
              <p:tags r:id="rId28"/>
            </p:custDataLst>
          </p:nvPr>
        </p:nvSpPr>
        <p:spPr>
          <a:xfrm>
            <a:off x="4920933" y="5009515"/>
            <a:ext cx="1992630" cy="1429385"/>
          </a:xfrm>
          <a:prstGeom prst="rect">
            <a:avLst/>
          </a:prstGeom>
          <a:noFill/>
        </p:spPr>
        <p:txBody>
          <a:bodyPr wrap="square" lIns="0" tIns="0" rIns="0" bIns="0" rtlCol="0" anchor="t" anchorCtr="0">
            <a:noAutofit/>
          </a:bodyPr>
          <a:p>
            <a:pPr algn="ctr">
              <a:lnSpc>
                <a:spcPct val="140000"/>
              </a:lnSpc>
            </a:pPr>
            <a:r>
              <a:rPr lang="en-US" sz="1600" dirty="0">
                <a:solidFill>
                  <a:srgbClr val="4A4A4A"/>
                </a:solidFill>
                <a:latin typeface="MiSans" pitchFamily="34" charset="-122"/>
                <a:ea typeface="MiSans" pitchFamily="34" charset="-122"/>
                <a:cs typeface="MiSans" pitchFamily="34" charset="-120"/>
                <a:sym typeface="+mn-ea"/>
              </a:rPr>
              <a:t>计算折扣、增长率等百分比问题</a:t>
            </a:r>
            <a:endParaRPr lang="en-US" altLang="en-US" sz="1600" dirty="0">
              <a:ln>
                <a:noFill/>
                <a:prstDash val="sysDot"/>
              </a:ln>
              <a:solidFill>
                <a:srgbClr val="4A4A4A"/>
              </a:solidFill>
              <a:latin typeface="MiSans" pitchFamily="34" charset="-122"/>
              <a:ea typeface="MiSans" pitchFamily="34" charset="-122"/>
              <a:cs typeface="MiSans" pitchFamily="34" charset="-120"/>
              <a:sym typeface="+mn-ea"/>
            </a:endParaRPr>
          </a:p>
        </p:txBody>
      </p:sp>
      <p:sp>
        <p:nvSpPr>
          <p:cNvPr id="26" name="矩形 25"/>
          <p:cNvSpPr/>
          <p:nvPr>
            <p:custDataLst>
              <p:tags r:id="rId29"/>
            </p:custDataLst>
          </p:nvPr>
        </p:nvSpPr>
        <p:spPr>
          <a:xfrm>
            <a:off x="1379538" y="4318000"/>
            <a:ext cx="1990725" cy="414020"/>
          </a:xfrm>
          <a:prstGeom prst="rect">
            <a:avLst/>
          </a:prstGeom>
          <a:noFill/>
        </p:spPr>
        <p:txBody>
          <a:bodyPr wrap="square" lIns="0" tIns="0" rIns="0" bIns="0" rtlCol="0" anchor="ctr" anchorCtr="0">
            <a:noAutofit/>
          </a:bodyPr>
          <a:p>
            <a:pPr algn="ctr">
              <a:lnSpc>
                <a:spcPct val="120000"/>
              </a:lnSpc>
            </a:pPr>
            <a:r>
              <a:rPr lang="en-US" b="1" dirty="0">
                <a:solidFill>
                  <a:srgbClr val="4A4A4A"/>
                </a:solidFill>
                <a:latin typeface="MiSans" pitchFamily="34" charset="-122"/>
                <a:ea typeface="MiSans" pitchFamily="34" charset="-122"/>
                <a:cs typeface="MiSans" pitchFamily="34" charset="-120"/>
                <a:sym typeface="+mn-ea"/>
              </a:rPr>
              <a:t>基本运算</a:t>
            </a:r>
            <a:endParaRPr lang="zh-CN" altLang="en-US" b="1">
              <a:solidFill>
                <a:schemeClr val="accent1"/>
              </a:solidFill>
              <a:latin typeface="+mn-ea"/>
              <a:cs typeface="+mn-ea"/>
            </a:endParaRPr>
          </a:p>
        </p:txBody>
      </p:sp>
      <p:sp>
        <p:nvSpPr>
          <p:cNvPr id="27" name="矩形 26"/>
          <p:cNvSpPr/>
          <p:nvPr>
            <p:custDataLst>
              <p:tags r:id="rId30"/>
            </p:custDataLst>
          </p:nvPr>
        </p:nvSpPr>
        <p:spPr>
          <a:xfrm>
            <a:off x="1378268" y="5009515"/>
            <a:ext cx="1992630" cy="1429385"/>
          </a:xfrm>
          <a:prstGeom prst="rect">
            <a:avLst/>
          </a:prstGeom>
          <a:noFill/>
        </p:spPr>
        <p:txBody>
          <a:bodyPr wrap="square" lIns="0" tIns="0" rIns="0" bIns="0" rtlCol="0" anchor="t" anchorCtr="0">
            <a:noAutofit/>
          </a:bodyPr>
          <a:p>
            <a:pPr algn="ctr">
              <a:lnSpc>
                <a:spcPct val="140000"/>
              </a:lnSpc>
            </a:pPr>
            <a:r>
              <a:rPr lang="en-US" sz="1600" dirty="0">
                <a:solidFill>
                  <a:srgbClr val="4A4A4A"/>
                </a:solidFill>
                <a:latin typeface="MiSans" pitchFamily="34" charset="-122"/>
                <a:ea typeface="MiSans" pitchFamily="34" charset="-122"/>
                <a:cs typeface="MiSans" pitchFamily="34" charset="-120"/>
                <a:sym typeface="+mn-ea"/>
              </a:rPr>
              <a:t>练习加减乘除等基本数学运算</a:t>
            </a:r>
            <a:endParaRPr lang="en-US" altLang="en-US" sz="1600" dirty="0">
              <a:ln>
                <a:noFill/>
                <a:prstDash val="sysDot"/>
              </a:ln>
              <a:solidFill>
                <a:srgbClr val="4A4A4A"/>
              </a:solidFill>
              <a:latin typeface="MiSans" pitchFamily="34" charset="-122"/>
              <a:ea typeface="MiSans" pitchFamily="34" charset="-122"/>
              <a:cs typeface="MiSans" pitchFamily="34" charset="-120"/>
              <a:sym typeface="+mn-ea"/>
            </a:endParaRPr>
          </a:p>
        </p:txBody>
      </p:sp>
      <p:sp>
        <p:nvSpPr>
          <p:cNvPr id="28" name="矩形 27"/>
          <p:cNvSpPr/>
          <p:nvPr>
            <p:custDataLst>
              <p:tags r:id="rId31"/>
            </p:custDataLst>
          </p:nvPr>
        </p:nvSpPr>
        <p:spPr>
          <a:xfrm>
            <a:off x="8406448" y="4318000"/>
            <a:ext cx="1990725" cy="414020"/>
          </a:xfrm>
          <a:prstGeom prst="rect">
            <a:avLst/>
          </a:prstGeom>
          <a:noFill/>
        </p:spPr>
        <p:txBody>
          <a:bodyPr wrap="square" lIns="0" tIns="0" rIns="0" bIns="0" rtlCol="0" anchor="ctr" anchorCtr="0">
            <a:noAutofit/>
          </a:bodyPr>
          <a:p>
            <a:pPr algn="ctr">
              <a:lnSpc>
                <a:spcPct val="120000"/>
              </a:lnSpc>
            </a:pPr>
            <a:r>
              <a:rPr lang="en-US" b="1" dirty="0">
                <a:solidFill>
                  <a:srgbClr val="4A4A4A"/>
                </a:solidFill>
                <a:latin typeface="MiSans" pitchFamily="34" charset="-122"/>
                <a:ea typeface="MiSans" pitchFamily="34" charset="-122"/>
                <a:cs typeface="MiSans" pitchFamily="34" charset="-120"/>
                <a:sym typeface="+mn-ea"/>
              </a:rPr>
              <a:t>财务计算</a:t>
            </a:r>
            <a:endParaRPr lang="zh-CN" altLang="en-US" b="1" dirty="0">
              <a:solidFill>
                <a:srgbClr val="4A4A4A"/>
              </a:solidFill>
              <a:latin typeface="MiSans" pitchFamily="34" charset="-122"/>
              <a:ea typeface="MiSans" pitchFamily="34" charset="-122"/>
              <a:cs typeface="MiSans" pitchFamily="34" charset="-120"/>
              <a:sym typeface="+mn-ea"/>
            </a:endParaRPr>
          </a:p>
        </p:txBody>
      </p:sp>
      <p:sp>
        <p:nvSpPr>
          <p:cNvPr id="29" name="矩形 28"/>
          <p:cNvSpPr/>
          <p:nvPr>
            <p:custDataLst>
              <p:tags r:id="rId32"/>
            </p:custDataLst>
          </p:nvPr>
        </p:nvSpPr>
        <p:spPr>
          <a:xfrm>
            <a:off x="8405813" y="5009515"/>
            <a:ext cx="1992630" cy="1429385"/>
          </a:xfrm>
          <a:prstGeom prst="rect">
            <a:avLst/>
          </a:prstGeom>
          <a:noFill/>
        </p:spPr>
        <p:txBody>
          <a:bodyPr wrap="square" lIns="0" tIns="0" rIns="0" bIns="0" rtlCol="0" anchor="t" anchorCtr="0">
            <a:noAutofit/>
          </a:bodyPr>
          <a:p>
            <a:pPr algn="ctr">
              <a:lnSpc>
                <a:spcPct val="140000"/>
              </a:lnSpc>
            </a:pPr>
            <a:r>
              <a:rPr lang="en-US" sz="1600" dirty="0">
                <a:solidFill>
                  <a:srgbClr val="4A4A4A"/>
                </a:solidFill>
                <a:latin typeface="MiSans" pitchFamily="34" charset="-122"/>
                <a:ea typeface="MiSans" pitchFamily="34" charset="-122"/>
                <a:cs typeface="MiSans" pitchFamily="34" charset="-120"/>
                <a:sym typeface="+mn-ea"/>
              </a:rPr>
              <a:t>学习计算利息、税率等财务知识</a:t>
            </a:r>
            <a:endParaRPr lang="en-US" altLang="en-US" sz="1600" dirty="0">
              <a:ln>
                <a:noFill/>
                <a:prstDash val="sysDot"/>
              </a:ln>
              <a:solidFill>
                <a:srgbClr val="212121"/>
              </a:solidFill>
              <a:latin typeface="+mn-ea"/>
              <a:cs typeface="+mn-ea"/>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908685"/>
            <a:ext cx="8128000" cy="581025"/>
          </a:xfrm>
          <a:prstGeom prst="rect">
            <a:avLst/>
          </a:prstGeom>
          <a:noFill/>
        </p:spPr>
        <p:txBody>
          <a:bodyPr wrap="square" rtlCol="0" anchor="t">
            <a:spAutoFit/>
          </a:bodyP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通过记账提升计算能力</a:t>
            </a:r>
            <a:endParaRPr lang="en-US" altLang="en-US" sz="3540" b="1" dirty="0">
              <a:solidFill>
                <a:srgbClr val="4A4A4A"/>
              </a:solidFill>
              <a:latin typeface="MiSans" pitchFamily="34" charset="-122"/>
              <a:ea typeface="MiSans" pitchFamily="34" charset="-122"/>
              <a:cs typeface="MiSans" pitchFamily="34" charset="-120"/>
              <a:sym typeface="+mn-ea"/>
            </a:endParaRPr>
          </a:p>
        </p:txBody>
      </p:sp>
      <p:sp>
        <p:nvSpPr>
          <p:cNvPr id="6" name="Text 4"/>
          <p:cNvSpPr/>
          <p:nvPr/>
        </p:nvSpPr>
        <p:spPr>
          <a:xfrm>
            <a:off x="495935" y="1781810"/>
            <a:ext cx="14222095" cy="1253490"/>
          </a:xfrm>
          <a:prstGeom prst="rect">
            <a:avLst/>
          </a:prstGeom>
          <a:noFill/>
        </p:spPr>
        <p:txBody>
          <a:bodyPr wrap="square" lIns="0" tIns="0" rIns="0" bIns="0" rtlCol="0" anchor="ctr"/>
          <a:p>
            <a:pPr>
              <a:lnSpc>
                <a:spcPct val="140000"/>
              </a:lnSpc>
            </a:pPr>
            <a:r>
              <a:rPr lang="en-US" dirty="0">
                <a:solidFill>
                  <a:schemeClr val="tx1"/>
                </a:solidFill>
                <a:latin typeface="MiSans" pitchFamily="34" charset="-122"/>
                <a:ea typeface="MiSans" pitchFamily="34" charset="-122"/>
                <a:cs typeface="MiSans" pitchFamily="34" charset="-120"/>
                <a:sym typeface="+mn-ea"/>
              </a:rPr>
              <a:t>在记账过程中，老年人需要进行各种计算，如</a:t>
            </a:r>
            <a:r>
              <a:rPr lang="en-US" b="1" dirty="0">
                <a:solidFill>
                  <a:schemeClr val="tx1"/>
                </a:solidFill>
                <a:latin typeface="MiSans" pitchFamily="34" charset="-122"/>
                <a:ea typeface="MiSans" pitchFamily="34" charset="-122"/>
                <a:cs typeface="MiSans" pitchFamily="34" charset="-120"/>
                <a:sym typeface="+mn-ea"/>
              </a:rPr>
              <a:t>计算总支出、计算剩余预算等</a:t>
            </a:r>
            <a:r>
              <a:rPr lang="en-US" dirty="0">
                <a:solidFill>
                  <a:schemeClr val="tx1"/>
                </a:solidFill>
                <a:latin typeface="MiSans" pitchFamily="34" charset="-122"/>
                <a:ea typeface="MiSans" pitchFamily="34" charset="-122"/>
                <a:cs typeface="MiSans" pitchFamily="34" charset="-120"/>
                <a:sym typeface="+mn-ea"/>
              </a:rPr>
              <a:t>。这些计算可以帮助他们锻炼大脑，提高计算能力。养老护理人员应通过记账活动帮助老年人练习基本的数学计算，以及更复杂的财务计算。</a:t>
            </a:r>
            <a:endParaRPr lang="en-US" b="1" dirty="0">
              <a:solidFill>
                <a:schemeClr val="tx1"/>
              </a:solidFill>
              <a:latin typeface="MiSans" pitchFamily="34" charset="-122"/>
              <a:ea typeface="MiSans" pitchFamily="34" charset="-122"/>
              <a:cs typeface="MiSans" pitchFamily="34" charset="-120"/>
              <a:sym typeface="+mn-ea"/>
            </a:endParaRPr>
          </a:p>
        </p:txBody>
      </p:sp>
      <p:sp>
        <p:nvSpPr>
          <p:cNvPr id="4" name="Shape 24"/>
          <p:cNvSpPr/>
          <p:nvPr/>
        </p:nvSpPr>
        <p:spPr>
          <a:xfrm>
            <a:off x="1965325" y="4343400"/>
            <a:ext cx="50800" cy="2692400"/>
          </a:xfrm>
          <a:custGeom>
            <a:avLst/>
            <a:gdLst/>
            <a:ahLst/>
            <a:cxnLst/>
            <a:rect l="l" t="t" r="r" b="b"/>
            <a:pathLst>
              <a:path w="50800" h="2692400">
                <a:moveTo>
                  <a:pt x="50800" y="0"/>
                </a:moveTo>
                <a:lnTo>
                  <a:pt x="50800" y="0"/>
                </a:lnTo>
                <a:lnTo>
                  <a:pt x="50800" y="2692400"/>
                </a:lnTo>
                <a:lnTo>
                  <a:pt x="50800" y="2692400"/>
                </a:lnTo>
                <a:cubicBezTo>
                  <a:pt x="22763" y="2692400"/>
                  <a:pt x="0" y="2669637"/>
                  <a:pt x="0" y="2641600"/>
                </a:cubicBezTo>
                <a:lnTo>
                  <a:pt x="0" y="50800"/>
                </a:lnTo>
                <a:cubicBezTo>
                  <a:pt x="0" y="22763"/>
                  <a:pt x="22763" y="0"/>
                  <a:pt x="50800" y="0"/>
                </a:cubicBezTo>
                <a:close/>
              </a:path>
            </a:pathLst>
          </a:custGeom>
          <a:solidFill>
            <a:srgbClr val="A99985"/>
          </a:solidFill>
        </p:spPr>
      </p:sp>
      <p:sp>
        <p:nvSpPr>
          <p:cNvPr id="5" name="Shape 25"/>
          <p:cNvSpPr/>
          <p:nvPr/>
        </p:nvSpPr>
        <p:spPr>
          <a:xfrm>
            <a:off x="2327275" y="4699000"/>
            <a:ext cx="254000" cy="254000"/>
          </a:xfrm>
          <a:custGeom>
            <a:avLst/>
            <a:gdLst/>
            <a:ahLst/>
            <a:cxnLst/>
            <a:rect l="l" t="t" r="r" b="b"/>
            <a:pathLst>
              <a:path w="254000" h="254000">
                <a:moveTo>
                  <a:pt x="59531" y="27781"/>
                </a:moveTo>
                <a:cubicBezTo>
                  <a:pt x="59531" y="12452"/>
                  <a:pt x="71983" y="0"/>
                  <a:pt x="87313" y="0"/>
                </a:cubicBezTo>
                <a:lnTo>
                  <a:pt x="99219" y="0"/>
                </a:lnTo>
                <a:cubicBezTo>
                  <a:pt x="108000" y="0"/>
                  <a:pt x="115094" y="7094"/>
                  <a:pt x="115094" y="15875"/>
                </a:cubicBezTo>
                <a:lnTo>
                  <a:pt x="115094" y="238125"/>
                </a:lnTo>
                <a:cubicBezTo>
                  <a:pt x="115094" y="246906"/>
                  <a:pt x="108000" y="254000"/>
                  <a:pt x="99219" y="254000"/>
                </a:cubicBezTo>
                <a:lnTo>
                  <a:pt x="83344" y="254000"/>
                </a:lnTo>
                <a:cubicBezTo>
                  <a:pt x="68560" y="254000"/>
                  <a:pt x="56108" y="243880"/>
                  <a:pt x="52586" y="230188"/>
                </a:cubicBezTo>
                <a:cubicBezTo>
                  <a:pt x="52239" y="230188"/>
                  <a:pt x="51941" y="230188"/>
                  <a:pt x="51594" y="230188"/>
                </a:cubicBezTo>
                <a:cubicBezTo>
                  <a:pt x="29666" y="230188"/>
                  <a:pt x="11906" y="212427"/>
                  <a:pt x="11906" y="190500"/>
                </a:cubicBezTo>
                <a:cubicBezTo>
                  <a:pt x="11906" y="181570"/>
                  <a:pt x="14883" y="173335"/>
                  <a:pt x="19844" y="166688"/>
                </a:cubicBezTo>
                <a:cubicBezTo>
                  <a:pt x="10220" y="159445"/>
                  <a:pt x="3969" y="147935"/>
                  <a:pt x="3969" y="134938"/>
                </a:cubicBezTo>
                <a:cubicBezTo>
                  <a:pt x="3969" y="119608"/>
                  <a:pt x="12700" y="106263"/>
                  <a:pt x="25400" y="99665"/>
                </a:cubicBezTo>
                <a:cubicBezTo>
                  <a:pt x="21878" y="93712"/>
                  <a:pt x="19844" y="86767"/>
                  <a:pt x="19844" y="79375"/>
                </a:cubicBezTo>
                <a:cubicBezTo>
                  <a:pt x="19844" y="57448"/>
                  <a:pt x="37604" y="39688"/>
                  <a:pt x="59531" y="39688"/>
                </a:cubicBezTo>
                <a:lnTo>
                  <a:pt x="59531" y="27781"/>
                </a:lnTo>
                <a:close/>
                <a:moveTo>
                  <a:pt x="194469" y="27781"/>
                </a:moveTo>
                <a:lnTo>
                  <a:pt x="194469" y="39688"/>
                </a:lnTo>
                <a:cubicBezTo>
                  <a:pt x="216396" y="39688"/>
                  <a:pt x="234156" y="57448"/>
                  <a:pt x="234156" y="79375"/>
                </a:cubicBezTo>
                <a:cubicBezTo>
                  <a:pt x="234156" y="86816"/>
                  <a:pt x="232122" y="93762"/>
                  <a:pt x="228600" y="99665"/>
                </a:cubicBezTo>
                <a:cubicBezTo>
                  <a:pt x="241350" y="106263"/>
                  <a:pt x="250031" y="119559"/>
                  <a:pt x="250031" y="134938"/>
                </a:cubicBezTo>
                <a:cubicBezTo>
                  <a:pt x="250031" y="147935"/>
                  <a:pt x="243780" y="159445"/>
                  <a:pt x="234156" y="166688"/>
                </a:cubicBezTo>
                <a:cubicBezTo>
                  <a:pt x="239117" y="173335"/>
                  <a:pt x="242094" y="181570"/>
                  <a:pt x="242094" y="190500"/>
                </a:cubicBezTo>
                <a:cubicBezTo>
                  <a:pt x="242094" y="212427"/>
                  <a:pt x="224334" y="230188"/>
                  <a:pt x="202406" y="230188"/>
                </a:cubicBezTo>
                <a:cubicBezTo>
                  <a:pt x="202059" y="230188"/>
                  <a:pt x="201761" y="230188"/>
                  <a:pt x="201414" y="230188"/>
                </a:cubicBezTo>
                <a:cubicBezTo>
                  <a:pt x="197892" y="243880"/>
                  <a:pt x="185440" y="254000"/>
                  <a:pt x="170656" y="254000"/>
                </a:cubicBezTo>
                <a:lnTo>
                  <a:pt x="154781" y="254000"/>
                </a:lnTo>
                <a:cubicBezTo>
                  <a:pt x="146000" y="254000"/>
                  <a:pt x="138906" y="246906"/>
                  <a:pt x="138906" y="238125"/>
                </a:cubicBezTo>
                <a:lnTo>
                  <a:pt x="138906" y="15875"/>
                </a:lnTo>
                <a:cubicBezTo>
                  <a:pt x="138906" y="7094"/>
                  <a:pt x="146000" y="0"/>
                  <a:pt x="154781" y="0"/>
                </a:cubicBezTo>
                <a:lnTo>
                  <a:pt x="166688" y="0"/>
                </a:lnTo>
                <a:cubicBezTo>
                  <a:pt x="182017" y="0"/>
                  <a:pt x="194469" y="12452"/>
                  <a:pt x="194469" y="27781"/>
                </a:cubicBezTo>
                <a:close/>
              </a:path>
            </a:pathLst>
          </a:custGeom>
          <a:solidFill>
            <a:srgbClr val="A99985"/>
          </a:solidFill>
        </p:spPr>
      </p:sp>
      <p:sp>
        <p:nvSpPr>
          <p:cNvPr id="7" name="Text 26"/>
          <p:cNvSpPr/>
          <p:nvPr/>
        </p:nvSpPr>
        <p:spPr>
          <a:xfrm>
            <a:off x="2613025" y="4648200"/>
            <a:ext cx="66167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认知训练</a:t>
            </a:r>
            <a:endParaRPr lang="en-US" sz="1600" dirty="0"/>
          </a:p>
        </p:txBody>
      </p:sp>
      <p:sp>
        <p:nvSpPr>
          <p:cNvPr id="8" name="Text 27"/>
          <p:cNvSpPr/>
          <p:nvPr/>
        </p:nvSpPr>
        <p:spPr>
          <a:xfrm>
            <a:off x="2295525" y="52070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30" name="Text 28"/>
          <p:cNvSpPr/>
          <p:nvPr/>
        </p:nvSpPr>
        <p:spPr>
          <a:xfrm>
            <a:off x="2600325" y="5207000"/>
            <a:ext cx="23368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锻炼大脑，保持思维敏捷</a:t>
            </a:r>
            <a:endParaRPr lang="en-US" sz="1600" dirty="0"/>
          </a:p>
        </p:txBody>
      </p:sp>
      <p:sp>
        <p:nvSpPr>
          <p:cNvPr id="31" name="Text 29"/>
          <p:cNvSpPr/>
          <p:nvPr/>
        </p:nvSpPr>
        <p:spPr>
          <a:xfrm>
            <a:off x="2295525" y="56134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32" name="Text 30"/>
          <p:cNvSpPr/>
          <p:nvPr/>
        </p:nvSpPr>
        <p:spPr>
          <a:xfrm>
            <a:off x="2600325" y="5613400"/>
            <a:ext cx="19304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提高注意力和专注力</a:t>
            </a:r>
            <a:endParaRPr lang="en-US" sz="1600" dirty="0"/>
          </a:p>
        </p:txBody>
      </p:sp>
      <p:sp>
        <p:nvSpPr>
          <p:cNvPr id="33" name="Text 31"/>
          <p:cNvSpPr/>
          <p:nvPr/>
        </p:nvSpPr>
        <p:spPr>
          <a:xfrm>
            <a:off x="2295525" y="60198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34" name="Text 32"/>
          <p:cNvSpPr/>
          <p:nvPr/>
        </p:nvSpPr>
        <p:spPr>
          <a:xfrm>
            <a:off x="2600325" y="6019800"/>
            <a:ext cx="1727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增强逻辑思维能力</a:t>
            </a:r>
            <a:endParaRPr lang="en-US" sz="1600" dirty="0"/>
          </a:p>
        </p:txBody>
      </p:sp>
      <p:sp>
        <p:nvSpPr>
          <p:cNvPr id="35" name="Text 33"/>
          <p:cNvSpPr/>
          <p:nvPr/>
        </p:nvSpPr>
        <p:spPr>
          <a:xfrm>
            <a:off x="2295525" y="64262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36" name="Text 34"/>
          <p:cNvSpPr/>
          <p:nvPr/>
        </p:nvSpPr>
        <p:spPr>
          <a:xfrm>
            <a:off x="2600325" y="6426200"/>
            <a:ext cx="13208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预防认知衰退</a:t>
            </a:r>
            <a:endParaRPr lang="en-US" sz="1600" dirty="0"/>
          </a:p>
        </p:txBody>
      </p:sp>
      <p:sp>
        <p:nvSpPr>
          <p:cNvPr id="38" name="Shape 36"/>
          <p:cNvSpPr/>
          <p:nvPr/>
        </p:nvSpPr>
        <p:spPr>
          <a:xfrm>
            <a:off x="6842125" y="4343400"/>
            <a:ext cx="50800" cy="2692400"/>
          </a:xfrm>
          <a:custGeom>
            <a:avLst/>
            <a:gdLst/>
            <a:ahLst/>
            <a:cxnLst/>
            <a:rect l="l" t="t" r="r" b="b"/>
            <a:pathLst>
              <a:path w="50800" h="2692400">
                <a:moveTo>
                  <a:pt x="50800" y="0"/>
                </a:moveTo>
                <a:lnTo>
                  <a:pt x="50800" y="0"/>
                </a:lnTo>
                <a:lnTo>
                  <a:pt x="50800" y="2692400"/>
                </a:lnTo>
                <a:lnTo>
                  <a:pt x="50800" y="2692400"/>
                </a:lnTo>
                <a:cubicBezTo>
                  <a:pt x="22763" y="2692400"/>
                  <a:pt x="0" y="2669637"/>
                  <a:pt x="0" y="2641600"/>
                </a:cubicBezTo>
                <a:lnTo>
                  <a:pt x="0" y="50800"/>
                </a:lnTo>
                <a:cubicBezTo>
                  <a:pt x="0" y="22763"/>
                  <a:pt x="22763" y="0"/>
                  <a:pt x="50800" y="0"/>
                </a:cubicBezTo>
                <a:close/>
              </a:path>
            </a:pathLst>
          </a:custGeom>
          <a:solidFill>
            <a:srgbClr val="8A9A87"/>
          </a:solidFill>
        </p:spPr>
      </p:sp>
      <p:sp>
        <p:nvSpPr>
          <p:cNvPr id="39" name="Shape 37"/>
          <p:cNvSpPr/>
          <p:nvPr/>
        </p:nvSpPr>
        <p:spPr>
          <a:xfrm>
            <a:off x="7204075" y="4699000"/>
            <a:ext cx="254000" cy="254000"/>
          </a:xfrm>
          <a:custGeom>
            <a:avLst/>
            <a:gdLst/>
            <a:ahLst/>
            <a:cxnLst/>
            <a:rect l="l" t="t" r="r" b="b"/>
            <a:pathLst>
              <a:path w="254000" h="254000">
                <a:moveTo>
                  <a:pt x="31750" y="31750"/>
                </a:moveTo>
                <a:cubicBezTo>
                  <a:pt x="31750" y="22969"/>
                  <a:pt x="24656" y="15875"/>
                  <a:pt x="15875" y="15875"/>
                </a:cubicBezTo>
                <a:cubicBezTo>
                  <a:pt x="7094" y="15875"/>
                  <a:pt x="0" y="22969"/>
                  <a:pt x="0" y="31750"/>
                </a:cubicBezTo>
                <a:lnTo>
                  <a:pt x="0" y="198438"/>
                </a:lnTo>
                <a:cubicBezTo>
                  <a:pt x="0" y="220365"/>
                  <a:pt x="17760" y="238125"/>
                  <a:pt x="39688" y="238125"/>
                </a:cubicBezTo>
                <a:lnTo>
                  <a:pt x="238125" y="238125"/>
                </a:lnTo>
                <a:cubicBezTo>
                  <a:pt x="246906" y="238125"/>
                  <a:pt x="254000" y="231031"/>
                  <a:pt x="254000" y="222250"/>
                </a:cubicBezTo>
                <a:cubicBezTo>
                  <a:pt x="254000" y="213469"/>
                  <a:pt x="246906" y="206375"/>
                  <a:pt x="238125" y="206375"/>
                </a:cubicBezTo>
                <a:lnTo>
                  <a:pt x="39688" y="206375"/>
                </a:lnTo>
                <a:cubicBezTo>
                  <a:pt x="35322" y="206375"/>
                  <a:pt x="31750" y="202803"/>
                  <a:pt x="31750" y="198438"/>
                </a:cubicBezTo>
                <a:lnTo>
                  <a:pt x="31750" y="31750"/>
                </a:lnTo>
                <a:close/>
                <a:moveTo>
                  <a:pt x="233462" y="74712"/>
                </a:moveTo>
                <a:cubicBezTo>
                  <a:pt x="239663" y="68511"/>
                  <a:pt x="239663" y="58440"/>
                  <a:pt x="233462" y="52239"/>
                </a:cubicBezTo>
                <a:cubicBezTo>
                  <a:pt x="227261" y="46037"/>
                  <a:pt x="217190" y="46037"/>
                  <a:pt x="210989" y="52239"/>
                </a:cubicBezTo>
                <a:lnTo>
                  <a:pt x="158750" y="104527"/>
                </a:lnTo>
                <a:lnTo>
                  <a:pt x="130274" y="76101"/>
                </a:lnTo>
                <a:cubicBezTo>
                  <a:pt x="124073" y="69900"/>
                  <a:pt x="114002" y="69900"/>
                  <a:pt x="107801" y="76101"/>
                </a:cubicBezTo>
                <a:lnTo>
                  <a:pt x="60176" y="123726"/>
                </a:lnTo>
                <a:cubicBezTo>
                  <a:pt x="53975" y="129927"/>
                  <a:pt x="53975" y="139998"/>
                  <a:pt x="60176" y="146199"/>
                </a:cubicBezTo>
                <a:cubicBezTo>
                  <a:pt x="66377" y="152400"/>
                  <a:pt x="76448" y="152400"/>
                  <a:pt x="82649" y="146199"/>
                </a:cubicBezTo>
                <a:lnTo>
                  <a:pt x="119063" y="109786"/>
                </a:lnTo>
                <a:lnTo>
                  <a:pt x="147538" y="138261"/>
                </a:lnTo>
                <a:cubicBezTo>
                  <a:pt x="153739" y="144463"/>
                  <a:pt x="163810" y="144463"/>
                  <a:pt x="170011" y="138261"/>
                </a:cubicBezTo>
                <a:lnTo>
                  <a:pt x="233511" y="74761"/>
                </a:lnTo>
                <a:close/>
              </a:path>
            </a:pathLst>
          </a:custGeom>
          <a:solidFill>
            <a:srgbClr val="8A9A87"/>
          </a:solidFill>
        </p:spPr>
      </p:sp>
      <p:sp>
        <p:nvSpPr>
          <p:cNvPr id="40" name="Text 38"/>
          <p:cNvSpPr/>
          <p:nvPr/>
        </p:nvSpPr>
        <p:spPr>
          <a:xfrm>
            <a:off x="7489825" y="4648200"/>
            <a:ext cx="6616700" cy="355600"/>
          </a:xfrm>
          <a:prstGeom prst="rect">
            <a:avLst/>
          </a:prstGeom>
          <a:noFill/>
        </p:spPr>
        <p:txBody>
          <a:bodyPr wrap="square" lIns="0" tIns="0" rIns="0" bIns="0" rtlCol="0" anchor="ctr"/>
          <a:p>
            <a:pPr>
              <a:lnSpc>
                <a:spcPct val="120000"/>
              </a:lnSpc>
            </a:pPr>
            <a:r>
              <a:rPr lang="en-US" sz="2000" b="1" dirty="0">
                <a:solidFill>
                  <a:srgbClr val="4A4A4A"/>
                </a:solidFill>
                <a:latin typeface="MiSans" pitchFamily="34" charset="-122"/>
                <a:ea typeface="MiSans" pitchFamily="34" charset="-122"/>
                <a:cs typeface="MiSans" pitchFamily="34" charset="-120"/>
              </a:rPr>
              <a:t>提升财务素养</a:t>
            </a:r>
            <a:endParaRPr lang="en-US" sz="1600" dirty="0"/>
          </a:p>
        </p:txBody>
      </p:sp>
      <p:sp>
        <p:nvSpPr>
          <p:cNvPr id="41" name="Text 39"/>
          <p:cNvSpPr/>
          <p:nvPr/>
        </p:nvSpPr>
        <p:spPr>
          <a:xfrm>
            <a:off x="7172325" y="520700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42" name="Text 40"/>
          <p:cNvSpPr/>
          <p:nvPr/>
        </p:nvSpPr>
        <p:spPr>
          <a:xfrm>
            <a:off x="7477125" y="5207000"/>
            <a:ext cx="19304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理解利息、税率概念</a:t>
            </a:r>
            <a:endParaRPr lang="en-US" sz="1600" dirty="0"/>
          </a:p>
        </p:txBody>
      </p:sp>
      <p:sp>
        <p:nvSpPr>
          <p:cNvPr id="43" name="Text 41"/>
          <p:cNvSpPr/>
          <p:nvPr/>
        </p:nvSpPr>
        <p:spPr>
          <a:xfrm>
            <a:off x="7172325" y="561340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44" name="Text 42"/>
          <p:cNvSpPr/>
          <p:nvPr/>
        </p:nvSpPr>
        <p:spPr>
          <a:xfrm>
            <a:off x="7477125" y="5613400"/>
            <a:ext cx="19304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掌握投资回报率计算</a:t>
            </a:r>
            <a:endParaRPr lang="en-US" sz="1600" dirty="0"/>
          </a:p>
        </p:txBody>
      </p:sp>
      <p:sp>
        <p:nvSpPr>
          <p:cNvPr id="45" name="Text 43"/>
          <p:cNvSpPr/>
          <p:nvPr/>
        </p:nvSpPr>
        <p:spPr>
          <a:xfrm>
            <a:off x="7172325" y="601980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46" name="Text 44"/>
          <p:cNvSpPr/>
          <p:nvPr/>
        </p:nvSpPr>
        <p:spPr>
          <a:xfrm>
            <a:off x="7477125" y="6019800"/>
            <a:ext cx="21336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学会通货膨胀影响分析</a:t>
            </a:r>
            <a:endParaRPr lang="en-US" sz="1600" dirty="0"/>
          </a:p>
        </p:txBody>
      </p:sp>
      <p:sp>
        <p:nvSpPr>
          <p:cNvPr id="47" name="Text 45"/>
          <p:cNvSpPr/>
          <p:nvPr/>
        </p:nvSpPr>
        <p:spPr>
          <a:xfrm>
            <a:off x="7172325" y="642620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48" name="Text 46"/>
          <p:cNvSpPr/>
          <p:nvPr/>
        </p:nvSpPr>
        <p:spPr>
          <a:xfrm>
            <a:off x="7477125" y="6426200"/>
            <a:ext cx="1727200" cy="304800"/>
          </a:xfrm>
          <a:prstGeom prst="rect">
            <a:avLst/>
          </a:prstGeom>
          <a:noFill/>
        </p:spPr>
        <p:txBody>
          <a:bodyPr wrap="square" lIns="0" tIns="0" rIns="0" bIns="0" rtlCol="0" anchor="ctr"/>
          <a:p>
            <a:pPr>
              <a:lnSpc>
                <a:spcPct val="130000"/>
              </a:lnSpc>
            </a:pPr>
            <a:r>
              <a:rPr lang="en-US" sz="1600" dirty="0">
                <a:solidFill>
                  <a:srgbClr val="4A4A4A"/>
                </a:solidFill>
                <a:latin typeface="MiSans" pitchFamily="34" charset="-122"/>
                <a:ea typeface="MiSans" pitchFamily="34" charset="-122"/>
                <a:cs typeface="MiSans" pitchFamily="34" charset="-120"/>
              </a:rPr>
              <a:t>提高财务决策能力</a:t>
            </a:r>
            <a:endParaRPr lang="en-US" sz="16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908685"/>
            <a:ext cx="8128000" cy="581025"/>
          </a:xfrm>
          <a:prstGeom prst="rect">
            <a:avLst/>
          </a:prstGeom>
          <a:noFill/>
        </p:spPr>
        <p:txBody>
          <a:bodyPr wrap="square" rtlCol="0" anchor="t">
            <a:spAutoFit/>
          </a:bodyP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记账数据分析与应用</a:t>
            </a:r>
            <a:endParaRPr lang="en-US" altLang="en-US" sz="3540" b="1" dirty="0">
              <a:solidFill>
                <a:srgbClr val="4A4A4A"/>
              </a:solidFill>
              <a:latin typeface="MiSans" pitchFamily="34" charset="-122"/>
              <a:ea typeface="MiSans" pitchFamily="34" charset="-122"/>
              <a:cs typeface="MiSans" pitchFamily="34" charset="-120"/>
              <a:sym typeface="+mn-ea"/>
            </a:endParaRPr>
          </a:p>
        </p:txBody>
      </p:sp>
      <p:sp>
        <p:nvSpPr>
          <p:cNvPr id="6" name="Text 4"/>
          <p:cNvSpPr/>
          <p:nvPr/>
        </p:nvSpPr>
        <p:spPr>
          <a:xfrm>
            <a:off x="495935" y="1781810"/>
            <a:ext cx="14222095" cy="1253490"/>
          </a:xfrm>
          <a:prstGeom prst="rect">
            <a:avLst/>
          </a:prstGeom>
          <a:noFill/>
        </p:spPr>
        <p:txBody>
          <a:bodyPr wrap="square" lIns="0" tIns="0" rIns="0" bIns="0" rtlCol="0" anchor="ctr"/>
          <a:p>
            <a:pPr>
              <a:lnSpc>
                <a:spcPct val="140000"/>
              </a:lnSpc>
            </a:pPr>
            <a:r>
              <a:rPr lang="en-US" dirty="0">
                <a:solidFill>
                  <a:schemeClr val="tx1"/>
                </a:solidFill>
                <a:latin typeface="MiSans" pitchFamily="34" charset="-122"/>
                <a:ea typeface="MiSans" pitchFamily="34" charset="-122"/>
                <a:cs typeface="MiSans" pitchFamily="34" charset="-120"/>
                <a:sym typeface="+mn-ea"/>
              </a:rPr>
              <a:t>通过对记账数据的分析，老年人可以</a:t>
            </a:r>
            <a:r>
              <a:rPr lang="en-US" b="1" dirty="0">
                <a:solidFill>
                  <a:schemeClr val="tx1"/>
                </a:solidFill>
                <a:latin typeface="MiSans" pitchFamily="34" charset="-122"/>
                <a:ea typeface="MiSans" pitchFamily="34" charset="-122"/>
                <a:cs typeface="MiSans" pitchFamily="34" charset="-120"/>
                <a:sym typeface="+mn-ea"/>
              </a:rPr>
              <a:t>识别自己的消费模式，发现不必要的开支，并据此调整预算</a:t>
            </a:r>
            <a:r>
              <a:rPr lang="en-US" dirty="0">
                <a:solidFill>
                  <a:schemeClr val="tx1"/>
                </a:solidFill>
                <a:latin typeface="MiSans" pitchFamily="34" charset="-122"/>
                <a:ea typeface="MiSans" pitchFamily="34" charset="-122"/>
                <a:cs typeface="MiSans" pitchFamily="34" charset="-120"/>
                <a:sym typeface="+mn-ea"/>
              </a:rPr>
              <a:t>。此外，记账数据还可以帮助他们制定储蓄和投资计划，实现财务目标。</a:t>
            </a:r>
            <a:endParaRPr lang="en-US" dirty="0">
              <a:solidFill>
                <a:schemeClr val="tx1"/>
              </a:solidFill>
              <a:latin typeface="MiSans" pitchFamily="34" charset="-122"/>
              <a:ea typeface="MiSans" pitchFamily="34" charset="-122"/>
              <a:cs typeface="MiSans" pitchFamily="34" charset="-120"/>
              <a:sym typeface="+mn-ea"/>
            </a:endParaRPr>
          </a:p>
          <a:p>
            <a:pPr>
              <a:lnSpc>
                <a:spcPct val="140000"/>
              </a:lnSpc>
            </a:pPr>
            <a:r>
              <a:rPr lang="zh-CN" altLang="en-US" dirty="0">
                <a:solidFill>
                  <a:schemeClr val="tx1"/>
                </a:solidFill>
                <a:latin typeface="MiSans" pitchFamily="34" charset="-122"/>
                <a:ea typeface="MiSans" pitchFamily="34" charset="-122"/>
                <a:cs typeface="MiSans" pitchFamily="34" charset="-120"/>
                <a:sym typeface="+mn-ea"/>
              </a:rPr>
              <a:t>分析方法：</a:t>
            </a:r>
            <a:r>
              <a:rPr lang="en-US" dirty="0">
                <a:solidFill>
                  <a:schemeClr val="tx1"/>
                </a:solidFill>
                <a:latin typeface="MiSans" pitchFamily="34" charset="-122"/>
                <a:ea typeface="MiSans" pitchFamily="34" charset="-122"/>
                <a:cs typeface="MiSans" pitchFamily="34" charset="-120"/>
                <a:sym typeface="+mn-ea"/>
              </a:rPr>
              <a:t>可以使用图表（如饼图、柱状图）直观展示收支情况，便于理解和分析。</a:t>
            </a:r>
            <a:endParaRPr lang="en-US" dirty="0">
              <a:solidFill>
                <a:schemeClr val="tx1"/>
              </a:solidFill>
            </a:endParaRPr>
          </a:p>
          <a:p>
            <a:pPr>
              <a:lnSpc>
                <a:spcPct val="140000"/>
              </a:lnSpc>
            </a:pPr>
            <a:endParaRPr lang="en-US" b="1" dirty="0">
              <a:solidFill>
                <a:schemeClr val="tx1"/>
              </a:solidFill>
              <a:latin typeface="MiSans" pitchFamily="34" charset="-122"/>
              <a:ea typeface="MiSans" pitchFamily="34" charset="-122"/>
              <a:cs typeface="MiSans" pitchFamily="34" charset="-120"/>
              <a:sym typeface="+mn-ea"/>
            </a:endParaRPr>
          </a:p>
        </p:txBody>
      </p:sp>
      <p:sp>
        <p:nvSpPr>
          <p:cNvPr id="50" name="Oval 11"/>
          <p:cNvSpPr/>
          <p:nvPr>
            <p:custDataLst>
              <p:tags r:id="rId1"/>
            </p:custDataLst>
          </p:nvPr>
        </p:nvSpPr>
        <p:spPr>
          <a:xfrm>
            <a:off x="1306195" y="3656330"/>
            <a:ext cx="789553" cy="7895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sz="2000" b="1">
                <a:solidFill>
                  <a:srgbClr val="FFFFFF"/>
                </a:solidFill>
                <a:latin typeface="+mn-ea"/>
                <a:cs typeface="+mn-ea"/>
                <a:sym typeface="+mn-ea"/>
              </a:rPr>
              <a:t>01</a:t>
            </a:r>
            <a:endParaRPr lang="en-US" sz="2000" b="1">
              <a:solidFill>
                <a:srgbClr val="FFFFFF"/>
              </a:solidFill>
              <a:latin typeface="+mn-ea"/>
              <a:cs typeface="+mn-ea"/>
              <a:sym typeface="+mn-ea"/>
            </a:endParaRPr>
          </a:p>
        </p:txBody>
      </p:sp>
      <p:cxnSp>
        <p:nvCxnSpPr>
          <p:cNvPr id="51" name="直接连接符 50"/>
          <p:cNvCxnSpPr/>
          <p:nvPr>
            <p:custDataLst>
              <p:tags r:id="rId2"/>
            </p:custDataLst>
          </p:nvPr>
        </p:nvCxnSpPr>
        <p:spPr>
          <a:xfrm>
            <a:off x="3601720" y="4927600"/>
            <a:ext cx="0" cy="241200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custDataLst>
              <p:tags r:id="rId3"/>
            </p:custDataLst>
          </p:nvPr>
        </p:nvCxnSpPr>
        <p:spPr>
          <a:xfrm>
            <a:off x="7402830" y="4927600"/>
            <a:ext cx="0" cy="241200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53" name="Oval 11"/>
          <p:cNvSpPr/>
          <p:nvPr>
            <p:custDataLst>
              <p:tags r:id="rId4"/>
            </p:custDataLst>
          </p:nvPr>
        </p:nvSpPr>
        <p:spPr>
          <a:xfrm>
            <a:off x="5107305" y="3656330"/>
            <a:ext cx="789553" cy="7895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sz="2000" b="1">
                <a:solidFill>
                  <a:srgbClr val="FFFFFF"/>
                </a:solidFill>
                <a:latin typeface="+mn-ea"/>
                <a:cs typeface="+mn-ea"/>
                <a:sym typeface="+mn-ea"/>
              </a:rPr>
              <a:t>02</a:t>
            </a:r>
            <a:endParaRPr lang="en-US" sz="2000" b="1">
              <a:solidFill>
                <a:srgbClr val="FFFFFF"/>
              </a:solidFill>
              <a:latin typeface="+mn-ea"/>
              <a:cs typeface="+mn-ea"/>
              <a:sym typeface="+mn-ea"/>
            </a:endParaRPr>
          </a:p>
        </p:txBody>
      </p:sp>
      <p:sp>
        <p:nvSpPr>
          <p:cNvPr id="54" name="Oval 11"/>
          <p:cNvSpPr/>
          <p:nvPr>
            <p:custDataLst>
              <p:tags r:id="rId5"/>
            </p:custDataLst>
          </p:nvPr>
        </p:nvSpPr>
        <p:spPr>
          <a:xfrm>
            <a:off x="8908415" y="3656330"/>
            <a:ext cx="789553" cy="7895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sz="2000" b="1">
                <a:solidFill>
                  <a:srgbClr val="FFFFFF"/>
                </a:solidFill>
                <a:latin typeface="+mn-ea"/>
                <a:cs typeface="+mn-ea"/>
                <a:sym typeface="+mn-ea"/>
              </a:rPr>
              <a:t>03</a:t>
            </a:r>
            <a:endParaRPr lang="en-US" sz="2000" b="1">
              <a:solidFill>
                <a:srgbClr val="FFFFFF"/>
              </a:solidFill>
              <a:latin typeface="+mn-ea"/>
              <a:cs typeface="+mn-ea"/>
              <a:sym typeface="+mn-ea"/>
            </a:endParaRPr>
          </a:p>
        </p:txBody>
      </p:sp>
      <p:sp>
        <p:nvSpPr>
          <p:cNvPr id="55" name="矩形 54"/>
          <p:cNvSpPr/>
          <p:nvPr>
            <p:custDataLst>
              <p:tags r:id="rId6"/>
            </p:custDataLst>
          </p:nvPr>
        </p:nvSpPr>
        <p:spPr>
          <a:xfrm>
            <a:off x="306705" y="4806315"/>
            <a:ext cx="2789711" cy="398780"/>
          </a:xfrm>
          <a:prstGeom prst="rect">
            <a:avLst/>
          </a:prstGeom>
          <a:noFill/>
        </p:spPr>
        <p:txBody>
          <a:bodyPr wrap="square" lIns="0" tIns="0" rIns="0" bIns="0" rtlCol="0" anchor="b" anchorCtr="0">
            <a:noAutofit/>
          </a:bodyPr>
          <a:p>
            <a:pPr algn="ctr">
              <a:spcBef>
                <a:spcPct val="0"/>
              </a:spcBef>
              <a:spcAft>
                <a:spcPct val="0"/>
              </a:spcAft>
            </a:pPr>
            <a:r>
              <a:rPr lang="en-US" sz="2200" b="1" dirty="0">
                <a:solidFill>
                  <a:srgbClr val="4A4A4A"/>
                </a:solidFill>
                <a:latin typeface="MiSans" pitchFamily="34" charset="-122"/>
                <a:ea typeface="MiSans" pitchFamily="34" charset="-122"/>
                <a:cs typeface="MiSans" pitchFamily="34" charset="-120"/>
                <a:sym typeface="+mn-ea"/>
              </a:rPr>
              <a:t>识别消费模式</a:t>
            </a:r>
            <a:endParaRPr lang="zh-CN" altLang="en-US" sz="2200" b="1">
              <a:solidFill>
                <a:schemeClr val="accent1"/>
              </a:solidFill>
              <a:latin typeface="+mn-ea"/>
              <a:cs typeface="+mn-ea"/>
              <a:sym typeface="+mn-ea"/>
            </a:endParaRPr>
          </a:p>
        </p:txBody>
      </p:sp>
      <p:sp>
        <p:nvSpPr>
          <p:cNvPr id="56" name="矩形 55"/>
          <p:cNvSpPr/>
          <p:nvPr>
            <p:custDataLst>
              <p:tags r:id="rId7"/>
            </p:custDataLst>
          </p:nvPr>
        </p:nvSpPr>
        <p:spPr>
          <a:xfrm>
            <a:off x="4107180" y="4806315"/>
            <a:ext cx="2789711" cy="398780"/>
          </a:xfrm>
          <a:prstGeom prst="rect">
            <a:avLst/>
          </a:prstGeom>
          <a:noFill/>
        </p:spPr>
        <p:txBody>
          <a:bodyPr wrap="square" lIns="0" tIns="0" rIns="0" bIns="0" rtlCol="0" anchor="b" anchorCtr="0">
            <a:noAutofit/>
          </a:bodyPr>
          <a:p>
            <a:pPr algn="ctr">
              <a:spcBef>
                <a:spcPct val="0"/>
              </a:spcBef>
              <a:spcAft>
                <a:spcPct val="0"/>
              </a:spcAft>
            </a:pPr>
            <a:r>
              <a:rPr lang="en-US" sz="2200" b="1" dirty="0">
                <a:solidFill>
                  <a:srgbClr val="4A4A4A"/>
                </a:solidFill>
                <a:latin typeface="MiSans" pitchFamily="34" charset="-122"/>
                <a:ea typeface="MiSans" pitchFamily="34" charset="-122"/>
                <a:cs typeface="MiSans" pitchFamily="34" charset="-120"/>
                <a:sym typeface="+mn-ea"/>
              </a:rPr>
              <a:t>发现不必要开支</a:t>
            </a:r>
            <a:endParaRPr lang="zh-CN" altLang="en-US" sz="2200" b="1">
              <a:solidFill>
                <a:schemeClr val="accent2"/>
              </a:solidFill>
              <a:latin typeface="+mn-ea"/>
              <a:cs typeface="+mn-ea"/>
              <a:sym typeface="+mn-ea"/>
            </a:endParaRPr>
          </a:p>
        </p:txBody>
      </p:sp>
      <p:sp>
        <p:nvSpPr>
          <p:cNvPr id="57" name="矩形 56"/>
          <p:cNvSpPr/>
          <p:nvPr>
            <p:custDataLst>
              <p:tags r:id="rId8"/>
            </p:custDataLst>
          </p:nvPr>
        </p:nvSpPr>
        <p:spPr>
          <a:xfrm>
            <a:off x="7908290" y="4806315"/>
            <a:ext cx="2789711" cy="398780"/>
          </a:xfrm>
          <a:prstGeom prst="rect">
            <a:avLst/>
          </a:prstGeom>
          <a:noFill/>
        </p:spPr>
        <p:txBody>
          <a:bodyPr wrap="square" lIns="0" tIns="0" rIns="0" bIns="0" rtlCol="0" anchor="b" anchorCtr="0">
            <a:noAutofit/>
          </a:bodyPr>
          <a:p>
            <a:pPr algn="ctr">
              <a:spcBef>
                <a:spcPct val="0"/>
              </a:spcBef>
              <a:spcAft>
                <a:spcPct val="0"/>
              </a:spcAft>
            </a:pPr>
            <a:r>
              <a:rPr lang="en-US" sz="2200" b="1" dirty="0">
                <a:solidFill>
                  <a:srgbClr val="4A4A4A"/>
                </a:solidFill>
                <a:latin typeface="MiSans" pitchFamily="34" charset="-122"/>
                <a:ea typeface="MiSans" pitchFamily="34" charset="-122"/>
                <a:cs typeface="MiSans" pitchFamily="34" charset="-120"/>
                <a:sym typeface="+mn-ea"/>
              </a:rPr>
              <a:t>制定储蓄和投资计划\</a:t>
            </a:r>
            <a:endParaRPr lang="zh-CN" altLang="en-US" sz="2200" b="1">
              <a:solidFill>
                <a:schemeClr val="accent1"/>
              </a:solidFill>
              <a:latin typeface="+mn-ea"/>
              <a:cs typeface="+mn-ea"/>
              <a:sym typeface="+mn-ea"/>
            </a:endParaRPr>
          </a:p>
        </p:txBody>
      </p:sp>
      <p:sp>
        <p:nvSpPr>
          <p:cNvPr id="59" name="Text 13" descr="7b0a202020202262756c6c6574223a20227b5c2263617465676f727949645c223a5c225c222c5c2274656d706c61746549645c223a32303233313734387d220a7d0a"/>
          <p:cNvSpPr/>
          <p:nvPr/>
        </p:nvSpPr>
        <p:spPr>
          <a:xfrm>
            <a:off x="953770" y="5425440"/>
            <a:ext cx="2360930"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分析各类支出的占比</a:t>
            </a:r>
            <a:endParaRPr lang="en-US" dirty="0">
              <a:solidFill>
                <a:srgbClr val="4A4A4A"/>
              </a:solidFill>
              <a:latin typeface="MiSans" pitchFamily="34" charset="-122"/>
              <a:ea typeface="MiSans" pitchFamily="34" charset="-122"/>
              <a:cs typeface="MiSans" pitchFamily="34" charset="-120"/>
            </a:endParaRPr>
          </a:p>
        </p:txBody>
      </p:sp>
      <p:sp>
        <p:nvSpPr>
          <p:cNvPr id="61" name="Text 15"/>
          <p:cNvSpPr/>
          <p:nvPr/>
        </p:nvSpPr>
        <p:spPr>
          <a:xfrm>
            <a:off x="953770" y="5777230"/>
            <a:ext cx="2133600"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发现消费高峰时段</a:t>
            </a:r>
            <a:endParaRPr lang="en-US" dirty="0">
              <a:solidFill>
                <a:srgbClr val="4A4A4A"/>
              </a:solidFill>
              <a:latin typeface="MiSans" pitchFamily="34" charset="-122"/>
              <a:ea typeface="MiSans" pitchFamily="34" charset="-122"/>
              <a:cs typeface="MiSans" pitchFamily="34" charset="-120"/>
            </a:endParaRPr>
          </a:p>
        </p:txBody>
      </p:sp>
      <p:sp>
        <p:nvSpPr>
          <p:cNvPr id="63" name="Text 17"/>
          <p:cNvSpPr/>
          <p:nvPr/>
        </p:nvSpPr>
        <p:spPr>
          <a:xfrm>
            <a:off x="953770" y="6129020"/>
            <a:ext cx="2142490"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识别冲动消费行为</a:t>
            </a:r>
            <a:endParaRPr lang="en-US" dirty="0">
              <a:solidFill>
                <a:srgbClr val="4A4A4A"/>
              </a:solidFill>
              <a:latin typeface="MiSans" pitchFamily="34" charset="-122"/>
              <a:ea typeface="MiSans" pitchFamily="34" charset="-122"/>
              <a:cs typeface="MiSans" pitchFamily="34" charset="-120"/>
            </a:endParaRPr>
          </a:p>
        </p:txBody>
      </p:sp>
      <p:sp>
        <p:nvSpPr>
          <p:cNvPr id="65" name="Text 19"/>
          <p:cNvSpPr/>
          <p:nvPr/>
        </p:nvSpPr>
        <p:spPr>
          <a:xfrm>
            <a:off x="953770" y="6480175"/>
            <a:ext cx="2480310"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评估消费习惯是否合理</a:t>
            </a:r>
            <a:endParaRPr lang="en-US" dirty="0">
              <a:solidFill>
                <a:srgbClr val="4A4A4A"/>
              </a:solidFill>
              <a:latin typeface="MiSans" pitchFamily="34" charset="-122"/>
              <a:ea typeface="MiSans" pitchFamily="34" charset="-122"/>
              <a:cs typeface="MiSans" pitchFamily="34" charset="-120"/>
            </a:endParaRPr>
          </a:p>
        </p:txBody>
      </p:sp>
      <p:sp>
        <p:nvSpPr>
          <p:cNvPr id="67" name="Text 25"/>
          <p:cNvSpPr/>
          <p:nvPr/>
        </p:nvSpPr>
        <p:spPr>
          <a:xfrm>
            <a:off x="4770120" y="5426075"/>
            <a:ext cx="2476500"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很少使用的订阅服务</a:t>
            </a:r>
            <a:endParaRPr lang="en-US" dirty="0">
              <a:solidFill>
                <a:srgbClr val="4A4A4A"/>
              </a:solidFill>
              <a:latin typeface="MiSans" pitchFamily="34" charset="-122"/>
              <a:ea typeface="MiSans" pitchFamily="34" charset="-122"/>
              <a:cs typeface="MiSans" pitchFamily="34" charset="-120"/>
            </a:endParaRPr>
          </a:p>
        </p:txBody>
      </p:sp>
      <p:sp>
        <p:nvSpPr>
          <p:cNvPr id="69" name="Text 27"/>
          <p:cNvSpPr/>
          <p:nvPr/>
        </p:nvSpPr>
        <p:spPr>
          <a:xfrm>
            <a:off x="4770120" y="5777865"/>
            <a:ext cx="2487930"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重复购买的同类商品</a:t>
            </a:r>
            <a:endParaRPr lang="en-US" dirty="0">
              <a:solidFill>
                <a:srgbClr val="4A4A4A"/>
              </a:solidFill>
              <a:latin typeface="MiSans" pitchFamily="34" charset="-122"/>
              <a:ea typeface="MiSans" pitchFamily="34" charset="-122"/>
              <a:cs typeface="MiSans" pitchFamily="34" charset="-120"/>
            </a:endParaRPr>
          </a:p>
        </p:txBody>
      </p:sp>
      <p:sp>
        <p:nvSpPr>
          <p:cNvPr id="71" name="Text 29"/>
          <p:cNvSpPr/>
          <p:nvPr/>
        </p:nvSpPr>
        <p:spPr>
          <a:xfrm>
            <a:off x="4770120" y="6129020"/>
            <a:ext cx="2468880" cy="29400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超出预算的消费项目</a:t>
            </a:r>
            <a:endParaRPr lang="en-US" dirty="0">
              <a:solidFill>
                <a:srgbClr val="4A4A4A"/>
              </a:solidFill>
              <a:latin typeface="MiSans" pitchFamily="34" charset="-122"/>
              <a:ea typeface="MiSans" pitchFamily="34" charset="-122"/>
              <a:cs typeface="MiSans" pitchFamily="34" charset="-120"/>
            </a:endParaRPr>
          </a:p>
        </p:txBody>
      </p:sp>
      <p:sp>
        <p:nvSpPr>
          <p:cNvPr id="73" name="Text 31"/>
          <p:cNvSpPr/>
          <p:nvPr/>
        </p:nvSpPr>
        <p:spPr>
          <a:xfrm>
            <a:off x="4770120" y="6480810"/>
            <a:ext cx="2507615" cy="43497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可以削减的奢侈开支</a:t>
            </a:r>
            <a:endParaRPr lang="en-US" dirty="0">
              <a:solidFill>
                <a:srgbClr val="4A4A4A"/>
              </a:solidFill>
              <a:latin typeface="MiSans" pitchFamily="34" charset="-122"/>
              <a:ea typeface="MiSans" pitchFamily="34" charset="-122"/>
              <a:cs typeface="MiSans" pitchFamily="34" charset="-120"/>
            </a:endParaRPr>
          </a:p>
        </p:txBody>
      </p:sp>
      <p:sp>
        <p:nvSpPr>
          <p:cNvPr id="75" name="Text 37"/>
          <p:cNvSpPr/>
          <p:nvPr/>
        </p:nvSpPr>
        <p:spPr>
          <a:xfrm>
            <a:off x="7822565" y="5426075"/>
            <a:ext cx="3340735" cy="262890"/>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根据收支情况设定储蓄目标</a:t>
            </a:r>
            <a:endParaRPr lang="en-US" dirty="0">
              <a:solidFill>
                <a:srgbClr val="4A4A4A"/>
              </a:solidFill>
              <a:latin typeface="MiSans" pitchFamily="34" charset="-122"/>
              <a:ea typeface="MiSans" pitchFamily="34" charset="-122"/>
              <a:cs typeface="MiSans" pitchFamily="34" charset="-120"/>
            </a:endParaRPr>
          </a:p>
        </p:txBody>
      </p:sp>
      <p:sp>
        <p:nvSpPr>
          <p:cNvPr id="77" name="Text 39"/>
          <p:cNvSpPr/>
          <p:nvPr/>
        </p:nvSpPr>
        <p:spPr>
          <a:xfrm>
            <a:off x="7822565" y="5777230"/>
            <a:ext cx="2922270"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评估可用于投资的资金</a:t>
            </a:r>
            <a:endParaRPr lang="en-US" dirty="0">
              <a:solidFill>
                <a:srgbClr val="4A4A4A"/>
              </a:solidFill>
              <a:latin typeface="MiSans" pitchFamily="34" charset="-122"/>
              <a:ea typeface="MiSans" pitchFamily="34" charset="-122"/>
              <a:cs typeface="MiSans" pitchFamily="34" charset="-120"/>
            </a:endParaRPr>
          </a:p>
        </p:txBody>
      </p:sp>
      <p:sp>
        <p:nvSpPr>
          <p:cNvPr id="79" name="Text 41"/>
          <p:cNvSpPr/>
          <p:nvPr/>
        </p:nvSpPr>
        <p:spPr>
          <a:xfrm>
            <a:off x="7822565" y="6129020"/>
            <a:ext cx="2698115"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选择合适的投资产品</a:t>
            </a:r>
            <a:endParaRPr lang="en-US" dirty="0">
              <a:solidFill>
                <a:srgbClr val="4A4A4A"/>
              </a:solidFill>
              <a:latin typeface="MiSans" pitchFamily="34" charset="-122"/>
              <a:ea typeface="MiSans" pitchFamily="34" charset="-122"/>
              <a:cs typeface="MiSans" pitchFamily="34" charset="-12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908685"/>
            <a:ext cx="8128000" cy="581025"/>
          </a:xfrm>
          <a:prstGeom prst="rect">
            <a:avLst/>
          </a:prstGeom>
          <a:noFill/>
        </p:spPr>
        <p:txBody>
          <a:bodyPr wrap="square" rtlCol="0" anchor="t">
            <a:spAutoFit/>
          </a:bodyP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v</a:t>
            </a:r>
            <a:r>
              <a:rPr lang="en-US" sz="3540" b="1" dirty="0">
                <a:solidFill>
                  <a:srgbClr val="4A4A4A"/>
                </a:solidFill>
                <a:latin typeface="MiSans" pitchFamily="34" charset="-122"/>
                <a:ea typeface="MiSans" pitchFamily="34" charset="-122"/>
                <a:cs typeface="MiSans" pitchFamily="34" charset="-120"/>
                <a:sym typeface="+mn-ea"/>
              </a:rPr>
              <a:t>购物中的认知训练</a:t>
            </a:r>
            <a:endParaRPr lang="en-US" altLang="en-US" sz="3540" b="1" dirty="0">
              <a:solidFill>
                <a:srgbClr val="4A4A4A"/>
              </a:solidFill>
              <a:latin typeface="MiSans" pitchFamily="34" charset="-122"/>
              <a:ea typeface="MiSans" pitchFamily="34" charset="-122"/>
              <a:cs typeface="MiSans" pitchFamily="34" charset="-120"/>
              <a:sym typeface="+mn-ea"/>
            </a:endParaRPr>
          </a:p>
        </p:txBody>
      </p:sp>
      <p:sp>
        <p:nvSpPr>
          <p:cNvPr id="6" name="Text 4"/>
          <p:cNvSpPr/>
          <p:nvPr/>
        </p:nvSpPr>
        <p:spPr>
          <a:xfrm>
            <a:off x="495935" y="1781810"/>
            <a:ext cx="14222095" cy="1253490"/>
          </a:xfrm>
          <a:prstGeom prst="rect">
            <a:avLst/>
          </a:prstGeom>
          <a:noFill/>
        </p:spPr>
        <p:txBody>
          <a:bodyPr wrap="square" lIns="0" tIns="0" rIns="0" bIns="0" rtlCol="0" anchor="ctr"/>
          <a:p>
            <a:pPr>
              <a:lnSpc>
                <a:spcPct val="140000"/>
              </a:lnSpc>
            </a:pPr>
            <a:r>
              <a:rPr lang="en-US" dirty="0">
                <a:solidFill>
                  <a:schemeClr val="tx1"/>
                </a:solidFill>
                <a:latin typeface="MiSans" pitchFamily="34" charset="-122"/>
                <a:ea typeface="MiSans" pitchFamily="34" charset="-122"/>
                <a:cs typeface="MiSans" pitchFamily="34" charset="-120"/>
                <a:sym typeface="+mn-ea"/>
              </a:rPr>
              <a:t>在购物过程中，老年人需要</a:t>
            </a:r>
            <a:r>
              <a:rPr lang="en-US" b="1" dirty="0">
                <a:solidFill>
                  <a:schemeClr val="tx1"/>
                </a:solidFill>
                <a:latin typeface="MiSans" pitchFamily="34" charset="-122"/>
                <a:ea typeface="MiSans" pitchFamily="34" charset="-122"/>
                <a:cs typeface="MiSans" pitchFamily="34" charset="-120"/>
                <a:sym typeface="+mn-ea"/>
              </a:rPr>
              <a:t>记住购物清单，比较不同商品，做出决策</a:t>
            </a:r>
            <a:r>
              <a:rPr lang="en-US" dirty="0">
                <a:solidFill>
                  <a:schemeClr val="tx1"/>
                </a:solidFill>
                <a:latin typeface="MiSans" pitchFamily="34" charset="-122"/>
                <a:ea typeface="MiSans" pitchFamily="34" charset="-122"/>
                <a:cs typeface="MiSans" pitchFamily="34" charset="-120"/>
                <a:sym typeface="+mn-ea"/>
              </a:rPr>
              <a:t>，这些都是认知训练的好机会。通过这些活动，老年人可以锻炼记忆力、注意力和决策能力。</a:t>
            </a:r>
            <a:endParaRPr lang="en-US" b="1" dirty="0">
              <a:solidFill>
                <a:schemeClr val="tx1"/>
              </a:solidFill>
              <a:latin typeface="MiSans" pitchFamily="34" charset="-122"/>
              <a:ea typeface="MiSans" pitchFamily="34" charset="-122"/>
              <a:cs typeface="MiSans" pitchFamily="34" charset="-120"/>
              <a:sym typeface="+mn-ea"/>
            </a:endParaRPr>
          </a:p>
        </p:txBody>
      </p:sp>
      <p:sp>
        <p:nvSpPr>
          <p:cNvPr id="50" name="Oval 11"/>
          <p:cNvSpPr/>
          <p:nvPr>
            <p:custDataLst>
              <p:tags r:id="rId1"/>
            </p:custDataLst>
          </p:nvPr>
        </p:nvSpPr>
        <p:spPr>
          <a:xfrm>
            <a:off x="1306195" y="3656330"/>
            <a:ext cx="789553" cy="7895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sz="2000" b="1">
                <a:solidFill>
                  <a:srgbClr val="FFFFFF"/>
                </a:solidFill>
                <a:latin typeface="+mn-ea"/>
                <a:cs typeface="+mn-ea"/>
                <a:sym typeface="+mn-ea"/>
              </a:rPr>
              <a:t>01</a:t>
            </a:r>
            <a:endParaRPr lang="en-US" sz="2000" b="1">
              <a:solidFill>
                <a:srgbClr val="FFFFFF"/>
              </a:solidFill>
              <a:latin typeface="+mn-ea"/>
              <a:cs typeface="+mn-ea"/>
              <a:sym typeface="+mn-ea"/>
            </a:endParaRPr>
          </a:p>
        </p:txBody>
      </p:sp>
      <p:cxnSp>
        <p:nvCxnSpPr>
          <p:cNvPr id="51" name="直接连接符 50"/>
          <p:cNvCxnSpPr/>
          <p:nvPr>
            <p:custDataLst>
              <p:tags r:id="rId2"/>
            </p:custDataLst>
          </p:nvPr>
        </p:nvCxnSpPr>
        <p:spPr>
          <a:xfrm>
            <a:off x="3601720" y="4927600"/>
            <a:ext cx="0" cy="241200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custDataLst>
              <p:tags r:id="rId3"/>
            </p:custDataLst>
          </p:nvPr>
        </p:nvCxnSpPr>
        <p:spPr>
          <a:xfrm>
            <a:off x="7402830" y="4927600"/>
            <a:ext cx="0" cy="241200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53" name="Oval 11"/>
          <p:cNvSpPr/>
          <p:nvPr>
            <p:custDataLst>
              <p:tags r:id="rId4"/>
            </p:custDataLst>
          </p:nvPr>
        </p:nvSpPr>
        <p:spPr>
          <a:xfrm>
            <a:off x="5107305" y="3656330"/>
            <a:ext cx="789553" cy="7895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sz="2000" b="1">
                <a:solidFill>
                  <a:srgbClr val="FFFFFF"/>
                </a:solidFill>
                <a:latin typeface="+mn-ea"/>
                <a:cs typeface="+mn-ea"/>
                <a:sym typeface="+mn-ea"/>
              </a:rPr>
              <a:t>02</a:t>
            </a:r>
            <a:endParaRPr lang="en-US" sz="2000" b="1">
              <a:solidFill>
                <a:srgbClr val="FFFFFF"/>
              </a:solidFill>
              <a:latin typeface="+mn-ea"/>
              <a:cs typeface="+mn-ea"/>
              <a:sym typeface="+mn-ea"/>
            </a:endParaRPr>
          </a:p>
        </p:txBody>
      </p:sp>
      <p:sp>
        <p:nvSpPr>
          <p:cNvPr id="54" name="Oval 11"/>
          <p:cNvSpPr/>
          <p:nvPr>
            <p:custDataLst>
              <p:tags r:id="rId5"/>
            </p:custDataLst>
          </p:nvPr>
        </p:nvSpPr>
        <p:spPr>
          <a:xfrm>
            <a:off x="8908415" y="3656330"/>
            <a:ext cx="789553" cy="7895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sz="2000" b="1">
                <a:solidFill>
                  <a:srgbClr val="FFFFFF"/>
                </a:solidFill>
                <a:latin typeface="+mn-ea"/>
                <a:cs typeface="+mn-ea"/>
                <a:sym typeface="+mn-ea"/>
              </a:rPr>
              <a:t>03</a:t>
            </a:r>
            <a:endParaRPr lang="en-US" sz="2000" b="1">
              <a:solidFill>
                <a:srgbClr val="FFFFFF"/>
              </a:solidFill>
              <a:latin typeface="+mn-ea"/>
              <a:cs typeface="+mn-ea"/>
              <a:sym typeface="+mn-ea"/>
            </a:endParaRPr>
          </a:p>
        </p:txBody>
      </p:sp>
      <p:sp>
        <p:nvSpPr>
          <p:cNvPr id="55" name="矩形 54"/>
          <p:cNvSpPr/>
          <p:nvPr>
            <p:custDataLst>
              <p:tags r:id="rId6"/>
            </p:custDataLst>
          </p:nvPr>
        </p:nvSpPr>
        <p:spPr>
          <a:xfrm>
            <a:off x="306705" y="4806315"/>
            <a:ext cx="2789711" cy="398780"/>
          </a:xfrm>
          <a:prstGeom prst="rect">
            <a:avLst/>
          </a:prstGeom>
          <a:noFill/>
        </p:spPr>
        <p:txBody>
          <a:bodyPr wrap="square" lIns="0" tIns="0" rIns="0" bIns="0" rtlCol="0" anchor="b" anchorCtr="0">
            <a:noAutofit/>
          </a:bodyPr>
          <a:p>
            <a:pPr algn="ctr">
              <a:lnSpc>
                <a:spcPct val="120000"/>
              </a:lnSpc>
            </a:pPr>
            <a:r>
              <a:rPr lang="en-US" sz="2200" b="1" dirty="0">
                <a:solidFill>
                  <a:srgbClr val="4A4A4A"/>
                </a:solidFill>
                <a:latin typeface="MiSans" pitchFamily="34" charset="-122"/>
                <a:ea typeface="MiSans" pitchFamily="34" charset="-122"/>
                <a:cs typeface="MiSans" pitchFamily="34" charset="-120"/>
                <a:sym typeface="+mn-ea"/>
              </a:rPr>
              <a:t>锻炼记忆力</a:t>
            </a:r>
            <a:endParaRPr lang="zh-CN" altLang="en-US" sz="2200" b="1">
              <a:solidFill>
                <a:schemeClr val="accent1"/>
              </a:solidFill>
              <a:latin typeface="+mn-ea"/>
              <a:cs typeface="+mn-ea"/>
              <a:sym typeface="+mn-ea"/>
            </a:endParaRPr>
          </a:p>
        </p:txBody>
      </p:sp>
      <p:sp>
        <p:nvSpPr>
          <p:cNvPr id="56" name="矩形 55"/>
          <p:cNvSpPr/>
          <p:nvPr>
            <p:custDataLst>
              <p:tags r:id="rId7"/>
            </p:custDataLst>
          </p:nvPr>
        </p:nvSpPr>
        <p:spPr>
          <a:xfrm>
            <a:off x="4107180" y="4806315"/>
            <a:ext cx="2789711" cy="398780"/>
          </a:xfrm>
          <a:prstGeom prst="rect">
            <a:avLst/>
          </a:prstGeom>
          <a:noFill/>
        </p:spPr>
        <p:txBody>
          <a:bodyPr wrap="square" lIns="0" tIns="0" rIns="0" bIns="0" rtlCol="0" anchor="b" anchorCtr="0">
            <a:noAutofit/>
          </a:bodyPr>
          <a:p>
            <a:pPr algn="ctr">
              <a:lnSpc>
                <a:spcPct val="120000"/>
              </a:lnSpc>
            </a:pPr>
            <a:r>
              <a:rPr lang="en-US" sz="2200" b="1" dirty="0">
                <a:solidFill>
                  <a:srgbClr val="4A4A4A"/>
                </a:solidFill>
                <a:latin typeface="MiSans" pitchFamily="34" charset="-122"/>
                <a:ea typeface="MiSans" pitchFamily="34" charset="-122"/>
                <a:cs typeface="MiSans" pitchFamily="34" charset="-120"/>
                <a:sym typeface="+mn-ea"/>
              </a:rPr>
              <a:t>锻炼注意力</a:t>
            </a:r>
            <a:endParaRPr lang="zh-CN" altLang="en-US" sz="2200" b="1">
              <a:solidFill>
                <a:schemeClr val="accent2"/>
              </a:solidFill>
              <a:latin typeface="+mn-ea"/>
              <a:cs typeface="+mn-ea"/>
              <a:sym typeface="+mn-ea"/>
            </a:endParaRPr>
          </a:p>
        </p:txBody>
      </p:sp>
      <p:sp>
        <p:nvSpPr>
          <p:cNvPr id="57" name="矩形 56"/>
          <p:cNvSpPr/>
          <p:nvPr>
            <p:custDataLst>
              <p:tags r:id="rId8"/>
            </p:custDataLst>
          </p:nvPr>
        </p:nvSpPr>
        <p:spPr>
          <a:xfrm>
            <a:off x="7908290" y="4806315"/>
            <a:ext cx="2789711" cy="398780"/>
          </a:xfrm>
          <a:prstGeom prst="rect">
            <a:avLst/>
          </a:prstGeom>
          <a:noFill/>
        </p:spPr>
        <p:txBody>
          <a:bodyPr wrap="square" lIns="0" tIns="0" rIns="0" bIns="0" rtlCol="0" anchor="b" anchorCtr="0">
            <a:noAutofit/>
          </a:bodyPr>
          <a:p>
            <a:pPr algn="ctr">
              <a:lnSpc>
                <a:spcPct val="120000"/>
              </a:lnSpc>
            </a:pPr>
            <a:r>
              <a:rPr lang="en-US" sz="2200" b="1" dirty="0">
                <a:solidFill>
                  <a:srgbClr val="4A4A4A"/>
                </a:solidFill>
                <a:latin typeface="MiSans" pitchFamily="34" charset="-122"/>
                <a:ea typeface="MiSans" pitchFamily="34" charset="-122"/>
                <a:cs typeface="MiSans" pitchFamily="34" charset="-120"/>
                <a:sym typeface="+mn-ea"/>
              </a:rPr>
              <a:t>锻炼决策能力</a:t>
            </a:r>
            <a:endParaRPr lang="zh-CN" altLang="en-US" sz="2200" b="1">
              <a:solidFill>
                <a:schemeClr val="accent1"/>
              </a:solidFill>
              <a:latin typeface="+mn-ea"/>
              <a:cs typeface="+mn-ea"/>
              <a:sym typeface="+mn-ea"/>
            </a:endParaRPr>
          </a:p>
        </p:txBody>
      </p:sp>
      <p:sp>
        <p:nvSpPr>
          <p:cNvPr id="13" name="Text 11" descr="7b0a202020202262756c6c6574223a20227b5c2263617465676f727949645c223a5c225c222c5c2274656d706c61746549645c223a32303233313734387d220a7d0a"/>
          <p:cNvSpPr/>
          <p:nvPr/>
        </p:nvSpPr>
        <p:spPr>
          <a:xfrm>
            <a:off x="953770" y="5438140"/>
            <a:ext cx="2449195" cy="304800"/>
          </a:xfrm>
          <a:prstGeom prst="rect">
            <a:avLst/>
          </a:prstGeom>
          <a:noFill/>
        </p:spPr>
        <p:txBody>
          <a:bodyPr wrap="square" lIns="0" tIns="0" rIns="0" bIns="0" rtlCol="0" anchor="ctr"/>
          <a:p>
            <a:pPr marL="285750" indent="-285750">
              <a:lnSpc>
                <a:spcPct val="130000"/>
              </a:lnSpc>
              <a:buFont typeface="Wingdings" panose="05000000000000000000" charset="0"/>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记忆购物清单内容</a:t>
            </a:r>
            <a:endParaRPr lang="en-US" dirty="0">
              <a:solidFill>
                <a:srgbClr val="4A4A4A"/>
              </a:solidFill>
              <a:latin typeface="MiSans" pitchFamily="34" charset="-122"/>
              <a:ea typeface="MiSans" pitchFamily="34" charset="-122"/>
              <a:cs typeface="MiSans" pitchFamily="34" charset="-120"/>
            </a:endParaRPr>
          </a:p>
        </p:txBody>
      </p:sp>
      <p:sp>
        <p:nvSpPr>
          <p:cNvPr id="15" name="Text 13"/>
          <p:cNvSpPr/>
          <p:nvPr/>
        </p:nvSpPr>
        <p:spPr>
          <a:xfrm>
            <a:off x="953770" y="5844540"/>
            <a:ext cx="2449195" cy="304800"/>
          </a:xfrm>
          <a:prstGeom prst="rect">
            <a:avLst/>
          </a:prstGeom>
          <a:noFill/>
        </p:spPr>
        <p:txBody>
          <a:bodyPr wrap="square" lIns="0" tIns="0" rIns="0" bIns="0" rtlCol="0" anchor="ctr"/>
          <a:p>
            <a:pPr marL="285750" indent="-285750">
              <a:lnSpc>
                <a:spcPct val="130000"/>
              </a:lnSpc>
              <a:buFont typeface="Wingdings" panose="05000000000000000000" charset="0"/>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回忆商品价格信息</a:t>
            </a:r>
            <a:endParaRPr lang="en-US" dirty="0">
              <a:solidFill>
                <a:srgbClr val="4A4A4A"/>
              </a:solidFill>
              <a:latin typeface="MiSans" pitchFamily="34" charset="-122"/>
              <a:ea typeface="MiSans" pitchFamily="34" charset="-122"/>
              <a:cs typeface="MiSans" pitchFamily="34" charset="-120"/>
            </a:endParaRPr>
          </a:p>
        </p:txBody>
      </p:sp>
      <p:sp>
        <p:nvSpPr>
          <p:cNvPr id="17" name="Text 15"/>
          <p:cNvSpPr/>
          <p:nvPr/>
        </p:nvSpPr>
        <p:spPr>
          <a:xfrm>
            <a:off x="953770" y="6250940"/>
            <a:ext cx="2413635" cy="304800"/>
          </a:xfrm>
          <a:prstGeom prst="rect">
            <a:avLst/>
          </a:prstGeom>
          <a:noFill/>
        </p:spPr>
        <p:txBody>
          <a:bodyPr wrap="square" lIns="0" tIns="0" rIns="0" bIns="0" rtlCol="0" anchor="ctr"/>
          <a:p>
            <a:pPr marL="285750" indent="-285750">
              <a:lnSpc>
                <a:spcPct val="130000"/>
              </a:lnSpc>
              <a:buFont typeface="Wingdings" panose="05000000000000000000" charset="0"/>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记住商家位置和路线</a:t>
            </a:r>
            <a:endParaRPr lang="en-US" dirty="0">
              <a:solidFill>
                <a:srgbClr val="4A4A4A"/>
              </a:solidFill>
              <a:latin typeface="MiSans" pitchFamily="34" charset="-122"/>
              <a:ea typeface="MiSans" pitchFamily="34" charset="-122"/>
              <a:cs typeface="MiSans" pitchFamily="34" charset="-120"/>
            </a:endParaRPr>
          </a:p>
        </p:txBody>
      </p:sp>
      <p:sp>
        <p:nvSpPr>
          <p:cNvPr id="24" name="Text 22" descr="7b0a202020202262756c6c6574223a20227b5c2263617465676f727949645c223a5c225c222c5c2274656d706c61746549645c223a32303233313734387d220a7d0a"/>
          <p:cNvSpPr/>
          <p:nvPr/>
        </p:nvSpPr>
        <p:spPr>
          <a:xfrm>
            <a:off x="4841875" y="5514975"/>
            <a:ext cx="2028825" cy="304800"/>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比较商品细节</a:t>
            </a:r>
            <a:endParaRPr lang="en-US" dirty="0">
              <a:solidFill>
                <a:srgbClr val="4A4A4A"/>
              </a:solidFill>
              <a:latin typeface="MiSans" pitchFamily="34" charset="-122"/>
              <a:ea typeface="MiSans" pitchFamily="34" charset="-122"/>
              <a:cs typeface="MiSans" pitchFamily="34" charset="-120"/>
            </a:endParaRPr>
          </a:p>
        </p:txBody>
      </p:sp>
      <p:sp>
        <p:nvSpPr>
          <p:cNvPr id="26" name="Text 24"/>
          <p:cNvSpPr/>
          <p:nvPr/>
        </p:nvSpPr>
        <p:spPr>
          <a:xfrm>
            <a:off x="4841875" y="5921375"/>
            <a:ext cx="1822450" cy="304800"/>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查看价格标签</a:t>
            </a:r>
            <a:endParaRPr lang="en-US" dirty="0">
              <a:solidFill>
                <a:srgbClr val="4A4A4A"/>
              </a:solidFill>
              <a:latin typeface="MiSans" pitchFamily="34" charset="-122"/>
              <a:ea typeface="MiSans" pitchFamily="34" charset="-122"/>
              <a:cs typeface="MiSans" pitchFamily="34" charset="-120"/>
            </a:endParaRPr>
          </a:p>
        </p:txBody>
      </p:sp>
      <p:sp>
        <p:nvSpPr>
          <p:cNvPr id="28" name="Text 26"/>
          <p:cNvSpPr/>
          <p:nvPr/>
        </p:nvSpPr>
        <p:spPr>
          <a:xfrm>
            <a:off x="4841875" y="6327775"/>
            <a:ext cx="1821180" cy="304800"/>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阅读商品说明</a:t>
            </a:r>
            <a:endParaRPr lang="en-US" dirty="0">
              <a:solidFill>
                <a:srgbClr val="4A4A4A"/>
              </a:solidFill>
              <a:latin typeface="MiSans" pitchFamily="34" charset="-122"/>
              <a:ea typeface="MiSans" pitchFamily="34" charset="-122"/>
              <a:cs typeface="MiSans" pitchFamily="34" charset="-120"/>
            </a:endParaRPr>
          </a:p>
        </p:txBody>
      </p:sp>
      <p:sp>
        <p:nvSpPr>
          <p:cNvPr id="35" name="Text 33" descr="7b0a202020202262756c6c6574223a20227b5c2263617465676f727949645c223a5c225c222c5c2274656d706c61746549645c223a32303233313734387d220a7d0a"/>
          <p:cNvSpPr/>
          <p:nvPr/>
        </p:nvSpPr>
        <p:spPr>
          <a:xfrm>
            <a:off x="8509635" y="5514975"/>
            <a:ext cx="2188845" cy="304800"/>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选择合适商品</a:t>
            </a:r>
            <a:endParaRPr lang="en-US" dirty="0">
              <a:solidFill>
                <a:srgbClr val="4A4A4A"/>
              </a:solidFill>
              <a:latin typeface="MiSans" pitchFamily="34" charset="-122"/>
              <a:ea typeface="MiSans" pitchFamily="34" charset="-122"/>
              <a:cs typeface="MiSans" pitchFamily="34" charset="-120"/>
            </a:endParaRPr>
          </a:p>
        </p:txBody>
      </p:sp>
      <p:sp>
        <p:nvSpPr>
          <p:cNvPr id="37" name="Text 35"/>
          <p:cNvSpPr/>
          <p:nvPr/>
        </p:nvSpPr>
        <p:spPr>
          <a:xfrm>
            <a:off x="8509635" y="5921375"/>
            <a:ext cx="2188845" cy="304800"/>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权衡价格与质量</a:t>
            </a:r>
            <a:endParaRPr lang="en-US" dirty="0">
              <a:solidFill>
                <a:srgbClr val="4A4A4A"/>
              </a:solidFill>
              <a:latin typeface="MiSans" pitchFamily="34" charset="-122"/>
              <a:ea typeface="MiSans" pitchFamily="34" charset="-122"/>
              <a:cs typeface="MiSans" pitchFamily="34" charset="-120"/>
            </a:endParaRPr>
          </a:p>
        </p:txBody>
      </p:sp>
      <p:sp>
        <p:nvSpPr>
          <p:cNvPr id="39" name="Text 37"/>
          <p:cNvSpPr/>
          <p:nvPr/>
        </p:nvSpPr>
        <p:spPr>
          <a:xfrm>
            <a:off x="8509635" y="6327775"/>
            <a:ext cx="2188845" cy="304800"/>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dirty="0">
                <a:solidFill>
                  <a:srgbClr val="4A4A4A"/>
                </a:solidFill>
                <a:latin typeface="MiSans" pitchFamily="34" charset="-122"/>
                <a:ea typeface="MiSans" pitchFamily="34" charset="-122"/>
                <a:cs typeface="MiSans" pitchFamily="34" charset="-120"/>
              </a:rPr>
              <a:t>做出最终购买决定</a:t>
            </a:r>
            <a:endParaRPr lang="en-US" dirty="0">
              <a:solidFill>
                <a:srgbClr val="4A4A4A"/>
              </a:solidFill>
              <a:latin typeface="MiSans" pitchFamily="34" charset="-122"/>
              <a:ea typeface="MiSans" pitchFamily="34" charset="-122"/>
              <a:cs typeface="MiSans" pitchFamily="34" charset="-120"/>
            </a:endParaRPr>
          </a:p>
        </p:txBody>
      </p:sp>
      <p:sp>
        <p:nvSpPr>
          <p:cNvPr id="3" name="文本框 2"/>
          <p:cNvSpPr txBox="1"/>
          <p:nvPr/>
        </p:nvSpPr>
        <p:spPr>
          <a:xfrm>
            <a:off x="725170" y="7777480"/>
            <a:ext cx="10329545" cy="779780"/>
          </a:xfrm>
          <a:prstGeom prst="rect">
            <a:avLst/>
          </a:prstGeom>
          <a:noFill/>
        </p:spPr>
        <p:txBody>
          <a:bodyPr wrap="square" rtlCol="0" anchor="t">
            <a:spAutoFit/>
          </a:bodyPr>
          <a:p>
            <a:pPr>
              <a:lnSpc>
                <a:spcPct val="140000"/>
              </a:lnSpc>
            </a:pPr>
            <a:r>
              <a:rPr lang="en-US" sz="1600" dirty="0">
                <a:solidFill>
                  <a:schemeClr val="tx1"/>
                </a:solidFill>
                <a:latin typeface="MiSans" pitchFamily="34" charset="-122"/>
                <a:ea typeface="MiSans" pitchFamily="34" charset="-122"/>
                <a:cs typeface="MiSans" pitchFamily="34" charset="-120"/>
                <a:sym typeface="+mn-ea"/>
              </a:rPr>
              <a:t>养老护理人员应在购物活动中融入认知训练元素，如记忆购物清单和比较价格，以帮助老年人锻炼记忆力和决策能力。可以设计购物游戏，如"记住5种商品的价格"、"找出最划算的商品"等，让认知训练变得有趣而有效。</a:t>
            </a:r>
            <a:endParaRPr lang="en-US" altLang="en-US" sz="1600" dirty="0">
              <a:solidFill>
                <a:schemeClr val="tx1"/>
              </a:solidFill>
              <a:latin typeface="MiSans" pitchFamily="34" charset="-122"/>
              <a:ea typeface="MiSans" pitchFamily="34" charset="-122"/>
              <a:cs typeface="MiSans" pitchFamily="34" charset="-120"/>
              <a:sym typeface="+mn-ea"/>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908685"/>
            <a:ext cx="8128000" cy="581025"/>
          </a:xfrm>
          <a:prstGeom prst="rect">
            <a:avLst/>
          </a:prstGeom>
          <a:noFill/>
        </p:spPr>
        <p:txBody>
          <a:bodyPr wrap="square" rtlCol="0" anchor="t">
            <a:spAutoFit/>
          </a:bodyP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记账中的大脑锻炼</a:t>
            </a:r>
            <a:endParaRPr lang="en-US" altLang="en-US" sz="3540" b="1" dirty="0">
              <a:solidFill>
                <a:srgbClr val="4A4A4A"/>
              </a:solidFill>
              <a:latin typeface="MiSans" pitchFamily="34" charset="-122"/>
              <a:ea typeface="MiSans" pitchFamily="34" charset="-122"/>
              <a:cs typeface="MiSans" pitchFamily="34" charset="-120"/>
              <a:sym typeface="+mn-ea"/>
            </a:endParaRPr>
          </a:p>
        </p:txBody>
      </p:sp>
      <p:sp>
        <p:nvSpPr>
          <p:cNvPr id="6" name="Text 4"/>
          <p:cNvSpPr/>
          <p:nvPr/>
        </p:nvSpPr>
        <p:spPr>
          <a:xfrm>
            <a:off x="495935" y="1781810"/>
            <a:ext cx="14222095" cy="1253490"/>
          </a:xfrm>
          <a:prstGeom prst="rect">
            <a:avLst/>
          </a:prstGeom>
          <a:noFill/>
        </p:spPr>
        <p:txBody>
          <a:bodyPr wrap="square" lIns="0" tIns="0" rIns="0" bIns="0" rtlCol="0" anchor="ctr"/>
          <a:p>
            <a:pPr>
              <a:lnSpc>
                <a:spcPct val="140000"/>
              </a:lnSpc>
            </a:pPr>
            <a:r>
              <a:rPr lang="en-US" dirty="0">
                <a:solidFill>
                  <a:schemeClr val="tx1"/>
                </a:solidFill>
                <a:latin typeface="MiSans" pitchFamily="34" charset="-122"/>
                <a:ea typeface="MiSans" pitchFamily="34" charset="-122"/>
                <a:cs typeface="MiSans" pitchFamily="34" charset="-120"/>
                <a:sym typeface="+mn-ea"/>
              </a:rPr>
              <a:t>在记账过程中，老年人需要</a:t>
            </a:r>
            <a:r>
              <a:rPr lang="en-US" b="1" dirty="0">
                <a:solidFill>
                  <a:schemeClr val="tx1"/>
                </a:solidFill>
                <a:latin typeface="MiSans" pitchFamily="34" charset="-122"/>
                <a:ea typeface="MiSans" pitchFamily="34" charset="-122"/>
                <a:cs typeface="MiSans" pitchFamily="34" charset="-120"/>
                <a:sym typeface="+mn-ea"/>
              </a:rPr>
              <a:t>分析财务数据，解决预算超支问题</a:t>
            </a:r>
            <a:r>
              <a:rPr lang="en-US" dirty="0">
                <a:solidFill>
                  <a:schemeClr val="tx1"/>
                </a:solidFill>
                <a:latin typeface="MiSans" pitchFamily="34" charset="-122"/>
                <a:ea typeface="MiSans" pitchFamily="34" charset="-122"/>
                <a:cs typeface="MiSans" pitchFamily="34" charset="-120"/>
                <a:sym typeface="+mn-ea"/>
              </a:rPr>
              <a:t>，这些都是锻炼大脑的好机会。通过这些活动，老年人可以锻炼逻辑思维和问题解决能力。记账不仅是财务管理工具，更是重要的认知训练方法。</a:t>
            </a:r>
            <a:endParaRPr lang="en-US" dirty="0"/>
          </a:p>
          <a:p>
            <a:pPr>
              <a:lnSpc>
                <a:spcPct val="140000"/>
              </a:lnSpc>
            </a:pPr>
            <a:endParaRPr lang="en-US" b="1" dirty="0">
              <a:solidFill>
                <a:schemeClr val="tx1"/>
              </a:solidFill>
              <a:latin typeface="MiSans" pitchFamily="34" charset="-122"/>
              <a:ea typeface="MiSans" pitchFamily="34" charset="-122"/>
              <a:cs typeface="MiSans" pitchFamily="34" charset="-120"/>
              <a:sym typeface="+mn-ea"/>
            </a:endParaRPr>
          </a:p>
        </p:txBody>
      </p:sp>
      <p:sp>
        <p:nvSpPr>
          <p:cNvPr id="50" name="Oval 11"/>
          <p:cNvSpPr/>
          <p:nvPr>
            <p:custDataLst>
              <p:tags r:id="rId1"/>
            </p:custDataLst>
          </p:nvPr>
        </p:nvSpPr>
        <p:spPr>
          <a:xfrm>
            <a:off x="1306195" y="3656330"/>
            <a:ext cx="789553" cy="7895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sz="2000" b="1">
                <a:solidFill>
                  <a:srgbClr val="FFFFFF"/>
                </a:solidFill>
                <a:latin typeface="+mn-ea"/>
                <a:cs typeface="+mn-ea"/>
                <a:sym typeface="+mn-ea"/>
              </a:rPr>
              <a:t>01</a:t>
            </a:r>
            <a:endParaRPr lang="en-US" sz="2000" b="1">
              <a:solidFill>
                <a:srgbClr val="FFFFFF"/>
              </a:solidFill>
              <a:latin typeface="+mn-ea"/>
              <a:cs typeface="+mn-ea"/>
              <a:sym typeface="+mn-ea"/>
            </a:endParaRPr>
          </a:p>
        </p:txBody>
      </p:sp>
      <p:cxnSp>
        <p:nvCxnSpPr>
          <p:cNvPr id="51" name="直接连接符 50"/>
          <p:cNvCxnSpPr/>
          <p:nvPr>
            <p:custDataLst>
              <p:tags r:id="rId2"/>
            </p:custDataLst>
          </p:nvPr>
        </p:nvCxnSpPr>
        <p:spPr>
          <a:xfrm>
            <a:off x="3601720" y="4927600"/>
            <a:ext cx="0" cy="241200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custDataLst>
              <p:tags r:id="rId3"/>
            </p:custDataLst>
          </p:nvPr>
        </p:nvCxnSpPr>
        <p:spPr>
          <a:xfrm>
            <a:off x="7402830" y="4927600"/>
            <a:ext cx="0" cy="241200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53" name="Oval 11"/>
          <p:cNvSpPr/>
          <p:nvPr>
            <p:custDataLst>
              <p:tags r:id="rId4"/>
            </p:custDataLst>
          </p:nvPr>
        </p:nvSpPr>
        <p:spPr>
          <a:xfrm>
            <a:off x="5107305" y="3656330"/>
            <a:ext cx="789553" cy="7895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sz="2000" b="1">
                <a:solidFill>
                  <a:srgbClr val="FFFFFF"/>
                </a:solidFill>
                <a:latin typeface="+mn-ea"/>
                <a:cs typeface="+mn-ea"/>
                <a:sym typeface="+mn-ea"/>
              </a:rPr>
              <a:t>02</a:t>
            </a:r>
            <a:endParaRPr lang="en-US" sz="2000" b="1">
              <a:solidFill>
                <a:srgbClr val="FFFFFF"/>
              </a:solidFill>
              <a:latin typeface="+mn-ea"/>
              <a:cs typeface="+mn-ea"/>
              <a:sym typeface="+mn-ea"/>
            </a:endParaRPr>
          </a:p>
        </p:txBody>
      </p:sp>
      <p:sp>
        <p:nvSpPr>
          <p:cNvPr id="54" name="Oval 11"/>
          <p:cNvSpPr/>
          <p:nvPr>
            <p:custDataLst>
              <p:tags r:id="rId5"/>
            </p:custDataLst>
          </p:nvPr>
        </p:nvSpPr>
        <p:spPr>
          <a:xfrm>
            <a:off x="8908415" y="3656330"/>
            <a:ext cx="789553" cy="7895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sz="2000" b="1">
                <a:solidFill>
                  <a:srgbClr val="FFFFFF"/>
                </a:solidFill>
                <a:latin typeface="+mn-ea"/>
                <a:cs typeface="+mn-ea"/>
                <a:sym typeface="+mn-ea"/>
              </a:rPr>
              <a:t>03</a:t>
            </a:r>
            <a:endParaRPr lang="en-US" sz="2000" b="1">
              <a:solidFill>
                <a:srgbClr val="FFFFFF"/>
              </a:solidFill>
              <a:latin typeface="+mn-ea"/>
              <a:cs typeface="+mn-ea"/>
              <a:sym typeface="+mn-ea"/>
            </a:endParaRPr>
          </a:p>
        </p:txBody>
      </p:sp>
      <p:sp>
        <p:nvSpPr>
          <p:cNvPr id="55" name="矩形 54"/>
          <p:cNvSpPr/>
          <p:nvPr>
            <p:custDataLst>
              <p:tags r:id="rId6"/>
            </p:custDataLst>
          </p:nvPr>
        </p:nvSpPr>
        <p:spPr>
          <a:xfrm>
            <a:off x="306705" y="4806315"/>
            <a:ext cx="2789711" cy="398780"/>
          </a:xfrm>
          <a:prstGeom prst="rect">
            <a:avLst/>
          </a:prstGeom>
          <a:noFill/>
        </p:spPr>
        <p:txBody>
          <a:bodyPr wrap="square" lIns="0" tIns="0" rIns="0" bIns="0" rtlCol="0" anchor="b" anchorCtr="0">
            <a:noAutofit/>
          </a:bodyPr>
          <a:p>
            <a:pPr algn="ctr">
              <a:lnSpc>
                <a:spcPct val="120000"/>
              </a:lnSpc>
            </a:pPr>
            <a:r>
              <a:rPr lang="en-US" sz="2200" b="1" dirty="0">
                <a:solidFill>
                  <a:srgbClr val="4A4A4A"/>
                </a:solidFill>
                <a:latin typeface="MiSans" pitchFamily="34" charset="-122"/>
                <a:ea typeface="MiSans" pitchFamily="34" charset="-122"/>
                <a:cs typeface="MiSans" pitchFamily="34" charset="-120"/>
                <a:sym typeface="+mn-ea"/>
              </a:rPr>
              <a:t>分析财务数据</a:t>
            </a:r>
            <a:endParaRPr lang="zh-CN" altLang="en-US" sz="2200" b="1">
              <a:solidFill>
                <a:schemeClr val="accent1"/>
              </a:solidFill>
              <a:latin typeface="+mn-ea"/>
              <a:cs typeface="+mn-ea"/>
              <a:sym typeface="+mn-ea"/>
            </a:endParaRPr>
          </a:p>
        </p:txBody>
      </p:sp>
      <p:sp>
        <p:nvSpPr>
          <p:cNvPr id="56" name="矩形 55"/>
          <p:cNvSpPr/>
          <p:nvPr>
            <p:custDataLst>
              <p:tags r:id="rId7"/>
            </p:custDataLst>
          </p:nvPr>
        </p:nvSpPr>
        <p:spPr>
          <a:xfrm>
            <a:off x="4107180" y="4806315"/>
            <a:ext cx="2789711" cy="398780"/>
          </a:xfrm>
          <a:prstGeom prst="rect">
            <a:avLst/>
          </a:prstGeom>
          <a:noFill/>
        </p:spPr>
        <p:txBody>
          <a:bodyPr wrap="square" lIns="0" tIns="0" rIns="0" bIns="0" rtlCol="0" anchor="b" anchorCtr="0">
            <a:noAutofit/>
          </a:bodyPr>
          <a:p>
            <a:pPr>
              <a:lnSpc>
                <a:spcPct val="120000"/>
              </a:lnSpc>
            </a:pPr>
            <a:r>
              <a:rPr lang="en-US" sz="2200" b="1" dirty="0">
                <a:solidFill>
                  <a:srgbClr val="4A4A4A"/>
                </a:solidFill>
                <a:latin typeface="MiSans" pitchFamily="34" charset="-122"/>
                <a:ea typeface="MiSans" pitchFamily="34" charset="-122"/>
                <a:cs typeface="MiSans" pitchFamily="34" charset="-120"/>
                <a:sym typeface="+mn-ea"/>
              </a:rPr>
              <a:t>解决预算超支问题</a:t>
            </a:r>
            <a:endParaRPr lang="zh-CN" altLang="en-US" sz="2200" b="1">
              <a:solidFill>
                <a:schemeClr val="accent2"/>
              </a:solidFill>
              <a:latin typeface="+mn-ea"/>
              <a:cs typeface="+mn-ea"/>
              <a:sym typeface="+mn-ea"/>
            </a:endParaRPr>
          </a:p>
        </p:txBody>
      </p:sp>
      <p:sp>
        <p:nvSpPr>
          <p:cNvPr id="57" name="矩形 56"/>
          <p:cNvSpPr/>
          <p:nvPr>
            <p:custDataLst>
              <p:tags r:id="rId8"/>
            </p:custDataLst>
          </p:nvPr>
        </p:nvSpPr>
        <p:spPr>
          <a:xfrm>
            <a:off x="7908290" y="4806315"/>
            <a:ext cx="2789711" cy="398780"/>
          </a:xfrm>
          <a:prstGeom prst="rect">
            <a:avLst/>
          </a:prstGeom>
          <a:noFill/>
        </p:spPr>
        <p:txBody>
          <a:bodyPr wrap="square" lIns="0" tIns="0" rIns="0" bIns="0" rtlCol="0" anchor="b" anchorCtr="0">
            <a:noAutofit/>
          </a:bodyPr>
          <a:p>
            <a:pPr algn="ctr">
              <a:lnSpc>
                <a:spcPct val="120000"/>
              </a:lnSpc>
            </a:pPr>
            <a:r>
              <a:rPr lang="en-US" sz="2200" b="1" dirty="0">
                <a:solidFill>
                  <a:srgbClr val="4A4A4A"/>
                </a:solidFill>
                <a:latin typeface="MiSans" pitchFamily="34" charset="-122"/>
                <a:ea typeface="MiSans" pitchFamily="34" charset="-122"/>
                <a:cs typeface="MiSans" pitchFamily="34" charset="-120"/>
                <a:sym typeface="+mn-ea"/>
              </a:rPr>
              <a:t>锻炼决策能力</a:t>
            </a:r>
            <a:endParaRPr lang="zh-CN" altLang="en-US" sz="2200" b="1">
              <a:solidFill>
                <a:schemeClr val="accent1"/>
              </a:solidFill>
              <a:latin typeface="+mn-ea"/>
              <a:cs typeface="+mn-ea"/>
              <a:sym typeface="+mn-ea"/>
            </a:endParaRPr>
          </a:p>
        </p:txBody>
      </p:sp>
      <p:sp>
        <p:nvSpPr>
          <p:cNvPr id="4" name="Text 11" descr="7b0a202020202262756c6c6574223a20227b5c2263617465676f727949645c223a5c225c222c5c2274656d706c61746549645c223a32303233313734387d220a7d0a"/>
          <p:cNvSpPr/>
          <p:nvPr/>
        </p:nvSpPr>
        <p:spPr>
          <a:xfrm>
            <a:off x="801370" y="5337810"/>
            <a:ext cx="2515870"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sz="1600" dirty="0">
                <a:solidFill>
                  <a:srgbClr val="4A4A4A"/>
                </a:solidFill>
                <a:latin typeface="MiSans" pitchFamily="34" charset="-122"/>
                <a:ea typeface="MiSans" pitchFamily="34" charset="-122"/>
                <a:cs typeface="MiSans" pitchFamily="34" charset="-120"/>
              </a:rPr>
              <a:t>比较不同时期的收支变化</a:t>
            </a:r>
            <a:endParaRPr lang="en-US" sz="1600" dirty="0">
              <a:solidFill>
                <a:srgbClr val="4A4A4A"/>
              </a:solidFill>
              <a:latin typeface="MiSans" pitchFamily="34" charset="-122"/>
              <a:ea typeface="MiSans" pitchFamily="34" charset="-122"/>
              <a:cs typeface="MiSans" pitchFamily="34" charset="-120"/>
            </a:endParaRPr>
          </a:p>
        </p:txBody>
      </p:sp>
      <p:sp>
        <p:nvSpPr>
          <p:cNvPr id="5" name="Text 13"/>
          <p:cNvSpPr/>
          <p:nvPr/>
        </p:nvSpPr>
        <p:spPr>
          <a:xfrm>
            <a:off x="801370" y="5689600"/>
            <a:ext cx="2664460"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sz="1600" dirty="0">
                <a:solidFill>
                  <a:srgbClr val="4A4A4A"/>
                </a:solidFill>
                <a:latin typeface="MiSans" pitchFamily="34" charset="-122"/>
                <a:ea typeface="MiSans" pitchFamily="34" charset="-122"/>
                <a:cs typeface="MiSans" pitchFamily="34" charset="-120"/>
              </a:rPr>
              <a:t>分析各类支出的占比和趋势</a:t>
            </a:r>
            <a:endParaRPr lang="en-US" sz="1600" dirty="0">
              <a:solidFill>
                <a:srgbClr val="4A4A4A"/>
              </a:solidFill>
              <a:latin typeface="MiSans" pitchFamily="34" charset="-122"/>
              <a:ea typeface="MiSans" pitchFamily="34" charset="-122"/>
              <a:cs typeface="MiSans" pitchFamily="34" charset="-120"/>
            </a:endParaRPr>
          </a:p>
        </p:txBody>
      </p:sp>
      <p:sp>
        <p:nvSpPr>
          <p:cNvPr id="7" name="Text 15"/>
          <p:cNvSpPr/>
          <p:nvPr/>
        </p:nvSpPr>
        <p:spPr>
          <a:xfrm>
            <a:off x="801370" y="6041390"/>
            <a:ext cx="2295525"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sz="1600" dirty="0">
                <a:solidFill>
                  <a:srgbClr val="4A4A4A"/>
                </a:solidFill>
                <a:latin typeface="MiSans" pitchFamily="34" charset="-122"/>
                <a:ea typeface="MiSans" pitchFamily="34" charset="-122"/>
                <a:cs typeface="MiSans" pitchFamily="34" charset="-120"/>
              </a:rPr>
              <a:t>识别异常支出项目</a:t>
            </a:r>
            <a:endParaRPr lang="en-US" sz="1600" dirty="0">
              <a:solidFill>
                <a:srgbClr val="4A4A4A"/>
              </a:solidFill>
              <a:latin typeface="MiSans" pitchFamily="34" charset="-122"/>
              <a:ea typeface="MiSans" pitchFamily="34" charset="-122"/>
              <a:cs typeface="MiSans" pitchFamily="34" charset="-120"/>
            </a:endParaRPr>
          </a:p>
        </p:txBody>
      </p:sp>
      <p:sp>
        <p:nvSpPr>
          <p:cNvPr id="19" name="Text 17"/>
          <p:cNvSpPr/>
          <p:nvPr/>
        </p:nvSpPr>
        <p:spPr>
          <a:xfrm>
            <a:off x="801370" y="6392545"/>
            <a:ext cx="2098040"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sz="1600" dirty="0">
                <a:solidFill>
                  <a:srgbClr val="4A4A4A"/>
                </a:solidFill>
                <a:latin typeface="MiSans" pitchFamily="34" charset="-122"/>
                <a:ea typeface="MiSans" pitchFamily="34" charset="-122"/>
                <a:cs typeface="MiSans" pitchFamily="34" charset="-120"/>
              </a:rPr>
              <a:t>评估财务健康状况</a:t>
            </a:r>
            <a:endParaRPr lang="en-US" sz="1600" dirty="0">
              <a:solidFill>
                <a:srgbClr val="4A4A4A"/>
              </a:solidFill>
              <a:latin typeface="MiSans" pitchFamily="34" charset="-122"/>
              <a:ea typeface="MiSans" pitchFamily="34" charset="-122"/>
              <a:cs typeface="MiSans" pitchFamily="34" charset="-120"/>
            </a:endParaRPr>
          </a:p>
        </p:txBody>
      </p:sp>
      <p:sp>
        <p:nvSpPr>
          <p:cNvPr id="25" name="Text 23" descr="7b0a202020202262756c6c6574223a20227b5c2263617465676f727949645c223a5c225c222c5c2274656d706c61746549645c223a32303233313734387d220a7d0a"/>
          <p:cNvSpPr/>
          <p:nvPr/>
        </p:nvSpPr>
        <p:spPr>
          <a:xfrm>
            <a:off x="4540885" y="5342255"/>
            <a:ext cx="2069465"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sz="1600" dirty="0">
                <a:solidFill>
                  <a:srgbClr val="4A4A4A"/>
                </a:solidFill>
                <a:latin typeface="MiSans" pitchFamily="34" charset="-122"/>
                <a:ea typeface="MiSans" pitchFamily="34" charset="-122"/>
                <a:cs typeface="MiSans" pitchFamily="34" charset="-120"/>
              </a:rPr>
              <a:t>找出超支原因</a:t>
            </a:r>
            <a:endParaRPr lang="en-US" sz="1600" dirty="0">
              <a:solidFill>
                <a:srgbClr val="4A4A4A"/>
              </a:solidFill>
              <a:latin typeface="MiSans" pitchFamily="34" charset="-122"/>
              <a:ea typeface="MiSans" pitchFamily="34" charset="-122"/>
              <a:cs typeface="MiSans" pitchFamily="34" charset="-120"/>
            </a:endParaRPr>
          </a:p>
        </p:txBody>
      </p:sp>
      <p:sp>
        <p:nvSpPr>
          <p:cNvPr id="27" name="Text 25"/>
          <p:cNvSpPr/>
          <p:nvPr/>
        </p:nvSpPr>
        <p:spPr>
          <a:xfrm>
            <a:off x="4540885" y="5694045"/>
            <a:ext cx="2206625"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sz="1600" dirty="0">
                <a:solidFill>
                  <a:srgbClr val="4A4A4A"/>
                </a:solidFill>
                <a:latin typeface="MiSans" pitchFamily="34" charset="-122"/>
                <a:ea typeface="MiSans" pitchFamily="34" charset="-122"/>
                <a:cs typeface="MiSans" pitchFamily="34" charset="-120"/>
              </a:rPr>
              <a:t>制定解决方案</a:t>
            </a:r>
            <a:endParaRPr lang="en-US" sz="1600" dirty="0">
              <a:solidFill>
                <a:srgbClr val="4A4A4A"/>
              </a:solidFill>
              <a:latin typeface="MiSans" pitchFamily="34" charset="-122"/>
              <a:ea typeface="MiSans" pitchFamily="34" charset="-122"/>
              <a:cs typeface="MiSans" pitchFamily="34" charset="-120"/>
            </a:endParaRPr>
          </a:p>
        </p:txBody>
      </p:sp>
      <p:sp>
        <p:nvSpPr>
          <p:cNvPr id="29" name="Text 27"/>
          <p:cNvSpPr/>
          <p:nvPr/>
        </p:nvSpPr>
        <p:spPr>
          <a:xfrm>
            <a:off x="4540885" y="6045200"/>
            <a:ext cx="1977390"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sz="1600" dirty="0">
                <a:solidFill>
                  <a:srgbClr val="4A4A4A"/>
                </a:solidFill>
                <a:latin typeface="MiSans" pitchFamily="34" charset="-122"/>
                <a:ea typeface="MiSans" pitchFamily="34" charset="-122"/>
                <a:cs typeface="MiSans" pitchFamily="34" charset="-120"/>
              </a:rPr>
              <a:t>调整支出结构</a:t>
            </a:r>
            <a:endParaRPr lang="en-US" sz="1600" dirty="0">
              <a:solidFill>
                <a:srgbClr val="4A4A4A"/>
              </a:solidFill>
              <a:latin typeface="MiSans" pitchFamily="34" charset="-122"/>
              <a:ea typeface="MiSans" pitchFamily="34" charset="-122"/>
              <a:cs typeface="MiSans" pitchFamily="34" charset="-120"/>
            </a:endParaRPr>
          </a:p>
        </p:txBody>
      </p:sp>
      <p:sp>
        <p:nvSpPr>
          <p:cNvPr id="31" name="Text 29"/>
          <p:cNvSpPr/>
          <p:nvPr/>
        </p:nvSpPr>
        <p:spPr>
          <a:xfrm>
            <a:off x="4540885" y="6396990"/>
            <a:ext cx="1977390"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sz="1600" dirty="0">
                <a:solidFill>
                  <a:srgbClr val="4A4A4A"/>
                </a:solidFill>
                <a:latin typeface="MiSans" pitchFamily="34" charset="-122"/>
                <a:ea typeface="MiSans" pitchFamily="34" charset="-122"/>
                <a:cs typeface="MiSans" pitchFamily="34" charset="-120"/>
              </a:rPr>
              <a:t>优化预算分配</a:t>
            </a:r>
            <a:endParaRPr lang="en-US" sz="1600" dirty="0">
              <a:solidFill>
                <a:srgbClr val="4A4A4A"/>
              </a:solidFill>
              <a:latin typeface="MiSans" pitchFamily="34" charset="-122"/>
              <a:ea typeface="MiSans" pitchFamily="34" charset="-122"/>
              <a:cs typeface="MiSans" pitchFamily="34" charset="-120"/>
            </a:endParaRPr>
          </a:p>
        </p:txBody>
      </p:sp>
      <p:sp>
        <p:nvSpPr>
          <p:cNvPr id="8" name="Text 35" descr="7b0a202020202262756c6c6574223a20227b5c2263617465676f727949645c223a5c225c222c5c2274656d706c61746549645c223a32303233313734387d220a7d0a"/>
          <p:cNvSpPr/>
          <p:nvPr/>
        </p:nvSpPr>
        <p:spPr>
          <a:xfrm>
            <a:off x="8281035" y="5342890"/>
            <a:ext cx="2500630"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sz="1600" dirty="0">
                <a:solidFill>
                  <a:srgbClr val="4A4A4A"/>
                </a:solidFill>
                <a:latin typeface="MiSans" pitchFamily="34" charset="-122"/>
                <a:ea typeface="MiSans" pitchFamily="34" charset="-122"/>
                <a:cs typeface="MiSans" pitchFamily="34" charset="-120"/>
              </a:rPr>
              <a:t>锻炼逻辑思维能力</a:t>
            </a:r>
            <a:endParaRPr lang="en-US" sz="1600" dirty="0">
              <a:solidFill>
                <a:srgbClr val="4A4A4A"/>
              </a:solidFill>
              <a:latin typeface="MiSans" pitchFamily="34" charset="-122"/>
              <a:ea typeface="MiSans" pitchFamily="34" charset="-122"/>
              <a:cs typeface="MiSans" pitchFamily="34" charset="-120"/>
            </a:endParaRPr>
          </a:p>
        </p:txBody>
      </p:sp>
      <p:sp>
        <p:nvSpPr>
          <p:cNvPr id="9" name="Text 37"/>
          <p:cNvSpPr/>
          <p:nvPr/>
        </p:nvSpPr>
        <p:spPr>
          <a:xfrm>
            <a:off x="8281035" y="5694045"/>
            <a:ext cx="2505075"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sz="1600" dirty="0">
                <a:solidFill>
                  <a:srgbClr val="4A4A4A"/>
                </a:solidFill>
                <a:latin typeface="MiSans" pitchFamily="34" charset="-122"/>
                <a:ea typeface="MiSans" pitchFamily="34" charset="-122"/>
                <a:cs typeface="MiSans" pitchFamily="34" charset="-120"/>
              </a:rPr>
              <a:t>提高问题解决能力</a:t>
            </a:r>
            <a:endParaRPr lang="en-US" sz="1600" dirty="0">
              <a:solidFill>
                <a:srgbClr val="4A4A4A"/>
              </a:solidFill>
              <a:latin typeface="MiSans" pitchFamily="34" charset="-122"/>
              <a:ea typeface="MiSans" pitchFamily="34" charset="-122"/>
              <a:cs typeface="MiSans" pitchFamily="34" charset="-120"/>
            </a:endParaRPr>
          </a:p>
        </p:txBody>
      </p:sp>
      <p:sp>
        <p:nvSpPr>
          <p:cNvPr id="41" name="Text 39"/>
          <p:cNvSpPr/>
          <p:nvPr/>
        </p:nvSpPr>
        <p:spPr>
          <a:xfrm>
            <a:off x="8281035" y="6045835"/>
            <a:ext cx="2600960"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sz="1600" dirty="0">
                <a:solidFill>
                  <a:srgbClr val="4A4A4A"/>
                </a:solidFill>
                <a:latin typeface="MiSans" pitchFamily="34" charset="-122"/>
                <a:ea typeface="MiSans" pitchFamily="34" charset="-122"/>
                <a:cs typeface="MiSans" pitchFamily="34" charset="-120"/>
              </a:rPr>
              <a:t>增强数学运算能力</a:t>
            </a:r>
            <a:endParaRPr lang="en-US" sz="1600" dirty="0">
              <a:solidFill>
                <a:srgbClr val="4A4A4A"/>
              </a:solidFill>
              <a:latin typeface="MiSans" pitchFamily="34" charset="-122"/>
              <a:ea typeface="MiSans" pitchFamily="34" charset="-122"/>
              <a:cs typeface="MiSans" pitchFamily="34" charset="-120"/>
            </a:endParaRPr>
          </a:p>
        </p:txBody>
      </p:sp>
      <p:sp>
        <p:nvSpPr>
          <p:cNvPr id="43" name="Text 41"/>
          <p:cNvSpPr/>
          <p:nvPr/>
        </p:nvSpPr>
        <p:spPr>
          <a:xfrm>
            <a:off x="8281035" y="6397625"/>
            <a:ext cx="3042285" cy="263525"/>
          </a:xfrm>
          <a:prstGeom prst="rect">
            <a:avLst/>
          </a:prstGeom>
          <a:noFill/>
        </p:spPr>
        <p:txBody>
          <a:bodyPr wrap="square" lIns="0" tIns="0" rIns="0" bIns="0" rtlCol="0" anchor="ctr"/>
          <a:p>
            <a:pPr>
              <a:lnSpc>
                <a:spcPct val="130000"/>
              </a:lnSpc>
              <a:buBlip>
                <a:blip r:embed="rId9">
                  <a:extLst>
                    <a:ext uri="{96DAC541-7B7A-43D3-8B79-37D633B846F1}">
                      <asvg:svgBlip xmlns:asvg="http://schemas.microsoft.com/office/drawing/2016/SVG/main" r:embed="rId10"/>
                    </a:ext>
                  </a:extLst>
                </a:blip>
              </a:buBlip>
            </a:pPr>
            <a:r>
              <a:rPr lang="en-US" sz="1600" dirty="0">
                <a:solidFill>
                  <a:srgbClr val="4A4A4A"/>
                </a:solidFill>
                <a:latin typeface="MiSans" pitchFamily="34" charset="-122"/>
                <a:ea typeface="MiSans" pitchFamily="34" charset="-122"/>
                <a:cs typeface="MiSans" pitchFamily="34" charset="-120"/>
              </a:rPr>
              <a:t>保持大脑活跃，预防认知衰退</a:t>
            </a:r>
            <a:endParaRPr lang="en-US" sz="1600" dirty="0">
              <a:solidFill>
                <a:srgbClr val="4A4A4A"/>
              </a:solidFill>
              <a:latin typeface="MiSans" pitchFamily="34" charset="-122"/>
              <a:ea typeface="MiSans" pitchFamily="34" charset="-122"/>
              <a:cs typeface="MiSans" pitchFamily="34" charset="-12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908685"/>
            <a:ext cx="8128000" cy="581025"/>
          </a:xfrm>
          <a:prstGeom prst="rect">
            <a:avLst/>
          </a:prstGeom>
          <a:noFill/>
        </p:spPr>
        <p:txBody>
          <a:bodyPr wrap="square" rtlCol="0" anchor="t">
            <a:spAutoFit/>
          </a:bodyP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社会活动与认知健康</a:t>
            </a:r>
            <a:endParaRPr lang="en-US" altLang="en-US" sz="3540" b="1" dirty="0">
              <a:solidFill>
                <a:srgbClr val="4A4A4A"/>
              </a:solidFill>
              <a:latin typeface="MiSans" pitchFamily="34" charset="-122"/>
              <a:ea typeface="MiSans" pitchFamily="34" charset="-122"/>
              <a:cs typeface="MiSans" pitchFamily="34" charset="-120"/>
              <a:sym typeface="+mn-ea"/>
            </a:endParaRPr>
          </a:p>
        </p:txBody>
      </p:sp>
      <p:sp>
        <p:nvSpPr>
          <p:cNvPr id="6" name="Text 4"/>
          <p:cNvSpPr/>
          <p:nvPr/>
        </p:nvSpPr>
        <p:spPr>
          <a:xfrm>
            <a:off x="495935" y="1781810"/>
            <a:ext cx="14222095" cy="1253490"/>
          </a:xfrm>
          <a:prstGeom prst="rect">
            <a:avLst/>
          </a:prstGeom>
          <a:noFill/>
        </p:spPr>
        <p:txBody>
          <a:bodyPr wrap="square" lIns="0" tIns="0" rIns="0" bIns="0" rtlCol="0" anchor="ctr"/>
          <a:p>
            <a:pPr>
              <a:lnSpc>
                <a:spcPct val="140000"/>
              </a:lnSpc>
            </a:pPr>
            <a:r>
              <a:rPr lang="en-US" dirty="0">
                <a:solidFill>
                  <a:srgbClr val="4A4A4A"/>
                </a:solidFill>
                <a:latin typeface="MiSans" pitchFamily="34" charset="-122"/>
                <a:ea typeface="MiSans" pitchFamily="34" charset="-122"/>
                <a:cs typeface="MiSans" pitchFamily="34" charset="-120"/>
                <a:sym typeface="+mn-ea"/>
              </a:rPr>
              <a:t>财务管理和认知健康对老年人的生活质量有着重要影响。通过有效的财务管理，老年人可以确保自己的经济安全；通过保持认知健康，老年人可以更好地管理财务，享受高质量的晚年生活。</a:t>
            </a:r>
            <a:endParaRPr lang="en-US" b="1" dirty="0">
              <a:solidFill>
                <a:schemeClr val="tx1"/>
              </a:solidFill>
              <a:latin typeface="MiSans" pitchFamily="34" charset="-122"/>
              <a:ea typeface="MiSans" pitchFamily="34" charset="-122"/>
              <a:cs typeface="MiSans" pitchFamily="34" charset="-120"/>
              <a:sym typeface="+mn-ea"/>
            </a:endParaRPr>
          </a:p>
        </p:txBody>
      </p:sp>
      <p:sp>
        <p:nvSpPr>
          <p:cNvPr id="4" name="Text 24"/>
          <p:cNvSpPr/>
          <p:nvPr/>
        </p:nvSpPr>
        <p:spPr>
          <a:xfrm>
            <a:off x="6693094" y="5020966"/>
            <a:ext cx="6537199" cy="298275"/>
          </a:xfrm>
          <a:prstGeom prst="rect">
            <a:avLst/>
          </a:prstGeom>
          <a:noFill/>
        </p:spPr>
        <p:txBody>
          <a:bodyPr wrap="square" lIns="0" tIns="0" rIns="0" bIns="0" rtlCol="0" anchor="ctr"/>
          <a:p>
            <a:pPr>
              <a:lnSpc>
                <a:spcPct val="130000"/>
              </a:lnSpc>
            </a:pPr>
            <a:r>
              <a:rPr lang="en-US" sz="1565" b="1" dirty="0">
                <a:solidFill>
                  <a:srgbClr val="F8F6F2"/>
                </a:solidFill>
                <a:latin typeface="MiSans" pitchFamily="34" charset="-122"/>
                <a:ea typeface="MiSans" pitchFamily="34" charset="-122"/>
                <a:cs typeface="MiSans" pitchFamily="34" charset="-120"/>
              </a:rPr>
              <a:t>优点</a:t>
            </a:r>
            <a:endParaRPr lang="en-US" sz="1600" dirty="0"/>
          </a:p>
        </p:txBody>
      </p:sp>
      <p:sp>
        <p:nvSpPr>
          <p:cNvPr id="5" name="Text 25"/>
          <p:cNvSpPr/>
          <p:nvPr/>
        </p:nvSpPr>
        <p:spPr>
          <a:xfrm>
            <a:off x="6693094" y="5418667"/>
            <a:ext cx="6537199" cy="298275"/>
          </a:xfrm>
          <a:prstGeom prst="rect">
            <a:avLst/>
          </a:prstGeom>
          <a:noFill/>
        </p:spPr>
        <p:txBody>
          <a:bodyPr wrap="square" lIns="0" tIns="0" rIns="0" bIns="0" rtlCol="0" anchor="ctr"/>
          <a:p>
            <a:pPr>
              <a:lnSpc>
                <a:spcPct val="130000"/>
              </a:lnSpc>
            </a:pPr>
            <a:r>
              <a:rPr lang="en-US" sz="1565" dirty="0">
                <a:solidFill>
                  <a:srgbClr val="F8F6F2"/>
                </a:solidFill>
                <a:latin typeface="MiSans" pitchFamily="34" charset="-122"/>
                <a:ea typeface="MiSans" pitchFamily="34" charset="-122"/>
                <a:cs typeface="MiSans" pitchFamily="34" charset="-120"/>
              </a:rPr>
              <a:t>• 自动计算，减少错误</a:t>
            </a:r>
            <a:endParaRPr lang="en-US" sz="1600" dirty="0"/>
          </a:p>
        </p:txBody>
      </p:sp>
      <p:sp>
        <p:nvSpPr>
          <p:cNvPr id="7" name="Text 26"/>
          <p:cNvSpPr/>
          <p:nvPr/>
        </p:nvSpPr>
        <p:spPr>
          <a:xfrm>
            <a:off x="6693094" y="5766654"/>
            <a:ext cx="6537199" cy="298275"/>
          </a:xfrm>
          <a:prstGeom prst="rect">
            <a:avLst/>
          </a:prstGeom>
          <a:noFill/>
        </p:spPr>
        <p:txBody>
          <a:bodyPr wrap="square" lIns="0" tIns="0" rIns="0" bIns="0" rtlCol="0" anchor="ctr"/>
          <a:p>
            <a:pPr>
              <a:lnSpc>
                <a:spcPct val="130000"/>
              </a:lnSpc>
            </a:pPr>
            <a:r>
              <a:rPr lang="en-US" sz="1565" dirty="0">
                <a:solidFill>
                  <a:srgbClr val="F8F6F2"/>
                </a:solidFill>
                <a:latin typeface="MiSans" pitchFamily="34" charset="-122"/>
                <a:ea typeface="MiSans" pitchFamily="34" charset="-122"/>
                <a:cs typeface="MiSans" pitchFamily="34" charset="-120"/>
              </a:rPr>
              <a:t>• 数据备份，不易丢失</a:t>
            </a:r>
            <a:endParaRPr lang="en-US" sz="1600" dirty="0"/>
          </a:p>
        </p:txBody>
      </p:sp>
      <p:sp>
        <p:nvSpPr>
          <p:cNvPr id="8" name="Text 27"/>
          <p:cNvSpPr/>
          <p:nvPr/>
        </p:nvSpPr>
        <p:spPr>
          <a:xfrm>
            <a:off x="6693094" y="6114642"/>
            <a:ext cx="6537199" cy="298275"/>
          </a:xfrm>
          <a:prstGeom prst="rect">
            <a:avLst/>
          </a:prstGeom>
          <a:noFill/>
        </p:spPr>
        <p:txBody>
          <a:bodyPr wrap="square" lIns="0" tIns="0" rIns="0" bIns="0" rtlCol="0" anchor="ctr"/>
          <a:p>
            <a:pPr>
              <a:lnSpc>
                <a:spcPct val="130000"/>
              </a:lnSpc>
            </a:pPr>
            <a:r>
              <a:rPr lang="en-US" sz="1565" dirty="0">
                <a:solidFill>
                  <a:srgbClr val="F8F6F2"/>
                </a:solidFill>
                <a:latin typeface="MiSans" pitchFamily="34" charset="-122"/>
                <a:ea typeface="MiSans" pitchFamily="34" charset="-122"/>
                <a:cs typeface="MiSans" pitchFamily="34" charset="-120"/>
              </a:rPr>
              <a:t>• 图表分析，直观明了</a:t>
            </a:r>
            <a:endParaRPr lang="en-US" sz="1600" dirty="0"/>
          </a:p>
        </p:txBody>
      </p:sp>
      <p:sp>
        <p:nvSpPr>
          <p:cNvPr id="19" name="Text 28"/>
          <p:cNvSpPr/>
          <p:nvPr/>
        </p:nvSpPr>
        <p:spPr>
          <a:xfrm>
            <a:off x="6693094" y="6462630"/>
            <a:ext cx="6537199" cy="298275"/>
          </a:xfrm>
          <a:prstGeom prst="rect">
            <a:avLst/>
          </a:prstGeom>
          <a:noFill/>
        </p:spPr>
        <p:txBody>
          <a:bodyPr wrap="square" lIns="0" tIns="0" rIns="0" bIns="0" rtlCol="0" anchor="ctr"/>
          <a:p>
            <a:pPr>
              <a:lnSpc>
                <a:spcPct val="130000"/>
              </a:lnSpc>
            </a:pPr>
            <a:r>
              <a:rPr lang="en-US" sz="1565" dirty="0">
                <a:solidFill>
                  <a:srgbClr val="F8F6F2"/>
                </a:solidFill>
                <a:latin typeface="MiSans" pitchFamily="34" charset="-122"/>
                <a:ea typeface="MiSans" pitchFamily="34" charset="-122"/>
                <a:cs typeface="MiSans" pitchFamily="34" charset="-120"/>
              </a:rPr>
              <a:t>• 预算提醒，方便管理</a:t>
            </a:r>
            <a:endParaRPr lang="en-US" sz="1600" dirty="0"/>
          </a:p>
        </p:txBody>
      </p:sp>
      <p:sp>
        <p:nvSpPr>
          <p:cNvPr id="20" name="Shape 6"/>
          <p:cNvSpPr/>
          <p:nvPr/>
        </p:nvSpPr>
        <p:spPr>
          <a:xfrm>
            <a:off x="685800" y="3302000"/>
            <a:ext cx="50800" cy="3352800"/>
          </a:xfrm>
          <a:custGeom>
            <a:avLst/>
            <a:gdLst/>
            <a:ahLst/>
            <a:cxnLst/>
            <a:rect l="l" t="t" r="r" b="b"/>
            <a:pathLst>
              <a:path w="50800" h="3352800">
                <a:moveTo>
                  <a:pt x="50800" y="0"/>
                </a:moveTo>
                <a:lnTo>
                  <a:pt x="50800" y="0"/>
                </a:lnTo>
                <a:lnTo>
                  <a:pt x="50800" y="3352800"/>
                </a:lnTo>
                <a:lnTo>
                  <a:pt x="50800" y="3352800"/>
                </a:lnTo>
                <a:cubicBezTo>
                  <a:pt x="22763" y="3352800"/>
                  <a:pt x="0" y="3330037"/>
                  <a:pt x="0" y="3302000"/>
                </a:cubicBezTo>
                <a:lnTo>
                  <a:pt x="0" y="50800"/>
                </a:lnTo>
                <a:cubicBezTo>
                  <a:pt x="0" y="22763"/>
                  <a:pt x="22763" y="0"/>
                  <a:pt x="50800" y="0"/>
                </a:cubicBezTo>
                <a:close/>
              </a:path>
            </a:pathLst>
          </a:custGeom>
          <a:solidFill>
            <a:srgbClr val="A99985"/>
          </a:solidFill>
        </p:spPr>
      </p:sp>
      <p:sp>
        <p:nvSpPr>
          <p:cNvPr id="26" name="Shape 7"/>
          <p:cNvSpPr/>
          <p:nvPr/>
        </p:nvSpPr>
        <p:spPr>
          <a:xfrm>
            <a:off x="863600" y="3606800"/>
            <a:ext cx="812800" cy="812800"/>
          </a:xfrm>
          <a:custGeom>
            <a:avLst/>
            <a:gdLst/>
            <a:ahLst/>
            <a:cxnLst/>
            <a:rect l="l" t="t" r="r" b="b"/>
            <a:pathLst>
              <a:path w="812800" h="812800">
                <a:moveTo>
                  <a:pt x="406400" y="0"/>
                </a:moveTo>
                <a:lnTo>
                  <a:pt x="406400" y="0"/>
                </a:lnTo>
                <a:cubicBezTo>
                  <a:pt x="630698" y="0"/>
                  <a:pt x="812800" y="182102"/>
                  <a:pt x="812800" y="406400"/>
                </a:cubicBezTo>
                <a:lnTo>
                  <a:pt x="812800" y="406400"/>
                </a:lnTo>
                <a:cubicBezTo>
                  <a:pt x="812800" y="630698"/>
                  <a:pt x="630698" y="812800"/>
                  <a:pt x="406400" y="812800"/>
                </a:cubicBezTo>
                <a:lnTo>
                  <a:pt x="406400" y="812800"/>
                </a:lnTo>
                <a:cubicBezTo>
                  <a:pt x="182102" y="812800"/>
                  <a:pt x="0" y="630698"/>
                  <a:pt x="0" y="406400"/>
                </a:cubicBezTo>
                <a:lnTo>
                  <a:pt x="0" y="406400"/>
                </a:lnTo>
                <a:cubicBezTo>
                  <a:pt x="0" y="182102"/>
                  <a:pt x="182102" y="0"/>
                  <a:pt x="406400" y="0"/>
                </a:cubicBezTo>
                <a:close/>
              </a:path>
            </a:pathLst>
          </a:custGeom>
          <a:solidFill>
            <a:srgbClr val="A99985"/>
          </a:solidFill>
        </p:spPr>
      </p:sp>
      <p:sp>
        <p:nvSpPr>
          <p:cNvPr id="27" name="Shape 8"/>
          <p:cNvSpPr/>
          <p:nvPr/>
        </p:nvSpPr>
        <p:spPr>
          <a:xfrm>
            <a:off x="1079500" y="3860800"/>
            <a:ext cx="381000" cy="304800"/>
          </a:xfrm>
          <a:custGeom>
            <a:avLst/>
            <a:gdLst/>
            <a:ahLst/>
            <a:cxnLst/>
            <a:rect l="l" t="t" r="r" b="b"/>
            <a:pathLst>
              <a:path w="381000" h="304800">
                <a:moveTo>
                  <a:pt x="190500" y="9525"/>
                </a:moveTo>
                <a:cubicBezTo>
                  <a:pt x="224670" y="9525"/>
                  <a:pt x="252413" y="37267"/>
                  <a:pt x="252413" y="71438"/>
                </a:cubicBezTo>
                <a:cubicBezTo>
                  <a:pt x="252413" y="105608"/>
                  <a:pt x="224670" y="133350"/>
                  <a:pt x="190500" y="133350"/>
                </a:cubicBezTo>
                <a:cubicBezTo>
                  <a:pt x="156330" y="133350"/>
                  <a:pt x="128588" y="105608"/>
                  <a:pt x="128588" y="71438"/>
                </a:cubicBezTo>
                <a:cubicBezTo>
                  <a:pt x="128588" y="37267"/>
                  <a:pt x="156330" y="9525"/>
                  <a:pt x="190500" y="9525"/>
                </a:cubicBezTo>
                <a:close/>
                <a:moveTo>
                  <a:pt x="57150" y="52388"/>
                </a:moveTo>
                <a:cubicBezTo>
                  <a:pt x="80806" y="52388"/>
                  <a:pt x="100013" y="71594"/>
                  <a:pt x="100013" y="95250"/>
                </a:cubicBezTo>
                <a:cubicBezTo>
                  <a:pt x="100013" y="118906"/>
                  <a:pt x="80806" y="138113"/>
                  <a:pt x="57150" y="138113"/>
                </a:cubicBezTo>
                <a:cubicBezTo>
                  <a:pt x="33494" y="138113"/>
                  <a:pt x="14288" y="118906"/>
                  <a:pt x="14288" y="95250"/>
                </a:cubicBezTo>
                <a:cubicBezTo>
                  <a:pt x="14288" y="71594"/>
                  <a:pt x="33494" y="52388"/>
                  <a:pt x="57150" y="52388"/>
                </a:cubicBezTo>
                <a:close/>
                <a:moveTo>
                  <a:pt x="0" y="247650"/>
                </a:moveTo>
                <a:cubicBezTo>
                  <a:pt x="0" y="205561"/>
                  <a:pt x="34111" y="171450"/>
                  <a:pt x="76200" y="171450"/>
                </a:cubicBezTo>
                <a:cubicBezTo>
                  <a:pt x="83820" y="171450"/>
                  <a:pt x="91202" y="172581"/>
                  <a:pt x="98167" y="174665"/>
                </a:cubicBezTo>
                <a:cubicBezTo>
                  <a:pt x="78581" y="196572"/>
                  <a:pt x="66675" y="225504"/>
                  <a:pt x="66675" y="257175"/>
                </a:cubicBezTo>
                <a:lnTo>
                  <a:pt x="66675" y="266700"/>
                </a:lnTo>
                <a:cubicBezTo>
                  <a:pt x="66675" y="273487"/>
                  <a:pt x="68104" y="279916"/>
                  <a:pt x="70664" y="285750"/>
                </a:cubicBezTo>
                <a:lnTo>
                  <a:pt x="19050" y="285750"/>
                </a:lnTo>
                <a:cubicBezTo>
                  <a:pt x="8513" y="285750"/>
                  <a:pt x="0" y="277237"/>
                  <a:pt x="0" y="266700"/>
                </a:cubicBezTo>
                <a:lnTo>
                  <a:pt x="0" y="247650"/>
                </a:lnTo>
                <a:close/>
                <a:moveTo>
                  <a:pt x="310336" y="285750"/>
                </a:moveTo>
                <a:cubicBezTo>
                  <a:pt x="312896" y="279916"/>
                  <a:pt x="314325" y="273487"/>
                  <a:pt x="314325" y="266700"/>
                </a:cubicBezTo>
                <a:lnTo>
                  <a:pt x="314325" y="257175"/>
                </a:lnTo>
                <a:cubicBezTo>
                  <a:pt x="314325" y="225504"/>
                  <a:pt x="302419" y="196572"/>
                  <a:pt x="282833" y="174665"/>
                </a:cubicBezTo>
                <a:cubicBezTo>
                  <a:pt x="289798" y="172581"/>
                  <a:pt x="297180" y="171450"/>
                  <a:pt x="304800" y="171450"/>
                </a:cubicBezTo>
                <a:cubicBezTo>
                  <a:pt x="346889" y="171450"/>
                  <a:pt x="381000" y="205561"/>
                  <a:pt x="381000" y="247650"/>
                </a:cubicBezTo>
                <a:lnTo>
                  <a:pt x="381000" y="266700"/>
                </a:lnTo>
                <a:cubicBezTo>
                  <a:pt x="381000" y="277237"/>
                  <a:pt x="372487" y="285750"/>
                  <a:pt x="361950" y="285750"/>
                </a:cubicBezTo>
                <a:lnTo>
                  <a:pt x="310336" y="285750"/>
                </a:lnTo>
                <a:close/>
                <a:moveTo>
                  <a:pt x="280987" y="95250"/>
                </a:moveTo>
                <a:cubicBezTo>
                  <a:pt x="280987" y="71594"/>
                  <a:pt x="300194" y="52388"/>
                  <a:pt x="323850" y="52388"/>
                </a:cubicBezTo>
                <a:cubicBezTo>
                  <a:pt x="347506" y="52388"/>
                  <a:pt x="366712" y="71594"/>
                  <a:pt x="366712" y="95250"/>
                </a:cubicBezTo>
                <a:cubicBezTo>
                  <a:pt x="366712" y="118906"/>
                  <a:pt x="347506" y="138113"/>
                  <a:pt x="323850" y="138113"/>
                </a:cubicBezTo>
                <a:cubicBezTo>
                  <a:pt x="300194" y="138113"/>
                  <a:pt x="280987" y="118906"/>
                  <a:pt x="280987" y="95250"/>
                </a:cubicBezTo>
                <a:close/>
                <a:moveTo>
                  <a:pt x="95250" y="257175"/>
                </a:moveTo>
                <a:cubicBezTo>
                  <a:pt x="95250" y="204549"/>
                  <a:pt x="137874" y="161925"/>
                  <a:pt x="190500" y="161925"/>
                </a:cubicBezTo>
                <a:cubicBezTo>
                  <a:pt x="243126" y="161925"/>
                  <a:pt x="285750" y="204549"/>
                  <a:pt x="285750" y="257175"/>
                </a:cubicBezTo>
                <a:lnTo>
                  <a:pt x="285750" y="266700"/>
                </a:lnTo>
                <a:cubicBezTo>
                  <a:pt x="285750" y="277237"/>
                  <a:pt x="277237" y="285750"/>
                  <a:pt x="266700" y="285750"/>
                </a:cubicBezTo>
                <a:lnTo>
                  <a:pt x="114300" y="285750"/>
                </a:lnTo>
                <a:cubicBezTo>
                  <a:pt x="103763" y="285750"/>
                  <a:pt x="95250" y="277237"/>
                  <a:pt x="95250" y="266700"/>
                </a:cubicBezTo>
                <a:lnTo>
                  <a:pt x="95250" y="257175"/>
                </a:lnTo>
                <a:close/>
              </a:path>
            </a:pathLst>
          </a:custGeom>
          <a:solidFill>
            <a:srgbClr val="F8F6F2"/>
          </a:solidFill>
        </p:spPr>
      </p:sp>
      <p:sp>
        <p:nvSpPr>
          <p:cNvPr id="28" name="Text 9"/>
          <p:cNvSpPr/>
          <p:nvPr/>
        </p:nvSpPr>
        <p:spPr>
          <a:xfrm>
            <a:off x="1828800" y="3810000"/>
            <a:ext cx="2654300" cy="406400"/>
          </a:xfrm>
          <a:prstGeom prst="rect">
            <a:avLst/>
          </a:prstGeom>
          <a:noFill/>
        </p:spPr>
        <p:txBody>
          <a:bodyPr wrap="square" lIns="0" tIns="0" rIns="0" bIns="0" rtlCol="0" anchor="ctr"/>
          <a:p>
            <a:pPr>
              <a:lnSpc>
                <a:spcPct val="110000"/>
              </a:lnSpc>
            </a:pPr>
            <a:r>
              <a:rPr lang="en-US" sz="2400" b="1" dirty="0">
                <a:solidFill>
                  <a:srgbClr val="4A4A4A"/>
                </a:solidFill>
                <a:latin typeface="MiSans" pitchFamily="34" charset="-122"/>
                <a:ea typeface="MiSans" pitchFamily="34" charset="-122"/>
                <a:cs typeface="MiSans" pitchFamily="34" charset="-120"/>
              </a:rPr>
              <a:t>社会活动的重要性</a:t>
            </a:r>
            <a:endParaRPr lang="en-US" sz="1600" dirty="0"/>
          </a:p>
        </p:txBody>
      </p:sp>
      <p:sp>
        <p:nvSpPr>
          <p:cNvPr id="29" name="Text 10"/>
          <p:cNvSpPr/>
          <p:nvPr/>
        </p:nvSpPr>
        <p:spPr>
          <a:xfrm>
            <a:off x="863600" y="46736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30" name="Text 11"/>
          <p:cNvSpPr/>
          <p:nvPr/>
        </p:nvSpPr>
        <p:spPr>
          <a:xfrm>
            <a:off x="1168400" y="4673600"/>
            <a:ext cx="48133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保持社交联系：</a:t>
            </a:r>
            <a:r>
              <a:rPr lang="en-US" sz="1600" dirty="0">
                <a:solidFill>
                  <a:srgbClr val="4A4A4A"/>
                </a:solidFill>
                <a:latin typeface="MiSans" pitchFamily="34" charset="-122"/>
                <a:ea typeface="MiSans" pitchFamily="34" charset="-122"/>
                <a:cs typeface="MiSans" pitchFamily="34" charset="-120"/>
              </a:rPr>
              <a:t>与朋友、家人保持联系，减少孤独感</a:t>
            </a:r>
            <a:endParaRPr lang="en-US" sz="1600" dirty="0"/>
          </a:p>
        </p:txBody>
      </p:sp>
      <p:sp>
        <p:nvSpPr>
          <p:cNvPr id="31" name="Text 12"/>
          <p:cNvSpPr/>
          <p:nvPr/>
        </p:nvSpPr>
        <p:spPr>
          <a:xfrm>
            <a:off x="863600" y="51308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32" name="Text 13"/>
          <p:cNvSpPr/>
          <p:nvPr/>
        </p:nvSpPr>
        <p:spPr>
          <a:xfrm>
            <a:off x="1168400" y="5130800"/>
            <a:ext cx="44069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提供认知训练：</a:t>
            </a:r>
            <a:r>
              <a:rPr lang="en-US" sz="1600" dirty="0">
                <a:solidFill>
                  <a:srgbClr val="4A4A4A"/>
                </a:solidFill>
                <a:latin typeface="MiSans" pitchFamily="34" charset="-122"/>
                <a:ea typeface="MiSans" pitchFamily="34" charset="-122"/>
                <a:cs typeface="MiSans" pitchFamily="34" charset="-120"/>
              </a:rPr>
              <a:t>社交互动本身就是一种认知训练</a:t>
            </a:r>
            <a:endParaRPr lang="en-US" sz="1600" dirty="0"/>
          </a:p>
        </p:txBody>
      </p:sp>
      <p:sp>
        <p:nvSpPr>
          <p:cNvPr id="33" name="Text 14"/>
          <p:cNvSpPr/>
          <p:nvPr/>
        </p:nvSpPr>
        <p:spPr>
          <a:xfrm>
            <a:off x="863600" y="55880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34" name="Text 15"/>
          <p:cNvSpPr/>
          <p:nvPr/>
        </p:nvSpPr>
        <p:spPr>
          <a:xfrm>
            <a:off x="1168400" y="5588000"/>
            <a:ext cx="46101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获取信息支持：</a:t>
            </a:r>
            <a:r>
              <a:rPr lang="en-US" sz="1600" dirty="0">
                <a:solidFill>
                  <a:srgbClr val="4A4A4A"/>
                </a:solidFill>
                <a:latin typeface="MiSans" pitchFamily="34" charset="-122"/>
                <a:ea typeface="MiSans" pitchFamily="34" charset="-122"/>
                <a:cs typeface="MiSans" pitchFamily="34" charset="-120"/>
              </a:rPr>
              <a:t>从他人那里获取有用的信息和建议</a:t>
            </a:r>
            <a:endParaRPr lang="en-US" sz="1600" dirty="0"/>
          </a:p>
        </p:txBody>
      </p:sp>
      <p:sp>
        <p:nvSpPr>
          <p:cNvPr id="35" name="Text 16"/>
          <p:cNvSpPr/>
          <p:nvPr/>
        </p:nvSpPr>
        <p:spPr>
          <a:xfrm>
            <a:off x="863600" y="6045200"/>
            <a:ext cx="304800" cy="304800"/>
          </a:xfrm>
          <a:prstGeom prst="rect">
            <a:avLst/>
          </a:prstGeom>
          <a:noFill/>
        </p:spPr>
        <p:txBody>
          <a:bodyPr wrap="square" lIns="0" tIns="0" rIns="0" bIns="0" rtlCol="0" anchor="ctr"/>
          <a:p>
            <a:pPr>
              <a:lnSpc>
                <a:spcPct val="130000"/>
              </a:lnSpc>
            </a:pPr>
            <a:r>
              <a:rPr lang="en-US" sz="1600" dirty="0">
                <a:solidFill>
                  <a:srgbClr val="A99985"/>
                </a:solidFill>
                <a:latin typeface="MiSans" pitchFamily="34" charset="-122"/>
                <a:ea typeface="MiSans" pitchFamily="34" charset="-122"/>
                <a:cs typeface="MiSans" pitchFamily="34" charset="-120"/>
              </a:rPr>
              <a:t>•</a:t>
            </a:r>
            <a:endParaRPr lang="en-US" sz="1600" dirty="0"/>
          </a:p>
        </p:txBody>
      </p:sp>
      <p:sp>
        <p:nvSpPr>
          <p:cNvPr id="36" name="Text 17"/>
          <p:cNvSpPr/>
          <p:nvPr/>
        </p:nvSpPr>
        <p:spPr>
          <a:xfrm>
            <a:off x="1168400" y="6045200"/>
            <a:ext cx="40005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增强幸福感：</a:t>
            </a:r>
            <a:r>
              <a:rPr lang="en-US" sz="1600" dirty="0">
                <a:solidFill>
                  <a:srgbClr val="4A4A4A"/>
                </a:solidFill>
                <a:latin typeface="MiSans" pitchFamily="34" charset="-122"/>
                <a:ea typeface="MiSans" pitchFamily="34" charset="-122"/>
                <a:cs typeface="MiSans" pitchFamily="34" charset="-120"/>
              </a:rPr>
              <a:t>参与社会活动提升生活满意度</a:t>
            </a:r>
            <a:endParaRPr lang="en-US" sz="1600" dirty="0"/>
          </a:p>
        </p:txBody>
      </p:sp>
      <p:sp>
        <p:nvSpPr>
          <p:cNvPr id="38" name="Shape 19"/>
          <p:cNvSpPr/>
          <p:nvPr/>
        </p:nvSpPr>
        <p:spPr>
          <a:xfrm>
            <a:off x="6223000" y="3302000"/>
            <a:ext cx="50800" cy="3352800"/>
          </a:xfrm>
          <a:custGeom>
            <a:avLst/>
            <a:gdLst/>
            <a:ahLst/>
            <a:cxnLst/>
            <a:rect l="l" t="t" r="r" b="b"/>
            <a:pathLst>
              <a:path w="50800" h="3352800">
                <a:moveTo>
                  <a:pt x="50800" y="0"/>
                </a:moveTo>
                <a:lnTo>
                  <a:pt x="50800" y="0"/>
                </a:lnTo>
                <a:lnTo>
                  <a:pt x="50800" y="3352800"/>
                </a:lnTo>
                <a:lnTo>
                  <a:pt x="50800" y="3352800"/>
                </a:lnTo>
                <a:cubicBezTo>
                  <a:pt x="22763" y="3352800"/>
                  <a:pt x="0" y="3330037"/>
                  <a:pt x="0" y="3302000"/>
                </a:cubicBezTo>
                <a:lnTo>
                  <a:pt x="0" y="50800"/>
                </a:lnTo>
                <a:cubicBezTo>
                  <a:pt x="0" y="22763"/>
                  <a:pt x="22763" y="0"/>
                  <a:pt x="50800" y="0"/>
                </a:cubicBezTo>
                <a:close/>
              </a:path>
            </a:pathLst>
          </a:custGeom>
          <a:solidFill>
            <a:srgbClr val="8A9A87"/>
          </a:solidFill>
        </p:spPr>
      </p:sp>
      <p:sp>
        <p:nvSpPr>
          <p:cNvPr id="39" name="Shape 20"/>
          <p:cNvSpPr/>
          <p:nvPr/>
        </p:nvSpPr>
        <p:spPr>
          <a:xfrm>
            <a:off x="6400800" y="3606800"/>
            <a:ext cx="812800" cy="812800"/>
          </a:xfrm>
          <a:custGeom>
            <a:avLst/>
            <a:gdLst/>
            <a:ahLst/>
            <a:cxnLst/>
            <a:rect l="l" t="t" r="r" b="b"/>
            <a:pathLst>
              <a:path w="812800" h="812800">
                <a:moveTo>
                  <a:pt x="406400" y="0"/>
                </a:moveTo>
                <a:lnTo>
                  <a:pt x="406400" y="0"/>
                </a:lnTo>
                <a:cubicBezTo>
                  <a:pt x="630698" y="0"/>
                  <a:pt x="812800" y="182102"/>
                  <a:pt x="812800" y="406400"/>
                </a:cubicBezTo>
                <a:lnTo>
                  <a:pt x="812800" y="406400"/>
                </a:lnTo>
                <a:cubicBezTo>
                  <a:pt x="812800" y="630698"/>
                  <a:pt x="630698" y="812800"/>
                  <a:pt x="406400" y="812800"/>
                </a:cubicBezTo>
                <a:lnTo>
                  <a:pt x="406400" y="812800"/>
                </a:lnTo>
                <a:cubicBezTo>
                  <a:pt x="182102" y="812800"/>
                  <a:pt x="0" y="630698"/>
                  <a:pt x="0" y="406400"/>
                </a:cubicBezTo>
                <a:lnTo>
                  <a:pt x="0" y="406400"/>
                </a:lnTo>
                <a:cubicBezTo>
                  <a:pt x="0" y="182102"/>
                  <a:pt x="182102" y="0"/>
                  <a:pt x="406400" y="0"/>
                </a:cubicBezTo>
                <a:close/>
              </a:path>
            </a:pathLst>
          </a:custGeom>
          <a:solidFill>
            <a:srgbClr val="8A9A87"/>
          </a:solidFill>
        </p:spPr>
      </p:sp>
      <p:sp>
        <p:nvSpPr>
          <p:cNvPr id="40" name="Shape 21"/>
          <p:cNvSpPr/>
          <p:nvPr/>
        </p:nvSpPr>
        <p:spPr>
          <a:xfrm>
            <a:off x="6673850" y="3860800"/>
            <a:ext cx="266700" cy="304800"/>
          </a:xfrm>
          <a:custGeom>
            <a:avLst/>
            <a:gdLst/>
            <a:ahLst/>
            <a:cxnLst/>
            <a:rect l="l" t="t" r="r" b="b"/>
            <a:pathLst>
              <a:path w="266700" h="304800">
                <a:moveTo>
                  <a:pt x="76200" y="0"/>
                </a:moveTo>
                <a:cubicBezTo>
                  <a:pt x="86737" y="0"/>
                  <a:pt x="95250" y="8513"/>
                  <a:pt x="95250" y="19050"/>
                </a:cubicBezTo>
                <a:lnTo>
                  <a:pt x="95250" y="38100"/>
                </a:lnTo>
                <a:lnTo>
                  <a:pt x="171450" y="38100"/>
                </a:lnTo>
                <a:lnTo>
                  <a:pt x="171450" y="19050"/>
                </a:lnTo>
                <a:cubicBezTo>
                  <a:pt x="171450" y="8513"/>
                  <a:pt x="179963" y="0"/>
                  <a:pt x="190500" y="0"/>
                </a:cubicBezTo>
                <a:cubicBezTo>
                  <a:pt x="201037" y="0"/>
                  <a:pt x="209550" y="8513"/>
                  <a:pt x="209550" y="19050"/>
                </a:cubicBezTo>
                <a:lnTo>
                  <a:pt x="209550" y="38100"/>
                </a:lnTo>
                <a:lnTo>
                  <a:pt x="228600" y="38100"/>
                </a:lnTo>
                <a:cubicBezTo>
                  <a:pt x="249615" y="38100"/>
                  <a:pt x="266700" y="55185"/>
                  <a:pt x="266700" y="76200"/>
                </a:cubicBezTo>
                <a:lnTo>
                  <a:pt x="266700" y="247650"/>
                </a:lnTo>
                <a:cubicBezTo>
                  <a:pt x="266700" y="268665"/>
                  <a:pt x="249615" y="285750"/>
                  <a:pt x="228600" y="285750"/>
                </a:cubicBezTo>
                <a:lnTo>
                  <a:pt x="38100" y="285750"/>
                </a:lnTo>
                <a:cubicBezTo>
                  <a:pt x="17085" y="285750"/>
                  <a:pt x="0" y="268665"/>
                  <a:pt x="0" y="247650"/>
                </a:cubicBezTo>
                <a:lnTo>
                  <a:pt x="0" y="76200"/>
                </a:lnTo>
                <a:cubicBezTo>
                  <a:pt x="0" y="55185"/>
                  <a:pt x="17085" y="38100"/>
                  <a:pt x="38100" y="38100"/>
                </a:cubicBezTo>
                <a:lnTo>
                  <a:pt x="57150" y="38100"/>
                </a:lnTo>
                <a:lnTo>
                  <a:pt x="57150" y="19050"/>
                </a:lnTo>
                <a:cubicBezTo>
                  <a:pt x="57150" y="8513"/>
                  <a:pt x="65663" y="0"/>
                  <a:pt x="76200" y="0"/>
                </a:cubicBezTo>
                <a:close/>
                <a:moveTo>
                  <a:pt x="38100" y="142875"/>
                </a:moveTo>
                <a:lnTo>
                  <a:pt x="38100" y="161925"/>
                </a:lnTo>
                <a:cubicBezTo>
                  <a:pt x="38100" y="167164"/>
                  <a:pt x="42386" y="171450"/>
                  <a:pt x="47625" y="171450"/>
                </a:cubicBezTo>
                <a:lnTo>
                  <a:pt x="66675" y="171450"/>
                </a:lnTo>
                <a:cubicBezTo>
                  <a:pt x="71914" y="171450"/>
                  <a:pt x="76200" y="167164"/>
                  <a:pt x="76200" y="161925"/>
                </a:cubicBezTo>
                <a:lnTo>
                  <a:pt x="76200" y="142875"/>
                </a:lnTo>
                <a:cubicBezTo>
                  <a:pt x="76200" y="137636"/>
                  <a:pt x="71914" y="133350"/>
                  <a:pt x="66675" y="133350"/>
                </a:cubicBezTo>
                <a:lnTo>
                  <a:pt x="47625" y="133350"/>
                </a:lnTo>
                <a:cubicBezTo>
                  <a:pt x="42386" y="133350"/>
                  <a:pt x="38100" y="137636"/>
                  <a:pt x="38100" y="142875"/>
                </a:cubicBezTo>
                <a:close/>
                <a:moveTo>
                  <a:pt x="114300" y="142875"/>
                </a:moveTo>
                <a:lnTo>
                  <a:pt x="114300" y="161925"/>
                </a:lnTo>
                <a:cubicBezTo>
                  <a:pt x="114300" y="167164"/>
                  <a:pt x="118586" y="171450"/>
                  <a:pt x="123825" y="171450"/>
                </a:cubicBezTo>
                <a:lnTo>
                  <a:pt x="142875" y="171450"/>
                </a:lnTo>
                <a:cubicBezTo>
                  <a:pt x="148114" y="171450"/>
                  <a:pt x="152400" y="167164"/>
                  <a:pt x="152400" y="161925"/>
                </a:cubicBezTo>
                <a:lnTo>
                  <a:pt x="152400" y="142875"/>
                </a:lnTo>
                <a:cubicBezTo>
                  <a:pt x="152400" y="137636"/>
                  <a:pt x="148114" y="133350"/>
                  <a:pt x="142875" y="133350"/>
                </a:cubicBezTo>
                <a:lnTo>
                  <a:pt x="123825" y="133350"/>
                </a:lnTo>
                <a:cubicBezTo>
                  <a:pt x="118586" y="133350"/>
                  <a:pt x="114300" y="137636"/>
                  <a:pt x="114300" y="142875"/>
                </a:cubicBezTo>
                <a:close/>
                <a:moveTo>
                  <a:pt x="200025" y="133350"/>
                </a:moveTo>
                <a:cubicBezTo>
                  <a:pt x="194786" y="133350"/>
                  <a:pt x="190500" y="137636"/>
                  <a:pt x="190500" y="142875"/>
                </a:cubicBezTo>
                <a:lnTo>
                  <a:pt x="190500" y="161925"/>
                </a:lnTo>
                <a:cubicBezTo>
                  <a:pt x="190500" y="167164"/>
                  <a:pt x="194786" y="171450"/>
                  <a:pt x="200025" y="171450"/>
                </a:cubicBezTo>
                <a:lnTo>
                  <a:pt x="219075" y="171450"/>
                </a:lnTo>
                <a:cubicBezTo>
                  <a:pt x="224314" y="171450"/>
                  <a:pt x="228600" y="167164"/>
                  <a:pt x="228600" y="161925"/>
                </a:cubicBezTo>
                <a:lnTo>
                  <a:pt x="228600" y="142875"/>
                </a:lnTo>
                <a:cubicBezTo>
                  <a:pt x="228600" y="137636"/>
                  <a:pt x="224314" y="133350"/>
                  <a:pt x="219075" y="133350"/>
                </a:cubicBezTo>
                <a:lnTo>
                  <a:pt x="200025" y="133350"/>
                </a:lnTo>
                <a:close/>
                <a:moveTo>
                  <a:pt x="38100" y="219075"/>
                </a:moveTo>
                <a:lnTo>
                  <a:pt x="38100" y="238125"/>
                </a:lnTo>
                <a:cubicBezTo>
                  <a:pt x="38100" y="243364"/>
                  <a:pt x="42386" y="247650"/>
                  <a:pt x="47625" y="247650"/>
                </a:cubicBezTo>
                <a:lnTo>
                  <a:pt x="66675" y="247650"/>
                </a:lnTo>
                <a:cubicBezTo>
                  <a:pt x="71914" y="247650"/>
                  <a:pt x="76200" y="243364"/>
                  <a:pt x="76200" y="238125"/>
                </a:cubicBezTo>
                <a:lnTo>
                  <a:pt x="76200" y="219075"/>
                </a:lnTo>
                <a:cubicBezTo>
                  <a:pt x="76200" y="213836"/>
                  <a:pt x="71914" y="209550"/>
                  <a:pt x="66675" y="209550"/>
                </a:cubicBezTo>
                <a:lnTo>
                  <a:pt x="47625" y="209550"/>
                </a:lnTo>
                <a:cubicBezTo>
                  <a:pt x="42386" y="209550"/>
                  <a:pt x="38100" y="213836"/>
                  <a:pt x="38100" y="219075"/>
                </a:cubicBezTo>
                <a:close/>
                <a:moveTo>
                  <a:pt x="123825" y="209550"/>
                </a:moveTo>
                <a:cubicBezTo>
                  <a:pt x="118586" y="209550"/>
                  <a:pt x="114300" y="213836"/>
                  <a:pt x="114300" y="219075"/>
                </a:cubicBezTo>
                <a:lnTo>
                  <a:pt x="114300" y="238125"/>
                </a:lnTo>
                <a:cubicBezTo>
                  <a:pt x="114300" y="243364"/>
                  <a:pt x="118586" y="247650"/>
                  <a:pt x="123825" y="247650"/>
                </a:cubicBezTo>
                <a:lnTo>
                  <a:pt x="142875" y="247650"/>
                </a:lnTo>
                <a:cubicBezTo>
                  <a:pt x="148114" y="247650"/>
                  <a:pt x="152400" y="243364"/>
                  <a:pt x="152400" y="238125"/>
                </a:cubicBezTo>
                <a:lnTo>
                  <a:pt x="152400" y="219075"/>
                </a:lnTo>
                <a:cubicBezTo>
                  <a:pt x="152400" y="213836"/>
                  <a:pt x="148114" y="209550"/>
                  <a:pt x="142875" y="209550"/>
                </a:cubicBezTo>
                <a:lnTo>
                  <a:pt x="123825" y="209550"/>
                </a:lnTo>
                <a:close/>
                <a:moveTo>
                  <a:pt x="190500" y="219075"/>
                </a:moveTo>
                <a:lnTo>
                  <a:pt x="190500" y="238125"/>
                </a:lnTo>
                <a:cubicBezTo>
                  <a:pt x="190500" y="243364"/>
                  <a:pt x="194786" y="247650"/>
                  <a:pt x="200025" y="247650"/>
                </a:cubicBezTo>
                <a:lnTo>
                  <a:pt x="219075" y="247650"/>
                </a:lnTo>
                <a:cubicBezTo>
                  <a:pt x="224314" y="247650"/>
                  <a:pt x="228600" y="243364"/>
                  <a:pt x="228600" y="238125"/>
                </a:cubicBezTo>
                <a:lnTo>
                  <a:pt x="228600" y="219075"/>
                </a:lnTo>
                <a:cubicBezTo>
                  <a:pt x="228600" y="213836"/>
                  <a:pt x="224314" y="209550"/>
                  <a:pt x="219075" y="209550"/>
                </a:cubicBezTo>
                <a:lnTo>
                  <a:pt x="200025" y="209550"/>
                </a:lnTo>
                <a:cubicBezTo>
                  <a:pt x="194786" y="209550"/>
                  <a:pt x="190500" y="213836"/>
                  <a:pt x="190500" y="219075"/>
                </a:cubicBezTo>
                <a:close/>
              </a:path>
            </a:pathLst>
          </a:custGeom>
          <a:solidFill>
            <a:srgbClr val="F8F6F2"/>
          </a:solidFill>
        </p:spPr>
      </p:sp>
      <p:sp>
        <p:nvSpPr>
          <p:cNvPr id="41" name="Text 22"/>
          <p:cNvSpPr/>
          <p:nvPr/>
        </p:nvSpPr>
        <p:spPr>
          <a:xfrm>
            <a:off x="7366000" y="3810000"/>
            <a:ext cx="2349500" cy="406400"/>
          </a:xfrm>
          <a:prstGeom prst="rect">
            <a:avLst/>
          </a:prstGeom>
          <a:noFill/>
        </p:spPr>
        <p:txBody>
          <a:bodyPr wrap="square" lIns="0" tIns="0" rIns="0" bIns="0" rtlCol="0" anchor="ctr"/>
          <a:p>
            <a:pPr>
              <a:lnSpc>
                <a:spcPct val="110000"/>
              </a:lnSpc>
            </a:pPr>
            <a:r>
              <a:rPr lang="en-US" sz="2400" b="1" dirty="0">
                <a:solidFill>
                  <a:srgbClr val="4A4A4A"/>
                </a:solidFill>
                <a:latin typeface="MiSans" pitchFamily="34" charset="-122"/>
                <a:ea typeface="MiSans" pitchFamily="34" charset="-122"/>
                <a:cs typeface="MiSans" pitchFamily="34" charset="-120"/>
              </a:rPr>
              <a:t>参与的活动类型</a:t>
            </a:r>
            <a:endParaRPr lang="en-US" sz="1600" dirty="0"/>
          </a:p>
        </p:txBody>
      </p:sp>
      <p:sp>
        <p:nvSpPr>
          <p:cNvPr id="42" name="Text 23"/>
          <p:cNvSpPr/>
          <p:nvPr/>
        </p:nvSpPr>
        <p:spPr>
          <a:xfrm>
            <a:off x="6400800" y="467360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43" name="Text 24"/>
          <p:cNvSpPr/>
          <p:nvPr/>
        </p:nvSpPr>
        <p:spPr>
          <a:xfrm>
            <a:off x="6705600" y="4673600"/>
            <a:ext cx="58166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社区活动：</a:t>
            </a:r>
            <a:r>
              <a:rPr lang="en-US" sz="1600" dirty="0">
                <a:solidFill>
                  <a:srgbClr val="4A4A4A"/>
                </a:solidFill>
                <a:latin typeface="MiSans" pitchFamily="34" charset="-122"/>
                <a:ea typeface="MiSans" pitchFamily="34" charset="-122"/>
                <a:cs typeface="MiSans" pitchFamily="34" charset="-120"/>
              </a:rPr>
              <a:t>参加社区组织的各种活动，如健康讲座、文艺演出等</a:t>
            </a:r>
            <a:endParaRPr lang="en-US" sz="1600" dirty="0"/>
          </a:p>
        </p:txBody>
      </p:sp>
      <p:sp>
        <p:nvSpPr>
          <p:cNvPr id="44" name="Text 25"/>
          <p:cNvSpPr/>
          <p:nvPr/>
        </p:nvSpPr>
        <p:spPr>
          <a:xfrm>
            <a:off x="6400800" y="513080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45" name="Text 26"/>
          <p:cNvSpPr/>
          <p:nvPr/>
        </p:nvSpPr>
        <p:spPr>
          <a:xfrm>
            <a:off x="6705600" y="5130800"/>
            <a:ext cx="48006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兴趣小组：</a:t>
            </a:r>
            <a:r>
              <a:rPr lang="en-US" sz="1600" dirty="0">
                <a:solidFill>
                  <a:srgbClr val="4A4A4A"/>
                </a:solidFill>
                <a:latin typeface="MiSans" pitchFamily="34" charset="-122"/>
                <a:ea typeface="MiSans" pitchFamily="34" charset="-122"/>
                <a:cs typeface="MiSans" pitchFamily="34" charset="-120"/>
              </a:rPr>
              <a:t>加入书法、绘画、音乐、舞蹈等兴趣小组</a:t>
            </a:r>
            <a:endParaRPr lang="en-US" sz="1600" dirty="0"/>
          </a:p>
        </p:txBody>
      </p:sp>
      <p:sp>
        <p:nvSpPr>
          <p:cNvPr id="46" name="Text 27"/>
          <p:cNvSpPr/>
          <p:nvPr/>
        </p:nvSpPr>
        <p:spPr>
          <a:xfrm>
            <a:off x="6400800" y="558800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47" name="Text 28"/>
          <p:cNvSpPr/>
          <p:nvPr/>
        </p:nvSpPr>
        <p:spPr>
          <a:xfrm>
            <a:off x="6705600" y="5588000"/>
            <a:ext cx="43942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志愿服务：</a:t>
            </a:r>
            <a:r>
              <a:rPr lang="en-US" sz="1600" dirty="0">
                <a:solidFill>
                  <a:srgbClr val="4A4A4A"/>
                </a:solidFill>
                <a:latin typeface="MiSans" pitchFamily="34" charset="-122"/>
                <a:ea typeface="MiSans" pitchFamily="34" charset="-122"/>
                <a:cs typeface="MiSans" pitchFamily="34" charset="-120"/>
              </a:rPr>
              <a:t>参与志愿活动，发挥余热，帮助他人</a:t>
            </a:r>
            <a:endParaRPr lang="en-US" sz="1600" dirty="0"/>
          </a:p>
        </p:txBody>
      </p:sp>
      <p:sp>
        <p:nvSpPr>
          <p:cNvPr id="48" name="Text 29"/>
          <p:cNvSpPr/>
          <p:nvPr/>
        </p:nvSpPr>
        <p:spPr>
          <a:xfrm>
            <a:off x="6400800" y="6045200"/>
            <a:ext cx="304800" cy="304800"/>
          </a:xfrm>
          <a:prstGeom prst="rect">
            <a:avLst/>
          </a:prstGeom>
          <a:noFill/>
        </p:spPr>
        <p:txBody>
          <a:bodyPr wrap="square" lIns="0" tIns="0" rIns="0" bIns="0" rtlCol="0" anchor="ctr"/>
          <a:p>
            <a:pPr>
              <a:lnSpc>
                <a:spcPct val="130000"/>
              </a:lnSpc>
            </a:pPr>
            <a:r>
              <a:rPr lang="en-US" sz="1600" dirty="0">
                <a:solidFill>
                  <a:srgbClr val="8A9A87"/>
                </a:solidFill>
                <a:latin typeface="MiSans" pitchFamily="34" charset="-122"/>
                <a:ea typeface="MiSans" pitchFamily="34" charset="-122"/>
                <a:cs typeface="MiSans" pitchFamily="34" charset="-120"/>
              </a:rPr>
              <a:t>•</a:t>
            </a:r>
            <a:endParaRPr lang="en-US" sz="1600" dirty="0"/>
          </a:p>
        </p:txBody>
      </p:sp>
      <p:sp>
        <p:nvSpPr>
          <p:cNvPr id="49" name="Text 30"/>
          <p:cNvSpPr/>
          <p:nvPr/>
        </p:nvSpPr>
        <p:spPr>
          <a:xfrm>
            <a:off x="6705600" y="6045200"/>
            <a:ext cx="3175000" cy="304800"/>
          </a:xfrm>
          <a:prstGeom prst="rect">
            <a:avLst/>
          </a:prstGeom>
          <a:noFill/>
        </p:spPr>
        <p:txBody>
          <a:bodyPr wrap="square" lIns="0" tIns="0" rIns="0" bIns="0" rtlCol="0" anchor="ctr"/>
          <a:p>
            <a:pPr>
              <a:lnSpc>
                <a:spcPct val="130000"/>
              </a:lnSpc>
            </a:pPr>
            <a:r>
              <a:rPr lang="en-US" sz="1600" b="1" dirty="0">
                <a:solidFill>
                  <a:srgbClr val="4A4A4A"/>
                </a:solidFill>
                <a:latin typeface="MiSans" pitchFamily="34" charset="-122"/>
                <a:ea typeface="MiSans" pitchFamily="34" charset="-122"/>
                <a:cs typeface="MiSans" pitchFamily="34" charset="-120"/>
              </a:rPr>
              <a:t>老年大学：</a:t>
            </a:r>
            <a:r>
              <a:rPr lang="en-US" sz="1600" dirty="0">
                <a:solidFill>
                  <a:srgbClr val="4A4A4A"/>
                </a:solidFill>
                <a:latin typeface="MiSans" pitchFamily="34" charset="-122"/>
                <a:ea typeface="MiSans" pitchFamily="34" charset="-122"/>
                <a:cs typeface="MiSans" pitchFamily="34" charset="-120"/>
              </a:rPr>
              <a:t>学习新知识，充实自己</a:t>
            </a:r>
            <a:endParaRPr lang="en-US" sz="1600"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908685"/>
            <a:ext cx="8128000" cy="581025"/>
          </a:xfrm>
          <a:prstGeom prst="rect">
            <a:avLst/>
          </a:prstGeom>
          <a:noFill/>
        </p:spPr>
        <p:txBody>
          <a:bodyPr wrap="square" rtlCol="0" anchor="t">
            <a:spAutoFit/>
          </a:bodyP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社会活动与认知健康</a:t>
            </a:r>
            <a:endParaRPr lang="en-US" altLang="en-US" sz="3540" b="1" dirty="0">
              <a:solidFill>
                <a:srgbClr val="4A4A4A"/>
              </a:solidFill>
              <a:latin typeface="MiSans" pitchFamily="34" charset="-122"/>
              <a:ea typeface="MiSans" pitchFamily="34" charset="-122"/>
              <a:cs typeface="MiSans" pitchFamily="34" charset="-120"/>
              <a:sym typeface="+mn-ea"/>
            </a:endParaRPr>
          </a:p>
        </p:txBody>
      </p:sp>
      <p:sp>
        <p:nvSpPr>
          <p:cNvPr id="6" name="Text 4"/>
          <p:cNvSpPr/>
          <p:nvPr/>
        </p:nvSpPr>
        <p:spPr>
          <a:xfrm>
            <a:off x="495935" y="1781810"/>
            <a:ext cx="14222095" cy="1253490"/>
          </a:xfrm>
          <a:prstGeom prst="rect">
            <a:avLst/>
          </a:prstGeom>
          <a:noFill/>
        </p:spPr>
        <p:txBody>
          <a:bodyPr wrap="square" lIns="0" tIns="0" rIns="0" bIns="0" rtlCol="0" anchor="ctr"/>
          <a:p>
            <a:pPr>
              <a:lnSpc>
                <a:spcPct val="140000"/>
              </a:lnSpc>
            </a:pPr>
            <a:r>
              <a:rPr lang="en-US" dirty="0">
                <a:solidFill>
                  <a:srgbClr val="4A4A4A"/>
                </a:solidFill>
                <a:latin typeface="MiSans" pitchFamily="34" charset="-122"/>
                <a:ea typeface="MiSans" pitchFamily="34" charset="-122"/>
                <a:cs typeface="MiSans" pitchFamily="34" charset="-120"/>
                <a:sym typeface="+mn-ea"/>
              </a:rPr>
              <a:t>财务管理和认知健康对老年人的生活质量有着重要影响。通过有效的财务管理，老年人可以确保自己的经济安全；通过保持认知健康，老年人可以更好地管理财务，享受高质量的晚年生活。</a:t>
            </a:r>
            <a:endParaRPr lang="en-US" b="1" dirty="0">
              <a:solidFill>
                <a:schemeClr val="tx1"/>
              </a:solidFill>
              <a:latin typeface="MiSans" pitchFamily="34" charset="-122"/>
              <a:ea typeface="MiSans" pitchFamily="34" charset="-122"/>
              <a:cs typeface="MiSans" pitchFamily="34" charset="-120"/>
              <a:sym typeface="+mn-ea"/>
            </a:endParaRPr>
          </a:p>
        </p:txBody>
      </p:sp>
      <p:sp>
        <p:nvSpPr>
          <p:cNvPr id="17" name="Shape 31"/>
          <p:cNvSpPr/>
          <p:nvPr/>
        </p:nvSpPr>
        <p:spPr>
          <a:xfrm>
            <a:off x="419735" y="3046095"/>
            <a:ext cx="7442200" cy="1889125"/>
          </a:xfrm>
          <a:custGeom>
            <a:avLst/>
            <a:gdLst/>
            <a:ahLst/>
            <a:cxnLst/>
            <a:rect l="l" t="t" r="r" b="b"/>
            <a:pathLst>
              <a:path w="7442200" h="2159000">
                <a:moveTo>
                  <a:pt x="50800" y="0"/>
                </a:moveTo>
                <a:lnTo>
                  <a:pt x="7340597" y="0"/>
                </a:lnTo>
                <a:cubicBezTo>
                  <a:pt x="7396711" y="0"/>
                  <a:pt x="7442200" y="45489"/>
                  <a:pt x="7442200" y="101603"/>
                </a:cubicBezTo>
                <a:lnTo>
                  <a:pt x="7442200" y="2057397"/>
                </a:lnTo>
                <a:cubicBezTo>
                  <a:pt x="7442200" y="2113511"/>
                  <a:pt x="7396711" y="2159000"/>
                  <a:pt x="7340597" y="2159000"/>
                </a:cubicBezTo>
                <a:lnTo>
                  <a:pt x="50800" y="2159000"/>
                </a:lnTo>
                <a:cubicBezTo>
                  <a:pt x="22763" y="2159000"/>
                  <a:pt x="0" y="2136237"/>
                  <a:pt x="0" y="2108200"/>
                </a:cubicBezTo>
                <a:lnTo>
                  <a:pt x="0" y="50800"/>
                </a:lnTo>
                <a:cubicBezTo>
                  <a:pt x="0" y="22763"/>
                  <a:pt x="22763" y="0"/>
                  <a:pt x="50800" y="0"/>
                </a:cubicBezTo>
                <a:close/>
              </a:path>
            </a:pathLst>
          </a:custGeom>
          <a:solidFill>
            <a:srgbClr val="84B584"/>
          </a:solidFill>
        </p:spPr>
      </p:sp>
      <p:sp>
        <p:nvSpPr>
          <p:cNvPr id="18" name="Shape 32"/>
          <p:cNvSpPr/>
          <p:nvPr/>
        </p:nvSpPr>
        <p:spPr>
          <a:xfrm>
            <a:off x="419735" y="3046095"/>
            <a:ext cx="76200" cy="1888490"/>
          </a:xfrm>
          <a:custGeom>
            <a:avLst/>
            <a:gdLst/>
            <a:ahLst/>
            <a:cxnLst/>
            <a:rect l="l" t="t" r="r" b="b"/>
            <a:pathLst>
              <a:path w="50800" h="2159000">
                <a:moveTo>
                  <a:pt x="50800" y="0"/>
                </a:moveTo>
                <a:lnTo>
                  <a:pt x="50800" y="0"/>
                </a:lnTo>
                <a:lnTo>
                  <a:pt x="50800" y="2159000"/>
                </a:lnTo>
                <a:lnTo>
                  <a:pt x="50800" y="2159000"/>
                </a:lnTo>
                <a:cubicBezTo>
                  <a:pt x="22763" y="2159000"/>
                  <a:pt x="0" y="2136237"/>
                  <a:pt x="0" y="2108200"/>
                </a:cubicBezTo>
                <a:lnTo>
                  <a:pt x="0" y="50800"/>
                </a:lnTo>
                <a:cubicBezTo>
                  <a:pt x="0" y="22763"/>
                  <a:pt x="22763" y="0"/>
                  <a:pt x="50800" y="0"/>
                </a:cubicBezTo>
                <a:close/>
              </a:path>
            </a:pathLst>
          </a:custGeom>
          <a:solidFill>
            <a:srgbClr val="D1A367"/>
          </a:solidFill>
        </p:spPr>
      </p:sp>
      <p:sp>
        <p:nvSpPr>
          <p:cNvPr id="21" name="Shape 33"/>
          <p:cNvSpPr/>
          <p:nvPr/>
        </p:nvSpPr>
        <p:spPr>
          <a:xfrm>
            <a:off x="781685" y="3401695"/>
            <a:ext cx="254000" cy="254000"/>
          </a:xfrm>
          <a:custGeom>
            <a:avLst/>
            <a:gdLst/>
            <a:ahLst/>
            <a:cxnLst/>
            <a:rect l="l" t="t" r="r" b="b"/>
            <a:pathLst>
              <a:path w="254000" h="254000">
                <a:moveTo>
                  <a:pt x="119559" y="43210"/>
                </a:moveTo>
                <a:lnTo>
                  <a:pt x="127000" y="53479"/>
                </a:lnTo>
                <a:lnTo>
                  <a:pt x="134441" y="43210"/>
                </a:lnTo>
                <a:cubicBezTo>
                  <a:pt x="146844" y="26045"/>
                  <a:pt x="166787" y="15875"/>
                  <a:pt x="187970" y="15875"/>
                </a:cubicBezTo>
                <a:cubicBezTo>
                  <a:pt x="224433" y="15875"/>
                  <a:pt x="254000" y="45442"/>
                  <a:pt x="254000" y="81905"/>
                </a:cubicBezTo>
                <a:lnTo>
                  <a:pt x="254000" y="83195"/>
                </a:lnTo>
                <a:cubicBezTo>
                  <a:pt x="254000" y="138857"/>
                  <a:pt x="184596" y="203498"/>
                  <a:pt x="148382" y="231130"/>
                </a:cubicBezTo>
                <a:cubicBezTo>
                  <a:pt x="142230" y="235793"/>
                  <a:pt x="134689" y="238125"/>
                  <a:pt x="127000" y="238125"/>
                </a:cubicBezTo>
                <a:cubicBezTo>
                  <a:pt x="119311" y="238125"/>
                  <a:pt x="111720" y="235843"/>
                  <a:pt x="105618" y="231130"/>
                </a:cubicBezTo>
                <a:cubicBezTo>
                  <a:pt x="69404" y="203498"/>
                  <a:pt x="0" y="138857"/>
                  <a:pt x="0" y="83195"/>
                </a:cubicBezTo>
                <a:lnTo>
                  <a:pt x="0" y="81905"/>
                </a:lnTo>
                <a:cubicBezTo>
                  <a:pt x="0" y="45442"/>
                  <a:pt x="29567" y="15875"/>
                  <a:pt x="66030" y="15875"/>
                </a:cubicBezTo>
                <a:cubicBezTo>
                  <a:pt x="87213" y="15875"/>
                  <a:pt x="107156" y="26045"/>
                  <a:pt x="119559" y="43210"/>
                </a:cubicBezTo>
                <a:close/>
              </a:path>
            </a:pathLst>
          </a:custGeom>
          <a:solidFill>
            <a:srgbClr val="D1A367"/>
          </a:solidFill>
        </p:spPr>
      </p:sp>
      <p:sp>
        <p:nvSpPr>
          <p:cNvPr id="22" name="Text 34"/>
          <p:cNvSpPr/>
          <p:nvPr/>
        </p:nvSpPr>
        <p:spPr>
          <a:xfrm>
            <a:off x="1067435" y="3350895"/>
            <a:ext cx="6616700" cy="355600"/>
          </a:xfrm>
          <a:prstGeom prst="rect">
            <a:avLst/>
          </a:prstGeom>
          <a:noFill/>
        </p:spPr>
        <p:txBody>
          <a:bodyPr wrap="square" lIns="0" tIns="0" rIns="0" bIns="0" rtlCol="0" anchor="ctr"/>
          <a:lstStyle/>
          <a:p>
            <a:pPr>
              <a:lnSpc>
                <a:spcPct val="120000"/>
              </a:lnSpc>
            </a:pPr>
            <a:r>
              <a:rPr lang="en-US" sz="2000" b="1" dirty="0">
                <a:solidFill>
                  <a:srgbClr val="4A4A4A"/>
                </a:solidFill>
                <a:latin typeface="MiSans" pitchFamily="34" charset="-122"/>
                <a:ea typeface="MiSans" pitchFamily="34" charset="-122"/>
                <a:cs typeface="MiSans" pitchFamily="34" charset="-120"/>
              </a:rPr>
              <a:t>保持活跃的社交生活</a:t>
            </a:r>
            <a:endParaRPr lang="en-US" sz="1600" dirty="0"/>
          </a:p>
        </p:txBody>
      </p:sp>
      <p:sp>
        <p:nvSpPr>
          <p:cNvPr id="23" name="Text 35"/>
          <p:cNvSpPr/>
          <p:nvPr/>
        </p:nvSpPr>
        <p:spPr>
          <a:xfrm>
            <a:off x="749935" y="3909695"/>
            <a:ext cx="6908800" cy="990600"/>
          </a:xfrm>
          <a:prstGeom prst="rect">
            <a:avLst/>
          </a:prstGeom>
          <a:noFill/>
        </p:spPr>
        <p:txBody>
          <a:bodyPr wrap="square" lIns="0" tIns="0" rIns="0" bIns="0" rtlCol="0" anchor="ctr"/>
          <a:lstStyle/>
          <a:p>
            <a:pPr>
              <a:lnSpc>
                <a:spcPct val="140000"/>
              </a:lnSpc>
            </a:pPr>
            <a:r>
              <a:rPr lang="en-US" sz="1600" dirty="0">
                <a:solidFill>
                  <a:srgbClr val="4A4A4A"/>
                </a:solidFill>
                <a:latin typeface="MiSans" pitchFamily="34" charset="-122"/>
                <a:ea typeface="MiSans" pitchFamily="34" charset="-122"/>
                <a:cs typeface="MiSans" pitchFamily="34" charset="-120"/>
              </a:rPr>
              <a:t>老年人应该积极参与社区活动、兴趣小组等，以保持活跃的社交生活和大脑健康。社交活动不仅可以帮助老年人保持社交联系，还可以提供认知训练的机会。</a:t>
            </a:r>
            <a:endParaRPr lang="en-US" sz="1600" dirty="0"/>
          </a:p>
        </p:txBody>
      </p:sp>
      <p:sp>
        <p:nvSpPr>
          <p:cNvPr id="24" name="Shape 36"/>
          <p:cNvSpPr/>
          <p:nvPr/>
        </p:nvSpPr>
        <p:spPr>
          <a:xfrm>
            <a:off x="419735" y="5412105"/>
            <a:ext cx="7442200" cy="1675765"/>
          </a:xfrm>
          <a:custGeom>
            <a:avLst/>
            <a:gdLst/>
            <a:ahLst/>
            <a:cxnLst/>
            <a:rect l="l" t="t" r="r" b="b"/>
            <a:pathLst>
              <a:path w="7442200" h="2159000">
                <a:moveTo>
                  <a:pt x="50800" y="0"/>
                </a:moveTo>
                <a:lnTo>
                  <a:pt x="7340597" y="0"/>
                </a:lnTo>
                <a:cubicBezTo>
                  <a:pt x="7396711" y="0"/>
                  <a:pt x="7442200" y="45489"/>
                  <a:pt x="7442200" y="101603"/>
                </a:cubicBezTo>
                <a:lnTo>
                  <a:pt x="7442200" y="2057397"/>
                </a:lnTo>
                <a:cubicBezTo>
                  <a:pt x="7442200" y="2113511"/>
                  <a:pt x="7396711" y="2159000"/>
                  <a:pt x="7340597" y="2159000"/>
                </a:cubicBezTo>
                <a:lnTo>
                  <a:pt x="50800" y="2159000"/>
                </a:lnTo>
                <a:cubicBezTo>
                  <a:pt x="22763" y="2159000"/>
                  <a:pt x="0" y="2136237"/>
                  <a:pt x="0" y="2108200"/>
                </a:cubicBezTo>
                <a:lnTo>
                  <a:pt x="0" y="50800"/>
                </a:lnTo>
                <a:cubicBezTo>
                  <a:pt x="0" y="22763"/>
                  <a:pt x="22763" y="0"/>
                  <a:pt x="50800" y="0"/>
                </a:cubicBezTo>
                <a:close/>
              </a:path>
            </a:pathLst>
          </a:custGeom>
          <a:solidFill>
            <a:srgbClr val="F8F6F2"/>
          </a:solidFill>
        </p:spPr>
      </p:sp>
      <p:sp>
        <p:nvSpPr>
          <p:cNvPr id="25" name="Shape 37"/>
          <p:cNvSpPr/>
          <p:nvPr/>
        </p:nvSpPr>
        <p:spPr>
          <a:xfrm flipH="1">
            <a:off x="401955" y="5412105"/>
            <a:ext cx="76200" cy="1675765"/>
          </a:xfrm>
          <a:custGeom>
            <a:avLst/>
            <a:gdLst/>
            <a:ahLst/>
            <a:cxnLst/>
            <a:rect l="l" t="t" r="r" b="b"/>
            <a:pathLst>
              <a:path w="50800" h="2159000">
                <a:moveTo>
                  <a:pt x="50800" y="0"/>
                </a:moveTo>
                <a:lnTo>
                  <a:pt x="50800" y="0"/>
                </a:lnTo>
                <a:lnTo>
                  <a:pt x="50800" y="2159000"/>
                </a:lnTo>
                <a:lnTo>
                  <a:pt x="50800" y="2159000"/>
                </a:lnTo>
                <a:cubicBezTo>
                  <a:pt x="22763" y="2159000"/>
                  <a:pt x="0" y="2136237"/>
                  <a:pt x="0" y="2108200"/>
                </a:cubicBezTo>
                <a:lnTo>
                  <a:pt x="0" y="50800"/>
                </a:lnTo>
                <a:cubicBezTo>
                  <a:pt x="0" y="22763"/>
                  <a:pt x="22763" y="0"/>
                  <a:pt x="50800" y="0"/>
                </a:cubicBezTo>
                <a:close/>
              </a:path>
            </a:pathLst>
          </a:custGeom>
          <a:solidFill>
            <a:srgbClr val="A99985"/>
          </a:solidFill>
        </p:spPr>
      </p:sp>
      <p:sp>
        <p:nvSpPr>
          <p:cNvPr id="50" name="Shape 38"/>
          <p:cNvSpPr/>
          <p:nvPr/>
        </p:nvSpPr>
        <p:spPr>
          <a:xfrm>
            <a:off x="765810" y="5767705"/>
            <a:ext cx="285750" cy="254000"/>
          </a:xfrm>
          <a:custGeom>
            <a:avLst/>
            <a:gdLst/>
            <a:ahLst/>
            <a:cxnLst/>
            <a:rect l="l" t="t" r="r" b="b"/>
            <a:pathLst>
              <a:path w="285750" h="254000">
                <a:moveTo>
                  <a:pt x="133400" y="26392"/>
                </a:moveTo>
                <a:lnTo>
                  <a:pt x="75555" y="90686"/>
                </a:lnTo>
                <a:cubicBezTo>
                  <a:pt x="73273" y="93216"/>
                  <a:pt x="73372" y="97135"/>
                  <a:pt x="75803" y="99566"/>
                </a:cubicBezTo>
                <a:cubicBezTo>
                  <a:pt x="90934" y="114697"/>
                  <a:pt x="115491" y="114697"/>
                  <a:pt x="130621" y="99566"/>
                </a:cubicBezTo>
                <a:lnTo>
                  <a:pt x="146397" y="83790"/>
                </a:lnTo>
                <a:cubicBezTo>
                  <a:pt x="148481" y="81707"/>
                  <a:pt x="151110" y="80566"/>
                  <a:pt x="153789" y="80367"/>
                </a:cubicBezTo>
                <a:cubicBezTo>
                  <a:pt x="157163" y="80070"/>
                  <a:pt x="160635" y="81211"/>
                  <a:pt x="163215" y="83790"/>
                </a:cubicBezTo>
                <a:lnTo>
                  <a:pt x="250825" y="170656"/>
                </a:lnTo>
                <a:lnTo>
                  <a:pt x="285750" y="142875"/>
                </a:lnTo>
                <a:lnTo>
                  <a:pt x="285750" y="0"/>
                </a:lnTo>
                <a:lnTo>
                  <a:pt x="230188" y="31750"/>
                </a:lnTo>
                <a:lnTo>
                  <a:pt x="218380" y="23862"/>
                </a:lnTo>
                <a:cubicBezTo>
                  <a:pt x="210542" y="18653"/>
                  <a:pt x="201364" y="15875"/>
                  <a:pt x="191939" y="15875"/>
                </a:cubicBezTo>
                <a:lnTo>
                  <a:pt x="157014" y="15875"/>
                </a:lnTo>
                <a:cubicBezTo>
                  <a:pt x="156468" y="15875"/>
                  <a:pt x="155873" y="15875"/>
                  <a:pt x="155327" y="15925"/>
                </a:cubicBezTo>
                <a:cubicBezTo>
                  <a:pt x="146943" y="16371"/>
                  <a:pt x="139055" y="20141"/>
                  <a:pt x="133400" y="26392"/>
                </a:cubicBezTo>
                <a:close/>
                <a:moveTo>
                  <a:pt x="57845" y="74761"/>
                </a:moveTo>
                <a:lnTo>
                  <a:pt x="110827" y="15875"/>
                </a:lnTo>
                <a:lnTo>
                  <a:pt x="91182" y="15875"/>
                </a:lnTo>
                <a:cubicBezTo>
                  <a:pt x="78532" y="15875"/>
                  <a:pt x="66427" y="20886"/>
                  <a:pt x="57497" y="29815"/>
                </a:cubicBezTo>
                <a:lnTo>
                  <a:pt x="0" y="95250"/>
                </a:lnTo>
                <a:lnTo>
                  <a:pt x="0" y="269875"/>
                </a:lnTo>
                <a:lnTo>
                  <a:pt x="71438" y="202406"/>
                </a:lnTo>
                <a:lnTo>
                  <a:pt x="77589" y="207516"/>
                </a:lnTo>
                <a:cubicBezTo>
                  <a:pt x="88999" y="217041"/>
                  <a:pt x="103386" y="222250"/>
                  <a:pt x="118219" y="222250"/>
                </a:cubicBezTo>
                <a:lnTo>
                  <a:pt x="126008" y="222250"/>
                </a:lnTo>
                <a:lnTo>
                  <a:pt x="122535" y="218777"/>
                </a:lnTo>
                <a:cubicBezTo>
                  <a:pt x="117872" y="214114"/>
                  <a:pt x="117872" y="206573"/>
                  <a:pt x="122535" y="201960"/>
                </a:cubicBezTo>
                <a:cubicBezTo>
                  <a:pt x="127198" y="197346"/>
                  <a:pt x="134739" y="197296"/>
                  <a:pt x="139353" y="201960"/>
                </a:cubicBezTo>
                <a:lnTo>
                  <a:pt x="159693" y="222300"/>
                </a:lnTo>
                <a:lnTo>
                  <a:pt x="164157" y="222300"/>
                </a:lnTo>
                <a:cubicBezTo>
                  <a:pt x="173633" y="222300"/>
                  <a:pt x="182910" y="220166"/>
                  <a:pt x="191343" y="216198"/>
                </a:cubicBezTo>
                <a:lnTo>
                  <a:pt x="178098" y="202902"/>
                </a:lnTo>
                <a:cubicBezTo>
                  <a:pt x="173434" y="198239"/>
                  <a:pt x="173434" y="190698"/>
                  <a:pt x="178098" y="186085"/>
                </a:cubicBezTo>
                <a:cubicBezTo>
                  <a:pt x="182761" y="181471"/>
                  <a:pt x="190302" y="181421"/>
                  <a:pt x="194915" y="186085"/>
                </a:cubicBezTo>
                <a:lnTo>
                  <a:pt x="210790" y="201960"/>
                </a:lnTo>
                <a:lnTo>
                  <a:pt x="219472" y="193278"/>
                </a:lnTo>
                <a:cubicBezTo>
                  <a:pt x="223887" y="188863"/>
                  <a:pt x="225177" y="182463"/>
                  <a:pt x="223242" y="176857"/>
                </a:cubicBezTo>
                <a:lnTo>
                  <a:pt x="154831" y="108992"/>
                </a:lnTo>
                <a:lnTo>
                  <a:pt x="147439" y="116384"/>
                </a:lnTo>
                <a:cubicBezTo>
                  <a:pt x="122982" y="140841"/>
                  <a:pt x="83393" y="140841"/>
                  <a:pt x="58936" y="116384"/>
                </a:cubicBezTo>
                <a:cubicBezTo>
                  <a:pt x="47526" y="104973"/>
                  <a:pt x="47079" y="86668"/>
                  <a:pt x="57845" y="74712"/>
                </a:cubicBezTo>
                <a:close/>
              </a:path>
            </a:pathLst>
          </a:custGeom>
          <a:solidFill>
            <a:srgbClr val="A99985"/>
          </a:solidFill>
        </p:spPr>
      </p:sp>
      <p:sp>
        <p:nvSpPr>
          <p:cNvPr id="51" name="Text 39"/>
          <p:cNvSpPr/>
          <p:nvPr/>
        </p:nvSpPr>
        <p:spPr>
          <a:xfrm>
            <a:off x="1067435" y="5716905"/>
            <a:ext cx="6616700" cy="355600"/>
          </a:xfrm>
          <a:prstGeom prst="rect">
            <a:avLst/>
          </a:prstGeom>
          <a:noFill/>
        </p:spPr>
        <p:txBody>
          <a:bodyPr wrap="square" lIns="0" tIns="0" rIns="0" bIns="0" rtlCol="0" anchor="ctr"/>
          <a:lstStyle/>
          <a:p>
            <a:pPr>
              <a:lnSpc>
                <a:spcPct val="120000"/>
              </a:lnSpc>
            </a:pPr>
            <a:r>
              <a:rPr lang="en-US" sz="2000" b="1" dirty="0">
                <a:solidFill>
                  <a:srgbClr val="4A4A4A"/>
                </a:solidFill>
                <a:latin typeface="MiSans" pitchFamily="34" charset="-122"/>
                <a:ea typeface="MiSans" pitchFamily="34" charset="-122"/>
                <a:cs typeface="MiSans" pitchFamily="34" charset="-120"/>
              </a:rPr>
              <a:t>护理人员职责</a:t>
            </a:r>
            <a:endParaRPr lang="en-US" sz="1600" dirty="0"/>
          </a:p>
        </p:txBody>
      </p:sp>
      <p:sp>
        <p:nvSpPr>
          <p:cNvPr id="52" name="Text 40"/>
          <p:cNvSpPr/>
          <p:nvPr/>
        </p:nvSpPr>
        <p:spPr>
          <a:xfrm>
            <a:off x="749935" y="6275705"/>
            <a:ext cx="6908800" cy="660400"/>
          </a:xfrm>
          <a:prstGeom prst="rect">
            <a:avLst/>
          </a:prstGeom>
          <a:noFill/>
        </p:spPr>
        <p:txBody>
          <a:bodyPr wrap="square" lIns="0" tIns="0" rIns="0" bIns="0" rtlCol="0" anchor="ctr"/>
          <a:lstStyle/>
          <a:p>
            <a:pPr>
              <a:lnSpc>
                <a:spcPct val="140000"/>
              </a:lnSpc>
            </a:pPr>
            <a:r>
              <a:rPr lang="en-US" sz="1600" dirty="0">
                <a:solidFill>
                  <a:srgbClr val="4A4A4A"/>
                </a:solidFill>
                <a:latin typeface="MiSans" pitchFamily="34" charset="-122"/>
                <a:ea typeface="MiSans" pitchFamily="34" charset="-122"/>
                <a:cs typeface="MiSans" pitchFamily="34" charset="-120"/>
              </a:rPr>
              <a:t>养老护理人员应该鼓励老年人积极参与社会活动，帮助他们了解社区资源，协助他们参与适合的活动，保持社交活跃和认知健康。</a:t>
            </a:r>
            <a:endParaRPr lang="en-US"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1"/>
          <p:cNvSpPr/>
          <p:nvPr/>
        </p:nvSpPr>
        <p:spPr>
          <a:xfrm>
            <a:off x="508000" y="549275"/>
            <a:ext cx="15468600" cy="508000"/>
          </a:xfrm>
          <a:prstGeom prst="rect">
            <a:avLst/>
          </a:prstGeom>
          <a:noFill/>
        </p:spPr>
        <p:txBody>
          <a:bodyPr wrap="square" lIns="0" tIns="0" rIns="0" bIns="0" rtlCol="0" anchor="ctr"/>
          <a:p>
            <a:pPr>
              <a:lnSpc>
                <a:spcPct val="90000"/>
              </a:lnSpc>
            </a:pPr>
            <a:r>
              <a:rPr lang="en-US" sz="3600" b="1" dirty="0">
                <a:solidFill>
                  <a:srgbClr val="4A4A4A"/>
                </a:solidFill>
                <a:latin typeface="MiSans" pitchFamily="34" charset="-122"/>
                <a:ea typeface="MiSans" pitchFamily="34" charset="-122"/>
                <a:cs typeface="MiSans" pitchFamily="34" charset="-120"/>
                <a:sym typeface="+mn-ea"/>
              </a:rPr>
              <a:t>财产所有权的基本概念</a:t>
            </a:r>
            <a:endParaRPr lang="en-US" sz="1600" dirty="0"/>
          </a:p>
        </p:txBody>
      </p:sp>
      <p:sp>
        <p:nvSpPr>
          <p:cNvPr id="26" name="Shape 3"/>
          <p:cNvSpPr/>
          <p:nvPr/>
        </p:nvSpPr>
        <p:spPr>
          <a:xfrm>
            <a:off x="508000" y="1312545"/>
            <a:ext cx="50800" cy="1620000"/>
          </a:xfrm>
          <a:custGeom>
            <a:avLst/>
            <a:gdLst/>
            <a:ahLst/>
            <a:cxnLst/>
            <a:rect l="l" t="t" r="r" b="b"/>
            <a:pathLst>
              <a:path w="50800" h="1828800">
                <a:moveTo>
                  <a:pt x="50800" y="0"/>
                </a:moveTo>
                <a:lnTo>
                  <a:pt x="50800" y="0"/>
                </a:lnTo>
                <a:lnTo>
                  <a:pt x="50800" y="1828800"/>
                </a:lnTo>
                <a:lnTo>
                  <a:pt x="50800" y="1828800"/>
                </a:lnTo>
                <a:cubicBezTo>
                  <a:pt x="22763" y="1828800"/>
                  <a:pt x="0" y="1806037"/>
                  <a:pt x="0" y="1778000"/>
                </a:cubicBezTo>
                <a:lnTo>
                  <a:pt x="0" y="50800"/>
                </a:lnTo>
                <a:cubicBezTo>
                  <a:pt x="0" y="22763"/>
                  <a:pt x="22763" y="0"/>
                  <a:pt x="50800" y="0"/>
                </a:cubicBezTo>
                <a:close/>
              </a:path>
            </a:pathLst>
          </a:custGeom>
          <a:solidFill>
            <a:srgbClr val="A99985"/>
          </a:solidFill>
        </p:spPr>
      </p:sp>
      <p:sp>
        <p:nvSpPr>
          <p:cNvPr id="27" name="Text 4"/>
          <p:cNvSpPr/>
          <p:nvPr/>
        </p:nvSpPr>
        <p:spPr>
          <a:xfrm>
            <a:off x="838200" y="1440815"/>
            <a:ext cx="14732000" cy="406400"/>
          </a:xfrm>
          <a:prstGeom prst="rect">
            <a:avLst/>
          </a:prstGeom>
          <a:noFill/>
        </p:spPr>
        <p:txBody>
          <a:bodyPr wrap="square" lIns="0" tIns="0" rIns="0" bIns="0" rtlCol="0" anchor="ctr"/>
          <a:p>
            <a:pPr>
              <a:lnSpc>
                <a:spcPct val="110000"/>
              </a:lnSpc>
            </a:pPr>
            <a:r>
              <a:rPr lang="en-US" sz="2400" b="1" dirty="0">
                <a:solidFill>
                  <a:srgbClr val="4A4A4A"/>
                </a:solidFill>
                <a:latin typeface="MiSans" pitchFamily="34" charset="-122"/>
                <a:ea typeface="MiSans" pitchFamily="34" charset="-122"/>
                <a:cs typeface="MiSans" pitchFamily="34" charset="-120"/>
              </a:rPr>
              <a:t>财产所有权的定义</a:t>
            </a:r>
            <a:endParaRPr lang="en-US" sz="1600" dirty="0"/>
          </a:p>
        </p:txBody>
      </p:sp>
      <p:sp>
        <p:nvSpPr>
          <p:cNvPr id="28" name="Text 5"/>
          <p:cNvSpPr/>
          <p:nvPr/>
        </p:nvSpPr>
        <p:spPr>
          <a:xfrm>
            <a:off x="838200" y="1999615"/>
            <a:ext cx="14681200" cy="660400"/>
          </a:xfrm>
          <a:prstGeom prst="rect">
            <a:avLst/>
          </a:prstGeom>
          <a:noFill/>
        </p:spPr>
        <p:txBody>
          <a:bodyPr wrap="square" lIns="0" tIns="0" rIns="0" bIns="0" rtlCol="0" anchor="ctr"/>
          <a:p>
            <a:pPr>
              <a:lnSpc>
                <a:spcPct val="140000"/>
              </a:lnSpc>
            </a:pPr>
            <a:r>
              <a:rPr lang="en-US" sz="1600" dirty="0">
                <a:solidFill>
                  <a:schemeClr val="tx1"/>
                </a:solidFill>
                <a:latin typeface="MiSans" pitchFamily="34" charset="-122"/>
                <a:ea typeface="MiSans" pitchFamily="34" charset="-122"/>
                <a:cs typeface="MiSans" pitchFamily="34" charset="-120"/>
              </a:rPr>
              <a:t>财产所有权是指</a:t>
            </a:r>
            <a:r>
              <a:rPr lang="en-US" sz="1600" b="1" dirty="0">
                <a:solidFill>
                  <a:schemeClr val="tx1"/>
                </a:solidFill>
                <a:latin typeface="MiSans" pitchFamily="34" charset="-122"/>
                <a:ea typeface="MiSans" pitchFamily="34" charset="-122"/>
                <a:cs typeface="MiSans" pitchFamily="34" charset="-120"/>
              </a:rPr>
              <a:t>权利人对财产享有的</a:t>
            </a:r>
            <a:r>
              <a:rPr lang="en-US" sz="1600" b="1" dirty="0">
                <a:solidFill>
                  <a:schemeClr val="accent1"/>
                </a:solidFill>
                <a:latin typeface="MiSans" pitchFamily="34" charset="-122"/>
                <a:ea typeface="MiSans" pitchFamily="34" charset="-122"/>
                <a:cs typeface="MiSans" pitchFamily="34" charset="-120"/>
              </a:rPr>
              <a:t>占有、使用、收益、处分的权利</a:t>
            </a:r>
            <a:r>
              <a:rPr lang="en-US" sz="1600" dirty="0">
                <a:solidFill>
                  <a:schemeClr val="tx1"/>
                </a:solidFill>
                <a:latin typeface="MiSans" pitchFamily="34" charset="-122"/>
                <a:ea typeface="MiSans" pitchFamily="34" charset="-122"/>
                <a:cs typeface="MiSans" pitchFamily="34" charset="-120"/>
              </a:rPr>
              <a:t>。所有权人对其所有物应当享有在法律范畴内自由处分的权利。老年人对自己在生活和生产中积累的财富应当享有自由处分的权利，但这种自由处分权在实现上有时却困难重重。</a:t>
            </a:r>
            <a:endParaRPr lang="en-US" sz="1600" dirty="0">
              <a:solidFill>
                <a:schemeClr val="tx1"/>
              </a:solidFill>
              <a:latin typeface="MiSans" pitchFamily="34" charset="-122"/>
              <a:ea typeface="MiSans" pitchFamily="34" charset="-122"/>
              <a:cs typeface="MiSans" pitchFamily="34" charset="-120"/>
            </a:endParaRPr>
          </a:p>
        </p:txBody>
      </p:sp>
      <p:sp>
        <p:nvSpPr>
          <p:cNvPr id="102" name="矩形 101"/>
          <p:cNvSpPr/>
          <p:nvPr>
            <p:custDataLst>
              <p:tags r:id="rId1"/>
            </p:custDataLst>
          </p:nvPr>
        </p:nvSpPr>
        <p:spPr>
          <a:xfrm>
            <a:off x="5602605" y="6228715"/>
            <a:ext cx="2334895" cy="401320"/>
          </a:xfrm>
          <a:prstGeom prst="rect">
            <a:avLst/>
          </a:prstGeom>
          <a:noFill/>
        </p:spPr>
        <p:txBody>
          <a:bodyPr wrap="square" lIns="0" tIns="0" rIns="0" bIns="0" rtlCol="0" anchor="t" anchorCtr="0">
            <a:noAutofit/>
          </a:bodyPr>
          <a:p>
            <a:pPr algn="ctr">
              <a:lnSpc>
                <a:spcPct val="130000"/>
              </a:lnSpc>
              <a:spcBef>
                <a:spcPct val="0"/>
              </a:spcBef>
              <a:spcAft>
                <a:spcPct val="0"/>
              </a:spcAft>
            </a:pPr>
            <a:r>
              <a:rPr lang="en-US" dirty="0">
                <a:solidFill>
                  <a:schemeClr val="tx1"/>
                </a:solidFill>
                <a:latin typeface="MiSans" pitchFamily="34" charset="-122"/>
                <a:ea typeface="MiSans" pitchFamily="34" charset="-122"/>
                <a:cs typeface="MiSans" pitchFamily="34" charset="-120"/>
                <a:sym typeface="+mn-ea"/>
              </a:rPr>
              <a:t>通过财产获取经济利益</a:t>
            </a:r>
            <a:endParaRPr lang="en-US" dirty="0">
              <a:solidFill>
                <a:schemeClr val="tx1"/>
              </a:solidFill>
            </a:endParaRPr>
          </a:p>
          <a:p>
            <a:pPr algn="ctr">
              <a:lnSpc>
                <a:spcPct val="130000"/>
              </a:lnSpc>
              <a:spcBef>
                <a:spcPct val="0"/>
              </a:spcBef>
              <a:spcAft>
                <a:spcPct val="0"/>
              </a:spcAft>
            </a:pPr>
            <a:endParaRPr lang="en-US" altLang="en-US" dirty="0">
              <a:solidFill>
                <a:schemeClr val="tx1"/>
              </a:solidFill>
              <a:latin typeface="+mn-ea"/>
              <a:cs typeface="+mn-ea"/>
              <a:sym typeface="+mn-ea"/>
            </a:endParaRPr>
          </a:p>
        </p:txBody>
      </p:sp>
      <p:sp>
        <p:nvSpPr>
          <p:cNvPr id="103" name="矩形 102"/>
          <p:cNvSpPr/>
          <p:nvPr>
            <p:custDataLst>
              <p:tags r:id="rId2"/>
            </p:custDataLst>
          </p:nvPr>
        </p:nvSpPr>
        <p:spPr>
          <a:xfrm>
            <a:off x="8213090" y="6228715"/>
            <a:ext cx="2334895" cy="1453515"/>
          </a:xfrm>
          <a:prstGeom prst="rect">
            <a:avLst/>
          </a:prstGeom>
          <a:noFill/>
        </p:spPr>
        <p:txBody>
          <a:bodyPr wrap="square" lIns="0" tIns="0" rIns="0" bIns="0" rtlCol="0" anchor="t" anchorCtr="0">
            <a:noAutofit/>
          </a:bodyPr>
          <a:p>
            <a:pPr algn="ctr">
              <a:lnSpc>
                <a:spcPct val="130000"/>
              </a:lnSpc>
              <a:spcBef>
                <a:spcPct val="0"/>
              </a:spcBef>
              <a:spcAft>
                <a:spcPct val="0"/>
              </a:spcAft>
            </a:pPr>
            <a:r>
              <a:rPr lang="en-US" dirty="0">
                <a:solidFill>
                  <a:schemeClr val="tx1"/>
                </a:solidFill>
                <a:latin typeface="MiSans" pitchFamily="34" charset="-122"/>
                <a:ea typeface="MiSans" pitchFamily="34" charset="-122"/>
                <a:cs typeface="MiSans" pitchFamily="34" charset="-120"/>
                <a:sym typeface="+mn-ea"/>
              </a:rPr>
              <a:t>决定财产命运的权利</a:t>
            </a:r>
            <a:endParaRPr lang="en-US" dirty="0">
              <a:solidFill>
                <a:schemeClr val="tx1"/>
              </a:solidFill>
            </a:endParaRPr>
          </a:p>
          <a:p>
            <a:pPr algn="ctr">
              <a:lnSpc>
                <a:spcPct val="130000"/>
              </a:lnSpc>
              <a:spcBef>
                <a:spcPct val="0"/>
              </a:spcBef>
              <a:spcAft>
                <a:spcPct val="0"/>
              </a:spcAft>
            </a:pPr>
            <a:endParaRPr lang="en-US" altLang="en-US" kern="0" dirty="0">
              <a:ln>
                <a:noFill/>
                <a:prstDash val="sysDot"/>
              </a:ln>
              <a:solidFill>
                <a:schemeClr val="tx1"/>
              </a:solidFill>
              <a:latin typeface="+mn-ea"/>
              <a:cs typeface="+mn-ea"/>
              <a:sym typeface="+mn-ea"/>
            </a:endParaRPr>
          </a:p>
        </p:txBody>
      </p:sp>
      <p:sp>
        <p:nvSpPr>
          <p:cNvPr id="104" name="矩形 103"/>
          <p:cNvSpPr/>
          <p:nvPr>
            <p:custDataLst>
              <p:tags r:id="rId3"/>
            </p:custDataLst>
          </p:nvPr>
        </p:nvSpPr>
        <p:spPr>
          <a:xfrm>
            <a:off x="720725" y="6170295"/>
            <a:ext cx="2219960" cy="453390"/>
          </a:xfrm>
          <a:prstGeom prst="rect">
            <a:avLst/>
          </a:prstGeom>
          <a:noFill/>
        </p:spPr>
        <p:txBody>
          <a:bodyPr wrap="square" lIns="0" tIns="0" rIns="0" bIns="0" rtlCol="0" anchor="t" anchorCtr="0">
            <a:noAutofit/>
          </a:bodyPr>
          <a:p>
            <a:pPr algn="ctr">
              <a:lnSpc>
                <a:spcPct val="130000"/>
              </a:lnSpc>
              <a:spcBef>
                <a:spcPct val="0"/>
              </a:spcBef>
              <a:spcAft>
                <a:spcPct val="0"/>
              </a:spcAft>
            </a:pPr>
            <a:r>
              <a:rPr lang="en-US" dirty="0">
                <a:solidFill>
                  <a:schemeClr val="tx1"/>
                </a:solidFill>
                <a:latin typeface="MiSans" pitchFamily="34" charset="-122"/>
                <a:ea typeface="MiSans" pitchFamily="34" charset="-122"/>
                <a:cs typeface="MiSans" pitchFamily="34" charset="-120"/>
                <a:sym typeface="+mn-ea"/>
              </a:rPr>
              <a:t>对财产的实际控制和支配</a:t>
            </a:r>
            <a:endParaRPr lang="en-US" dirty="0">
              <a:solidFill>
                <a:schemeClr val="tx1"/>
              </a:solidFill>
            </a:endParaRPr>
          </a:p>
          <a:p>
            <a:pPr algn="ctr">
              <a:lnSpc>
                <a:spcPct val="130000"/>
              </a:lnSpc>
              <a:spcBef>
                <a:spcPct val="0"/>
              </a:spcBef>
              <a:spcAft>
                <a:spcPct val="0"/>
              </a:spcAft>
            </a:pPr>
            <a:endParaRPr lang="en-US" altLang="en-US" dirty="0">
              <a:solidFill>
                <a:schemeClr val="tx1"/>
              </a:solidFill>
              <a:latin typeface="+mn-ea"/>
              <a:cs typeface="+mn-ea"/>
              <a:sym typeface="+mn-ea"/>
            </a:endParaRPr>
          </a:p>
        </p:txBody>
      </p:sp>
      <p:sp>
        <p:nvSpPr>
          <p:cNvPr id="105" name="矩形 104"/>
          <p:cNvSpPr/>
          <p:nvPr>
            <p:custDataLst>
              <p:tags r:id="rId4"/>
            </p:custDataLst>
          </p:nvPr>
        </p:nvSpPr>
        <p:spPr>
          <a:xfrm>
            <a:off x="3175635" y="6167755"/>
            <a:ext cx="2151380" cy="465455"/>
          </a:xfrm>
          <a:prstGeom prst="rect">
            <a:avLst/>
          </a:prstGeom>
          <a:noFill/>
        </p:spPr>
        <p:txBody>
          <a:bodyPr wrap="square" lIns="0" tIns="0" rIns="0" bIns="0" rtlCol="0" anchor="t" anchorCtr="0">
            <a:noAutofit/>
          </a:bodyPr>
          <a:p>
            <a:pPr algn="ctr">
              <a:lnSpc>
                <a:spcPct val="130000"/>
              </a:lnSpc>
              <a:spcBef>
                <a:spcPct val="0"/>
              </a:spcBef>
              <a:spcAft>
                <a:spcPct val="0"/>
              </a:spcAft>
            </a:pPr>
            <a:r>
              <a:rPr lang="en-US" dirty="0">
                <a:solidFill>
                  <a:schemeClr val="tx1"/>
                </a:solidFill>
                <a:latin typeface="MiSans" pitchFamily="34" charset="-122"/>
                <a:ea typeface="MiSans" pitchFamily="34" charset="-122"/>
                <a:cs typeface="MiSans" pitchFamily="34" charset="-120"/>
                <a:sym typeface="+mn-ea"/>
              </a:rPr>
              <a:t>按照财产性质和用途加以利用</a:t>
            </a:r>
            <a:endParaRPr lang="en-US" dirty="0">
              <a:solidFill>
                <a:schemeClr val="tx1"/>
              </a:solidFill>
            </a:endParaRPr>
          </a:p>
          <a:p>
            <a:pPr algn="ctr">
              <a:lnSpc>
                <a:spcPct val="130000"/>
              </a:lnSpc>
              <a:spcBef>
                <a:spcPct val="0"/>
              </a:spcBef>
              <a:spcAft>
                <a:spcPct val="0"/>
              </a:spcAft>
            </a:pPr>
            <a:endParaRPr lang="en-US" altLang="en-US" dirty="0">
              <a:solidFill>
                <a:schemeClr val="tx1"/>
              </a:solidFill>
              <a:latin typeface="+mn-ea"/>
              <a:cs typeface="+mn-ea"/>
            </a:endParaRPr>
          </a:p>
        </p:txBody>
      </p:sp>
      <p:sp>
        <p:nvSpPr>
          <p:cNvPr id="106" name="椭圆 105"/>
          <p:cNvSpPr/>
          <p:nvPr>
            <p:custDataLst>
              <p:tags r:id="rId5"/>
            </p:custDataLst>
          </p:nvPr>
        </p:nvSpPr>
        <p:spPr>
          <a:xfrm>
            <a:off x="5892800" y="3791585"/>
            <a:ext cx="1830705" cy="1830705"/>
          </a:xfrm>
          <a:prstGeom prst="ellipse">
            <a:avLst/>
          </a:prstGeom>
          <a:solidFill>
            <a:schemeClr val="accent3">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107" name="椭圆 106"/>
          <p:cNvSpPr/>
          <p:nvPr>
            <p:custDataLst>
              <p:tags r:id="rId6"/>
            </p:custDataLst>
          </p:nvPr>
        </p:nvSpPr>
        <p:spPr>
          <a:xfrm>
            <a:off x="5986780" y="3886200"/>
            <a:ext cx="1642110" cy="1642110"/>
          </a:xfrm>
          <a:prstGeom prst="ellipse">
            <a:avLst/>
          </a:prstGeom>
          <a:solidFill>
            <a:schemeClr val="accent3"/>
          </a:solidFill>
          <a:ln>
            <a:noFill/>
          </a:ln>
          <a:effectLst>
            <a:innerShdw blurRad="152400">
              <a:schemeClr val="accent3">
                <a:lumMod val="20000"/>
                <a:lumOff val="8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36525" tIns="575945" rIns="136525" bIns="0" numCol="1" spcCol="0" rtlCol="0" fromWordArt="0" anchor="t" anchorCtr="0" forceAA="0" compatLnSpc="1">
            <a:noAutofit/>
          </a:bodyPr>
          <a:p>
            <a:pPr lvl="0" algn="ctr">
              <a:buClrTx/>
              <a:buSzTx/>
              <a:buFontTx/>
            </a:pPr>
            <a:r>
              <a:rPr lang="zh-CN" altLang="en-US" sz="1600" b="1">
                <a:solidFill>
                  <a:srgbClr val="FFFFFF"/>
                </a:solidFill>
                <a:latin typeface="+mn-ea"/>
                <a:cs typeface="+mj-ea"/>
                <a:sym typeface="+mn-ea"/>
              </a:rPr>
              <a:t>收益</a:t>
            </a:r>
            <a:endParaRPr lang="zh-CN" altLang="en-US" sz="1600" b="1">
              <a:solidFill>
                <a:srgbClr val="FFFFFF"/>
              </a:solidFill>
              <a:latin typeface="+mn-ea"/>
              <a:cs typeface="+mj-ea"/>
              <a:sym typeface="+mn-ea"/>
            </a:endParaRPr>
          </a:p>
        </p:txBody>
      </p:sp>
      <p:sp>
        <p:nvSpPr>
          <p:cNvPr id="108" name="椭圆 107"/>
          <p:cNvSpPr/>
          <p:nvPr>
            <p:custDataLst>
              <p:tags r:id="rId7"/>
            </p:custDataLst>
          </p:nvPr>
        </p:nvSpPr>
        <p:spPr>
          <a:xfrm>
            <a:off x="6072505" y="3971290"/>
            <a:ext cx="1471295" cy="1471295"/>
          </a:xfrm>
          <a:prstGeom prst="ellipse">
            <a:avLst/>
          </a:prstGeom>
          <a:noFill/>
          <a:ln w="12700">
            <a:gradFill>
              <a:gsLst>
                <a:gs pos="0">
                  <a:srgbClr val="FFFFFF">
                    <a:alpha val="45000"/>
                  </a:srgbClr>
                </a:gs>
                <a:gs pos="100000">
                  <a:srgbClr val="FFFFFF">
                    <a:alpha val="45000"/>
                  </a:srgbClr>
                </a:gs>
                <a:gs pos="75000">
                  <a:srgbClr val="FFFFFF">
                    <a:alpha val="0"/>
                  </a:srgbClr>
                </a:gs>
                <a:gs pos="25000">
                  <a:srgbClr val="FFFFFF">
                    <a:alpha val="0"/>
                  </a:srgbClr>
                </a:gs>
              </a:gsLst>
              <a:lin ang="5400000" scaled="1"/>
            </a:gradFill>
          </a:ln>
          <a:effectLst>
            <a:outerShdw dist="12700" dir="5400000" algn="t" rotWithShape="0">
              <a:schemeClr val="accent3">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p>
            <a:pPr lvl="0" algn="ctr">
              <a:buClrTx/>
              <a:buSzTx/>
              <a:buFontTx/>
            </a:pPr>
            <a:endParaRPr lang="zh-CN" altLang="en-US" sz="1600" b="1">
              <a:latin typeface="+mn-ea"/>
              <a:cs typeface="微软雅黑" panose="020B0503020204020204" charset="-122"/>
              <a:sym typeface="+mn-ea"/>
            </a:endParaRPr>
          </a:p>
        </p:txBody>
      </p:sp>
      <p:sp>
        <p:nvSpPr>
          <p:cNvPr id="109" name="弧形 108"/>
          <p:cNvSpPr/>
          <p:nvPr>
            <p:custDataLst>
              <p:tags r:id="rId8"/>
            </p:custDataLst>
          </p:nvPr>
        </p:nvSpPr>
        <p:spPr>
          <a:xfrm flipV="1">
            <a:off x="5643880" y="3545840"/>
            <a:ext cx="2327910" cy="2327910"/>
          </a:xfrm>
          <a:prstGeom prst="arc">
            <a:avLst>
              <a:gd name="adj1" fmla="val 1352946"/>
              <a:gd name="adj2" fmla="val 10848491"/>
            </a:avLst>
          </a:prstGeom>
          <a:ln w="44450" cap="rnd">
            <a:solidFill>
              <a:schemeClr val="accent3">
                <a:alpha val="50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normAutofit/>
          </a:bodyPr>
          <a:p>
            <a:pPr algn="ctr"/>
            <a:endParaRPr lang="zh-CN" altLang="en-US">
              <a:latin typeface="+mn-ea"/>
            </a:endParaRPr>
          </a:p>
        </p:txBody>
      </p:sp>
      <p:sp>
        <p:nvSpPr>
          <p:cNvPr id="110" name="椭圆 109"/>
          <p:cNvSpPr/>
          <p:nvPr>
            <p:custDataLst>
              <p:tags r:id="rId9"/>
            </p:custDataLst>
          </p:nvPr>
        </p:nvSpPr>
        <p:spPr>
          <a:xfrm>
            <a:off x="8194675" y="3791585"/>
            <a:ext cx="1830705" cy="1830705"/>
          </a:xfrm>
          <a:prstGeom prst="ellipse">
            <a:avLst/>
          </a:prstGeom>
          <a:solidFill>
            <a:schemeClr val="accent4">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111" name="椭圆 110"/>
          <p:cNvSpPr/>
          <p:nvPr>
            <p:custDataLst>
              <p:tags r:id="rId10"/>
            </p:custDataLst>
          </p:nvPr>
        </p:nvSpPr>
        <p:spPr>
          <a:xfrm>
            <a:off x="8288655" y="3886200"/>
            <a:ext cx="1642110" cy="1642110"/>
          </a:xfrm>
          <a:prstGeom prst="ellipse">
            <a:avLst/>
          </a:prstGeom>
          <a:solidFill>
            <a:schemeClr val="accent4"/>
          </a:solidFill>
          <a:ln>
            <a:noFill/>
          </a:ln>
          <a:effectLst>
            <a:innerShdw blurRad="152400">
              <a:schemeClr val="accent3">
                <a:lumMod val="20000"/>
                <a:lumOff val="8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36525" tIns="575945" rIns="136525" bIns="0" numCol="1" spcCol="0" rtlCol="0" fromWordArt="0" anchor="t" anchorCtr="0" forceAA="0" compatLnSpc="1">
            <a:noAutofit/>
          </a:bodyPr>
          <a:p>
            <a:pPr lvl="0" algn="ctr">
              <a:buClrTx/>
              <a:buSzTx/>
              <a:buFontTx/>
            </a:pPr>
            <a:r>
              <a:rPr lang="zh-CN" altLang="en-US" sz="1600" b="1">
                <a:solidFill>
                  <a:srgbClr val="FFFFFF"/>
                </a:solidFill>
                <a:latin typeface="+mn-ea"/>
                <a:cs typeface="+mj-ea"/>
                <a:sym typeface="+mn-ea"/>
              </a:rPr>
              <a:t>处分</a:t>
            </a:r>
            <a:endParaRPr lang="zh-CN" altLang="en-US" sz="1600" b="1">
              <a:solidFill>
                <a:srgbClr val="FFFFFF"/>
              </a:solidFill>
              <a:latin typeface="+mn-ea"/>
              <a:cs typeface="+mj-ea"/>
              <a:sym typeface="+mn-ea"/>
            </a:endParaRPr>
          </a:p>
        </p:txBody>
      </p:sp>
      <p:sp>
        <p:nvSpPr>
          <p:cNvPr id="112" name="椭圆 111"/>
          <p:cNvSpPr/>
          <p:nvPr>
            <p:custDataLst>
              <p:tags r:id="rId11"/>
            </p:custDataLst>
          </p:nvPr>
        </p:nvSpPr>
        <p:spPr>
          <a:xfrm>
            <a:off x="8374380" y="3971290"/>
            <a:ext cx="1471295" cy="1471295"/>
          </a:xfrm>
          <a:prstGeom prst="ellipse">
            <a:avLst/>
          </a:prstGeom>
          <a:noFill/>
          <a:ln w="12700">
            <a:gradFill>
              <a:gsLst>
                <a:gs pos="0">
                  <a:srgbClr val="FFFFFF">
                    <a:alpha val="45000"/>
                  </a:srgbClr>
                </a:gs>
                <a:gs pos="100000">
                  <a:srgbClr val="FFFFFF">
                    <a:alpha val="45000"/>
                  </a:srgbClr>
                </a:gs>
                <a:gs pos="75000">
                  <a:srgbClr val="FFFFFF">
                    <a:alpha val="0"/>
                  </a:srgbClr>
                </a:gs>
                <a:gs pos="25000">
                  <a:srgbClr val="FFFFFF">
                    <a:alpha val="0"/>
                  </a:srgbClr>
                </a:gs>
              </a:gsLst>
              <a:lin ang="5400000" scaled="1"/>
            </a:gradFill>
          </a:ln>
          <a:effectLst>
            <a:outerShdw dist="12700" dir="5400000" algn="t" rotWithShape="0">
              <a:schemeClr val="accent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p>
            <a:pPr lvl="0" algn="ctr">
              <a:buClrTx/>
              <a:buSzTx/>
              <a:buFontTx/>
            </a:pPr>
            <a:endParaRPr lang="zh-CN" altLang="en-US" sz="1600" b="1">
              <a:latin typeface="+mn-ea"/>
              <a:cs typeface="微软雅黑" panose="020B0503020204020204" charset="-122"/>
              <a:sym typeface="+mn-ea"/>
            </a:endParaRPr>
          </a:p>
        </p:txBody>
      </p:sp>
      <p:sp>
        <p:nvSpPr>
          <p:cNvPr id="113" name="弧形 112"/>
          <p:cNvSpPr/>
          <p:nvPr>
            <p:custDataLst>
              <p:tags r:id="rId12"/>
            </p:custDataLst>
          </p:nvPr>
        </p:nvSpPr>
        <p:spPr>
          <a:xfrm flipV="1">
            <a:off x="7945755" y="3545840"/>
            <a:ext cx="2327910" cy="2327910"/>
          </a:xfrm>
          <a:prstGeom prst="arc">
            <a:avLst>
              <a:gd name="adj1" fmla="val 10822527"/>
              <a:gd name="adj2" fmla="val 20157622"/>
            </a:avLst>
          </a:prstGeom>
          <a:ln w="44450" cap="rnd">
            <a:solidFill>
              <a:schemeClr val="accent4">
                <a:alpha val="50000"/>
              </a:schemeClr>
            </a:solidFill>
            <a:headEnd type="none"/>
            <a:tailEnd type="triangle"/>
          </a:ln>
          <a:effectLst/>
        </p:spPr>
        <p:style>
          <a:lnRef idx="1">
            <a:schemeClr val="accent1"/>
          </a:lnRef>
          <a:fillRef idx="0">
            <a:schemeClr val="accent1"/>
          </a:fillRef>
          <a:effectRef idx="0">
            <a:schemeClr val="accent1"/>
          </a:effectRef>
          <a:fontRef idx="minor">
            <a:schemeClr val="tx1"/>
          </a:fontRef>
        </p:style>
        <p:txBody>
          <a:bodyPr rtlCol="0" anchor="ctr">
            <a:normAutofit/>
          </a:bodyPr>
          <a:p>
            <a:pPr algn="ctr"/>
            <a:endParaRPr lang="zh-CN" altLang="en-US">
              <a:latin typeface="+mn-ea"/>
            </a:endParaRPr>
          </a:p>
        </p:txBody>
      </p:sp>
      <p:sp>
        <p:nvSpPr>
          <p:cNvPr id="114" name="椭圆 113"/>
          <p:cNvSpPr/>
          <p:nvPr>
            <p:custDataLst>
              <p:tags r:id="rId13"/>
            </p:custDataLst>
          </p:nvPr>
        </p:nvSpPr>
        <p:spPr>
          <a:xfrm>
            <a:off x="1289050" y="3791585"/>
            <a:ext cx="1830705" cy="1830705"/>
          </a:xfrm>
          <a:prstGeom prst="ellipse">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115" name="椭圆 114"/>
          <p:cNvSpPr/>
          <p:nvPr>
            <p:custDataLst>
              <p:tags r:id="rId14"/>
            </p:custDataLst>
          </p:nvPr>
        </p:nvSpPr>
        <p:spPr>
          <a:xfrm>
            <a:off x="1383030" y="3886200"/>
            <a:ext cx="1642110" cy="1642110"/>
          </a:xfrm>
          <a:prstGeom prst="ellipse">
            <a:avLst/>
          </a:prstGeom>
          <a:solidFill>
            <a:schemeClr val="accent1"/>
          </a:solidFill>
          <a:ln>
            <a:noFill/>
          </a:ln>
          <a:effectLst>
            <a:innerShdw blurRad="152400">
              <a:schemeClr val="accent1">
                <a:lumMod val="20000"/>
                <a:lumOff val="8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36525" tIns="575945" rIns="136525" bIns="0" numCol="1" spcCol="0" rtlCol="0" fromWordArt="0" anchor="t" anchorCtr="0" forceAA="0" compatLnSpc="1">
            <a:noAutofit/>
          </a:bodyPr>
          <a:p>
            <a:pPr lvl="0" algn="ctr">
              <a:buClrTx/>
              <a:buSzTx/>
              <a:buFontTx/>
            </a:pPr>
            <a:r>
              <a:rPr lang="zh-CN" altLang="en-US" sz="1600" b="1">
                <a:solidFill>
                  <a:srgbClr val="FFFFFF"/>
                </a:solidFill>
                <a:latin typeface="+mn-ea"/>
                <a:cs typeface="+mj-ea"/>
                <a:sym typeface="+mn-ea"/>
              </a:rPr>
              <a:t>占有</a:t>
            </a:r>
            <a:endParaRPr lang="zh-CN" altLang="en-US" sz="1600" b="1">
              <a:solidFill>
                <a:srgbClr val="FFFFFF"/>
              </a:solidFill>
              <a:latin typeface="+mn-ea"/>
              <a:cs typeface="+mj-ea"/>
              <a:sym typeface="+mn-ea"/>
            </a:endParaRPr>
          </a:p>
        </p:txBody>
      </p:sp>
      <p:sp>
        <p:nvSpPr>
          <p:cNvPr id="116" name="椭圆 115"/>
          <p:cNvSpPr/>
          <p:nvPr>
            <p:custDataLst>
              <p:tags r:id="rId15"/>
            </p:custDataLst>
          </p:nvPr>
        </p:nvSpPr>
        <p:spPr>
          <a:xfrm>
            <a:off x="1468755" y="3971290"/>
            <a:ext cx="1471295" cy="1471295"/>
          </a:xfrm>
          <a:prstGeom prst="ellipse">
            <a:avLst/>
          </a:prstGeom>
          <a:noFill/>
          <a:ln w="12700">
            <a:gradFill>
              <a:gsLst>
                <a:gs pos="0">
                  <a:srgbClr val="FFFFFF">
                    <a:alpha val="45000"/>
                  </a:srgbClr>
                </a:gs>
                <a:gs pos="100000">
                  <a:srgbClr val="FFFFFF">
                    <a:alpha val="45000"/>
                  </a:srgbClr>
                </a:gs>
                <a:gs pos="75000">
                  <a:srgbClr val="FFFFFF">
                    <a:alpha val="0"/>
                  </a:srgbClr>
                </a:gs>
                <a:gs pos="25000">
                  <a:srgbClr val="FFFFFF">
                    <a:alpha val="0"/>
                  </a:srgbClr>
                </a:gs>
              </a:gsLst>
              <a:lin ang="5400000" scaled="1"/>
            </a:gradFill>
          </a:ln>
          <a:effectLst>
            <a:outerShdw dist="12700" dir="5400000" algn="t" rotWithShape="0">
              <a:schemeClr val="accent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p>
            <a:pPr lvl="0" algn="ctr">
              <a:buClrTx/>
              <a:buSzTx/>
              <a:buFontTx/>
            </a:pPr>
            <a:endParaRPr lang="zh-CN" altLang="en-US" sz="1600" b="1">
              <a:latin typeface="+mn-ea"/>
              <a:cs typeface="微软雅黑" panose="020B0503020204020204" charset="-122"/>
              <a:sym typeface="+mn-ea"/>
            </a:endParaRPr>
          </a:p>
        </p:txBody>
      </p:sp>
      <p:sp>
        <p:nvSpPr>
          <p:cNvPr id="117" name="弧形 116"/>
          <p:cNvSpPr/>
          <p:nvPr>
            <p:custDataLst>
              <p:tags r:id="rId16"/>
            </p:custDataLst>
          </p:nvPr>
        </p:nvSpPr>
        <p:spPr>
          <a:xfrm flipV="1">
            <a:off x="1040130" y="3545840"/>
            <a:ext cx="2327910" cy="2327910"/>
          </a:xfrm>
          <a:prstGeom prst="arc">
            <a:avLst>
              <a:gd name="adj1" fmla="val 1352946"/>
              <a:gd name="adj2" fmla="val 10848491"/>
            </a:avLst>
          </a:prstGeom>
          <a:ln w="44450" cap="rnd">
            <a:solidFill>
              <a:schemeClr val="accent1">
                <a:alpha val="50000"/>
              </a:schemeClr>
            </a:solidFill>
            <a:headEnd type="triangle"/>
          </a:ln>
          <a:effectLst/>
        </p:spPr>
        <p:style>
          <a:lnRef idx="1">
            <a:schemeClr val="accent1"/>
          </a:lnRef>
          <a:fillRef idx="0">
            <a:schemeClr val="accent1"/>
          </a:fillRef>
          <a:effectRef idx="0">
            <a:schemeClr val="accent1"/>
          </a:effectRef>
          <a:fontRef idx="minor">
            <a:schemeClr val="tx1"/>
          </a:fontRef>
        </p:style>
        <p:txBody>
          <a:bodyPr rtlCol="0" anchor="ctr">
            <a:normAutofit/>
          </a:bodyPr>
          <a:p>
            <a:pPr algn="ctr"/>
            <a:endParaRPr lang="zh-CN" altLang="en-US">
              <a:latin typeface="+mn-ea"/>
            </a:endParaRPr>
          </a:p>
        </p:txBody>
      </p:sp>
      <p:sp>
        <p:nvSpPr>
          <p:cNvPr id="118" name="椭圆 117"/>
          <p:cNvSpPr/>
          <p:nvPr>
            <p:custDataLst>
              <p:tags r:id="rId17"/>
            </p:custDataLst>
          </p:nvPr>
        </p:nvSpPr>
        <p:spPr>
          <a:xfrm>
            <a:off x="3590925" y="3791585"/>
            <a:ext cx="1830705" cy="1830705"/>
          </a:xfrm>
          <a:prstGeom prst="ellipse">
            <a:avLst/>
          </a:prstGeom>
          <a:solidFill>
            <a:schemeClr val="accent2">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latin typeface="+mn-ea"/>
            </a:endParaRPr>
          </a:p>
        </p:txBody>
      </p:sp>
      <p:sp>
        <p:nvSpPr>
          <p:cNvPr id="119" name="椭圆 118"/>
          <p:cNvSpPr/>
          <p:nvPr>
            <p:custDataLst>
              <p:tags r:id="rId18"/>
            </p:custDataLst>
          </p:nvPr>
        </p:nvSpPr>
        <p:spPr>
          <a:xfrm>
            <a:off x="3684905" y="3886200"/>
            <a:ext cx="1642110" cy="1642110"/>
          </a:xfrm>
          <a:prstGeom prst="ellipse">
            <a:avLst/>
          </a:prstGeom>
          <a:solidFill>
            <a:schemeClr val="accent2"/>
          </a:solidFill>
          <a:ln>
            <a:noFill/>
          </a:ln>
          <a:effectLst>
            <a:innerShdw blurRad="152400">
              <a:schemeClr val="accent2">
                <a:lumMod val="20000"/>
                <a:lumOff val="8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136525" tIns="575945" rIns="136525" bIns="0" numCol="1" spcCol="0" rtlCol="0" fromWordArt="0" anchor="t" anchorCtr="0" forceAA="0" compatLnSpc="1">
            <a:noAutofit/>
          </a:bodyPr>
          <a:p>
            <a:pPr lvl="0" algn="ctr">
              <a:buClrTx/>
              <a:buSzTx/>
              <a:buFontTx/>
            </a:pPr>
            <a:r>
              <a:rPr lang="zh-CN" altLang="en-US" sz="1600" b="1">
                <a:solidFill>
                  <a:srgbClr val="FFFFFF"/>
                </a:solidFill>
                <a:latin typeface="+mn-ea"/>
                <a:cs typeface="+mj-ea"/>
                <a:sym typeface="+mn-ea"/>
              </a:rPr>
              <a:t>使用</a:t>
            </a:r>
            <a:endParaRPr lang="zh-CN" altLang="en-US" sz="1600" b="1">
              <a:solidFill>
                <a:srgbClr val="FFFFFF"/>
              </a:solidFill>
              <a:latin typeface="+mn-ea"/>
              <a:cs typeface="+mj-ea"/>
              <a:sym typeface="+mn-ea"/>
            </a:endParaRPr>
          </a:p>
        </p:txBody>
      </p:sp>
      <p:sp>
        <p:nvSpPr>
          <p:cNvPr id="120" name="椭圆 119"/>
          <p:cNvSpPr/>
          <p:nvPr>
            <p:custDataLst>
              <p:tags r:id="rId19"/>
            </p:custDataLst>
          </p:nvPr>
        </p:nvSpPr>
        <p:spPr>
          <a:xfrm>
            <a:off x="3770630" y="3971290"/>
            <a:ext cx="1471295" cy="1471295"/>
          </a:xfrm>
          <a:prstGeom prst="ellipse">
            <a:avLst/>
          </a:prstGeom>
          <a:noFill/>
          <a:ln w="12700">
            <a:gradFill>
              <a:gsLst>
                <a:gs pos="0">
                  <a:srgbClr val="FFFFFF">
                    <a:alpha val="45000"/>
                  </a:srgbClr>
                </a:gs>
                <a:gs pos="100000">
                  <a:srgbClr val="FFFFFF">
                    <a:alpha val="45000"/>
                  </a:srgbClr>
                </a:gs>
                <a:gs pos="75000">
                  <a:srgbClr val="FFFFFF">
                    <a:alpha val="0"/>
                  </a:srgbClr>
                </a:gs>
                <a:gs pos="25000">
                  <a:srgbClr val="FFFFFF">
                    <a:alpha val="0"/>
                  </a:srgbClr>
                </a:gs>
              </a:gsLst>
              <a:lin ang="5400000" scaled="1"/>
            </a:gradFill>
          </a:ln>
          <a:effectLst>
            <a:outerShdw dist="12700" dir="5400000" algn="t" rotWithShape="0">
              <a:schemeClr val="accent2">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p>
            <a:pPr lvl="0" algn="ctr">
              <a:buClrTx/>
              <a:buSzTx/>
              <a:buFontTx/>
            </a:pPr>
            <a:endParaRPr lang="zh-CN" altLang="en-US" sz="1600" b="1">
              <a:latin typeface="+mn-ea"/>
              <a:cs typeface="微软雅黑" panose="020B0503020204020204" charset="-122"/>
              <a:sym typeface="+mn-ea"/>
            </a:endParaRPr>
          </a:p>
        </p:txBody>
      </p:sp>
      <p:sp>
        <p:nvSpPr>
          <p:cNvPr id="121" name="弧形 120"/>
          <p:cNvSpPr/>
          <p:nvPr>
            <p:custDataLst>
              <p:tags r:id="rId20"/>
            </p:custDataLst>
          </p:nvPr>
        </p:nvSpPr>
        <p:spPr>
          <a:xfrm flipV="1">
            <a:off x="3342005" y="3545840"/>
            <a:ext cx="2327910" cy="2327910"/>
          </a:xfrm>
          <a:prstGeom prst="arc">
            <a:avLst>
              <a:gd name="adj1" fmla="val 10822527"/>
              <a:gd name="adj2" fmla="val 20157622"/>
            </a:avLst>
          </a:prstGeom>
          <a:ln w="44450" cap="rnd">
            <a:solidFill>
              <a:schemeClr val="accent2">
                <a:alpha val="50000"/>
              </a:schemeClr>
            </a:solidFill>
            <a:headEnd type="none"/>
            <a:tailEnd type="triangle"/>
          </a:ln>
          <a:effectLst/>
        </p:spPr>
        <p:style>
          <a:lnRef idx="1">
            <a:schemeClr val="accent1"/>
          </a:lnRef>
          <a:fillRef idx="0">
            <a:schemeClr val="accent1"/>
          </a:fillRef>
          <a:effectRef idx="0">
            <a:schemeClr val="accent1"/>
          </a:effectRef>
          <a:fontRef idx="minor">
            <a:schemeClr val="tx1"/>
          </a:fontRef>
        </p:style>
        <p:txBody>
          <a:bodyPr rtlCol="0" anchor="ctr">
            <a:normAutofit/>
          </a:bodyPr>
          <a:p>
            <a:pPr algn="ctr"/>
            <a:endParaRPr lang="zh-CN" altLang="en-US">
              <a:latin typeface="+mn-ea"/>
            </a:endParaRPr>
          </a:p>
        </p:txBody>
      </p:sp>
      <p:pic>
        <p:nvPicPr>
          <p:cNvPr id="122" name="图片 15" descr="343439383331313b343532303033313bd3a6d3c3c9ccb3c7"/>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2067560" y="4286885"/>
            <a:ext cx="288000" cy="288000"/>
          </a:xfrm>
          <a:prstGeom prst="rect">
            <a:avLst/>
          </a:prstGeom>
        </p:spPr>
      </p:pic>
      <p:pic>
        <p:nvPicPr>
          <p:cNvPr id="123" name="图片 19" descr="343435383038363b343532323339393bd6b4d0d0d5aad2aa"/>
          <p:cNvPicPr>
            <a:picLocks noChangeAspect="1"/>
          </p:cNvPicPr>
          <p:nvPr>
            <p:custDataLst>
              <p:tags r:id="rId24"/>
            </p:custDataLst>
          </p:nvPr>
        </p:nvPicPr>
        <p:blipFill>
          <a:blip r:embed="rId25">
            <a:extLst>
              <a:ext uri="{96DAC541-7B7A-43D3-8B79-37D633B846F1}">
                <asvg:svgBlip xmlns:asvg="http://schemas.microsoft.com/office/drawing/2016/SVG/main" r:embed="rId26"/>
              </a:ext>
            </a:extLst>
          </a:blip>
          <a:stretch>
            <a:fillRect/>
          </a:stretch>
        </p:blipFill>
        <p:spPr>
          <a:xfrm>
            <a:off x="4373245" y="4269740"/>
            <a:ext cx="288000" cy="288000"/>
          </a:xfrm>
          <a:prstGeom prst="rect">
            <a:avLst/>
          </a:prstGeom>
        </p:spPr>
      </p:pic>
      <p:pic>
        <p:nvPicPr>
          <p:cNvPr id="124" name="图片 11" descr="343439383331313b343532303032373bbfcdbba7b5b5b0b8"/>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6652260" y="4280535"/>
            <a:ext cx="288000" cy="288000"/>
          </a:xfrm>
          <a:prstGeom prst="rect">
            <a:avLst/>
          </a:prstGeom>
        </p:spPr>
      </p:pic>
      <p:pic>
        <p:nvPicPr>
          <p:cNvPr id="125" name="图片 12" descr="343439383331313b343532303032383bbfcdbba7b9dcc0ed"/>
          <p:cNvPicPr>
            <a:picLocks noChangeAspect="1"/>
          </p:cNvPicPr>
          <p:nvPr>
            <p:custDataLst>
              <p:tags r:id="rId30"/>
            </p:custDataLst>
          </p:nvPr>
        </p:nvPicPr>
        <p:blipFill>
          <a:blip r:embed="rId31">
            <a:extLst>
              <a:ext uri="{96DAC541-7B7A-43D3-8B79-37D633B846F1}">
                <asvg:svgBlip xmlns:asvg="http://schemas.microsoft.com/office/drawing/2016/SVG/main" r:embed="rId32"/>
              </a:ext>
            </a:extLst>
          </a:blip>
          <a:stretch>
            <a:fillRect/>
          </a:stretch>
        </p:blipFill>
        <p:spPr>
          <a:xfrm>
            <a:off x="8954135" y="4275455"/>
            <a:ext cx="288000" cy="288000"/>
          </a:xfrm>
          <a:prstGeom prst="rect">
            <a:avLst/>
          </a:prstGeom>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908685"/>
            <a:ext cx="8128000" cy="581025"/>
          </a:xfrm>
          <a:prstGeom prst="rect">
            <a:avLst/>
          </a:prstGeom>
          <a:noFill/>
        </p:spPr>
        <p:txBody>
          <a:bodyPr wrap="square" rtlCol="0" anchor="t">
            <a:spAutoFit/>
          </a:bodyP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防范金融诈骗（一）</a:t>
            </a:r>
            <a:endParaRPr lang="en-US" altLang="en-US" sz="3540" b="1" dirty="0">
              <a:solidFill>
                <a:srgbClr val="4A4A4A"/>
              </a:solidFill>
              <a:latin typeface="MiSans" pitchFamily="34" charset="-122"/>
              <a:ea typeface="MiSans" pitchFamily="34" charset="-122"/>
              <a:cs typeface="MiSans" pitchFamily="34" charset="-120"/>
              <a:sym typeface="+mn-ea"/>
            </a:endParaRPr>
          </a:p>
        </p:txBody>
      </p:sp>
      <p:sp>
        <p:nvSpPr>
          <p:cNvPr id="6" name="Text 4"/>
          <p:cNvSpPr/>
          <p:nvPr/>
        </p:nvSpPr>
        <p:spPr>
          <a:xfrm>
            <a:off x="495935" y="1477010"/>
            <a:ext cx="14222095" cy="1253490"/>
          </a:xfrm>
          <a:prstGeom prst="rect">
            <a:avLst/>
          </a:prstGeom>
          <a:noFill/>
        </p:spPr>
        <p:txBody>
          <a:bodyPr wrap="square" lIns="0" tIns="0" rIns="0" bIns="0" rtlCol="0" anchor="ctr"/>
          <a:p>
            <a:pPr>
              <a:lnSpc>
                <a:spcPct val="140000"/>
              </a:lnSpc>
            </a:pPr>
            <a:r>
              <a:rPr lang="en-US" b="1" dirty="0">
                <a:latin typeface="MiSans" pitchFamily="34" charset="-122"/>
                <a:ea typeface="MiSans" pitchFamily="34" charset="-122"/>
                <a:cs typeface="MiSans" pitchFamily="34" charset="-120"/>
                <a:sym typeface="+mn-ea"/>
              </a:rPr>
              <a:t>防范金融诈骗的第一类方法</a:t>
            </a:r>
            <a:endParaRPr lang="en-US" b="1" dirty="0">
              <a:solidFill>
                <a:schemeClr val="tx1"/>
              </a:solidFill>
              <a:latin typeface="MiSans" pitchFamily="34" charset="-122"/>
              <a:ea typeface="MiSans" pitchFamily="34" charset="-122"/>
              <a:cs typeface="MiSans" pitchFamily="34" charset="-120"/>
              <a:sym typeface="+mn-ea"/>
            </a:endParaRPr>
          </a:p>
          <a:p>
            <a:pPr>
              <a:lnSpc>
                <a:spcPct val="140000"/>
              </a:lnSpc>
            </a:pPr>
            <a:r>
              <a:rPr lang="en-US" dirty="0">
                <a:solidFill>
                  <a:schemeClr val="tx1"/>
                </a:solidFill>
                <a:latin typeface="MiSans" pitchFamily="34" charset="-122"/>
                <a:ea typeface="MiSans" pitchFamily="34" charset="-122"/>
                <a:cs typeface="MiSans" pitchFamily="34" charset="-120"/>
                <a:sym typeface="+mn-ea"/>
              </a:rPr>
              <a:t>通过定期举办防欺诈讲座，提高老年人的防骗意识，教育他们识别免费诱饵和高压销售等陷阱。提供正确的健康信息和保健品知识，帮助老年人辨别真伪，避免被虚假宣传所误导。</a:t>
            </a:r>
            <a:endParaRPr lang="en-US" b="1" dirty="0">
              <a:solidFill>
                <a:schemeClr val="tx1"/>
              </a:solidFill>
              <a:latin typeface="MiSans" pitchFamily="34" charset="-122"/>
              <a:ea typeface="MiSans" pitchFamily="34" charset="-122"/>
              <a:cs typeface="MiSans" pitchFamily="34" charset="-120"/>
              <a:sym typeface="+mn-ea"/>
            </a:endParaRPr>
          </a:p>
        </p:txBody>
      </p:sp>
      <p:sp>
        <p:nvSpPr>
          <p:cNvPr id="3" name="Shape 6"/>
          <p:cNvSpPr/>
          <p:nvPr/>
        </p:nvSpPr>
        <p:spPr>
          <a:xfrm>
            <a:off x="2005734" y="3469986"/>
            <a:ext cx="46182" cy="2955636"/>
          </a:xfrm>
          <a:custGeom>
            <a:avLst/>
            <a:gdLst/>
            <a:ahLst/>
            <a:cxnLst/>
            <a:rect l="l" t="t" r="r" b="b"/>
            <a:pathLst>
              <a:path w="46182" h="2955636">
                <a:moveTo>
                  <a:pt x="46182" y="0"/>
                </a:moveTo>
                <a:lnTo>
                  <a:pt x="46182" y="0"/>
                </a:lnTo>
                <a:lnTo>
                  <a:pt x="46182" y="2955636"/>
                </a:lnTo>
                <a:lnTo>
                  <a:pt x="46182" y="2955636"/>
                </a:lnTo>
                <a:cubicBezTo>
                  <a:pt x="20676" y="2955636"/>
                  <a:pt x="0" y="2934960"/>
                  <a:pt x="0" y="2909455"/>
                </a:cubicBezTo>
                <a:lnTo>
                  <a:pt x="0" y="46182"/>
                </a:lnTo>
                <a:cubicBezTo>
                  <a:pt x="0" y="20693"/>
                  <a:pt x="20693" y="0"/>
                  <a:pt x="46182" y="0"/>
                </a:cubicBezTo>
                <a:close/>
              </a:path>
            </a:pathLst>
          </a:custGeom>
          <a:solidFill>
            <a:srgbClr val="A99985"/>
          </a:solidFill>
        </p:spPr>
      </p:sp>
      <p:sp>
        <p:nvSpPr>
          <p:cNvPr id="9" name="Shape 7"/>
          <p:cNvSpPr/>
          <p:nvPr/>
        </p:nvSpPr>
        <p:spPr>
          <a:xfrm>
            <a:off x="2305916" y="3747077"/>
            <a:ext cx="646545" cy="646545"/>
          </a:xfrm>
          <a:custGeom>
            <a:avLst/>
            <a:gdLst/>
            <a:ahLst/>
            <a:cxnLst/>
            <a:rect l="l" t="t" r="r" b="b"/>
            <a:pathLst>
              <a:path w="646545" h="646545">
                <a:moveTo>
                  <a:pt x="323273" y="0"/>
                </a:moveTo>
                <a:lnTo>
                  <a:pt x="323273" y="0"/>
                </a:lnTo>
                <a:cubicBezTo>
                  <a:pt x="501692" y="0"/>
                  <a:pt x="646545" y="144854"/>
                  <a:pt x="646545" y="323273"/>
                </a:cubicBezTo>
                <a:lnTo>
                  <a:pt x="646545" y="323273"/>
                </a:lnTo>
                <a:cubicBezTo>
                  <a:pt x="646545" y="501692"/>
                  <a:pt x="501692" y="646545"/>
                  <a:pt x="323273" y="646545"/>
                </a:cubicBezTo>
                <a:lnTo>
                  <a:pt x="323273" y="646545"/>
                </a:lnTo>
                <a:cubicBezTo>
                  <a:pt x="144854" y="646545"/>
                  <a:pt x="0" y="501692"/>
                  <a:pt x="0" y="323273"/>
                </a:cubicBezTo>
                <a:lnTo>
                  <a:pt x="0" y="323273"/>
                </a:lnTo>
                <a:cubicBezTo>
                  <a:pt x="0" y="144854"/>
                  <a:pt x="144854" y="0"/>
                  <a:pt x="323273" y="0"/>
                </a:cubicBezTo>
                <a:close/>
              </a:path>
            </a:pathLst>
          </a:custGeom>
          <a:solidFill>
            <a:srgbClr val="A99985"/>
          </a:solidFill>
        </p:spPr>
      </p:sp>
      <p:sp>
        <p:nvSpPr>
          <p:cNvPr id="10" name="Shape 8"/>
          <p:cNvSpPr/>
          <p:nvPr/>
        </p:nvSpPr>
        <p:spPr>
          <a:xfrm>
            <a:off x="2456007" y="3931805"/>
            <a:ext cx="346364" cy="277091"/>
          </a:xfrm>
          <a:custGeom>
            <a:avLst/>
            <a:gdLst/>
            <a:ahLst/>
            <a:cxnLst/>
            <a:rect l="l" t="t" r="r" b="b"/>
            <a:pathLst>
              <a:path w="346364" h="277091">
                <a:moveTo>
                  <a:pt x="69273" y="51955"/>
                </a:moveTo>
                <a:cubicBezTo>
                  <a:pt x="69273" y="32850"/>
                  <a:pt x="84805" y="17318"/>
                  <a:pt x="103909" y="17318"/>
                </a:cubicBezTo>
                <a:lnTo>
                  <a:pt x="294409" y="17318"/>
                </a:lnTo>
                <a:cubicBezTo>
                  <a:pt x="313513" y="17318"/>
                  <a:pt x="329045" y="32850"/>
                  <a:pt x="329045" y="51955"/>
                </a:cubicBezTo>
                <a:lnTo>
                  <a:pt x="329045" y="181841"/>
                </a:lnTo>
                <a:lnTo>
                  <a:pt x="277091" y="181841"/>
                </a:lnTo>
                <a:lnTo>
                  <a:pt x="277091" y="173182"/>
                </a:lnTo>
                <a:cubicBezTo>
                  <a:pt x="277091" y="163603"/>
                  <a:pt x="269352" y="155864"/>
                  <a:pt x="259773" y="155864"/>
                </a:cubicBezTo>
                <a:lnTo>
                  <a:pt x="225136" y="155864"/>
                </a:lnTo>
                <a:cubicBezTo>
                  <a:pt x="215557" y="155864"/>
                  <a:pt x="207818" y="163603"/>
                  <a:pt x="207818" y="173182"/>
                </a:cubicBezTo>
                <a:lnTo>
                  <a:pt x="207818" y="181841"/>
                </a:lnTo>
                <a:lnTo>
                  <a:pt x="137950" y="181841"/>
                </a:lnTo>
                <a:cubicBezTo>
                  <a:pt x="143849" y="171666"/>
                  <a:pt x="147205" y="159814"/>
                  <a:pt x="147205" y="147205"/>
                </a:cubicBezTo>
                <a:cubicBezTo>
                  <a:pt x="147205" y="108942"/>
                  <a:pt x="116194" y="77932"/>
                  <a:pt x="77932" y="77932"/>
                </a:cubicBezTo>
                <a:cubicBezTo>
                  <a:pt x="75009" y="77932"/>
                  <a:pt x="72087" y="78094"/>
                  <a:pt x="69273" y="78473"/>
                </a:cubicBezTo>
                <a:lnTo>
                  <a:pt x="69273" y="51955"/>
                </a:lnTo>
                <a:close/>
                <a:moveTo>
                  <a:pt x="180217" y="242455"/>
                </a:moveTo>
                <a:cubicBezTo>
                  <a:pt x="177457" y="229358"/>
                  <a:pt x="171396" y="217506"/>
                  <a:pt x="162845" y="207818"/>
                </a:cubicBezTo>
                <a:lnTo>
                  <a:pt x="329045" y="207818"/>
                </a:lnTo>
                <a:cubicBezTo>
                  <a:pt x="329045" y="226922"/>
                  <a:pt x="313513" y="242455"/>
                  <a:pt x="294409" y="242455"/>
                </a:cubicBezTo>
                <a:lnTo>
                  <a:pt x="180217" y="242455"/>
                </a:lnTo>
                <a:close/>
                <a:moveTo>
                  <a:pt x="34636" y="147205"/>
                </a:moveTo>
                <a:cubicBezTo>
                  <a:pt x="34636" y="123309"/>
                  <a:pt x="54036" y="103909"/>
                  <a:pt x="77932" y="103909"/>
                </a:cubicBezTo>
                <a:cubicBezTo>
                  <a:pt x="101827" y="103909"/>
                  <a:pt x="121227" y="123309"/>
                  <a:pt x="121227" y="147205"/>
                </a:cubicBezTo>
                <a:cubicBezTo>
                  <a:pt x="121227" y="171100"/>
                  <a:pt x="101827" y="190500"/>
                  <a:pt x="77932" y="190500"/>
                </a:cubicBezTo>
                <a:cubicBezTo>
                  <a:pt x="54036" y="190500"/>
                  <a:pt x="34636" y="171100"/>
                  <a:pt x="34636" y="147205"/>
                </a:cubicBezTo>
                <a:close/>
                <a:moveTo>
                  <a:pt x="0" y="259773"/>
                </a:moveTo>
                <a:cubicBezTo>
                  <a:pt x="0" y="231089"/>
                  <a:pt x="23271" y="207818"/>
                  <a:pt x="51955" y="207818"/>
                </a:cubicBezTo>
                <a:lnTo>
                  <a:pt x="103909" y="207818"/>
                </a:lnTo>
                <a:cubicBezTo>
                  <a:pt x="132592" y="207818"/>
                  <a:pt x="155864" y="231089"/>
                  <a:pt x="155864" y="259773"/>
                </a:cubicBezTo>
                <a:cubicBezTo>
                  <a:pt x="155864" y="269352"/>
                  <a:pt x="148125" y="277091"/>
                  <a:pt x="138545" y="277091"/>
                </a:cubicBezTo>
                <a:lnTo>
                  <a:pt x="17318" y="277091"/>
                </a:lnTo>
                <a:cubicBezTo>
                  <a:pt x="7739" y="277091"/>
                  <a:pt x="0" y="269352"/>
                  <a:pt x="0" y="259773"/>
                </a:cubicBezTo>
                <a:close/>
              </a:path>
            </a:pathLst>
          </a:custGeom>
          <a:solidFill>
            <a:srgbClr val="F8F6F2"/>
          </a:solidFill>
        </p:spPr>
      </p:sp>
      <p:sp>
        <p:nvSpPr>
          <p:cNvPr id="11" name="Text 9"/>
          <p:cNvSpPr/>
          <p:nvPr/>
        </p:nvSpPr>
        <p:spPr>
          <a:xfrm>
            <a:off x="3091007" y="3885623"/>
            <a:ext cx="2135909" cy="369455"/>
          </a:xfrm>
          <a:prstGeom prst="rect">
            <a:avLst/>
          </a:prstGeom>
          <a:noFill/>
        </p:spPr>
        <p:txBody>
          <a:bodyPr wrap="square" lIns="0" tIns="0" rIns="0" bIns="0" rtlCol="0" anchor="ctr"/>
          <a:p>
            <a:pPr>
              <a:lnSpc>
                <a:spcPct val="110000"/>
              </a:lnSpc>
            </a:pPr>
            <a:r>
              <a:rPr lang="en-US" sz="2180" b="1" dirty="0">
                <a:solidFill>
                  <a:srgbClr val="4A4A4A"/>
                </a:solidFill>
                <a:latin typeface="MiSans" pitchFamily="34" charset="-122"/>
                <a:ea typeface="MiSans" pitchFamily="34" charset="-122"/>
                <a:cs typeface="MiSans" pitchFamily="34" charset="-120"/>
              </a:rPr>
              <a:t>举办防欺诈讲座</a:t>
            </a:r>
            <a:endParaRPr lang="en-US" sz="1600" dirty="0"/>
          </a:p>
        </p:txBody>
      </p:sp>
      <p:sp>
        <p:nvSpPr>
          <p:cNvPr id="12" name="Text 10"/>
          <p:cNvSpPr/>
          <p:nvPr/>
        </p:nvSpPr>
        <p:spPr>
          <a:xfrm>
            <a:off x="2305916" y="4624532"/>
            <a:ext cx="277091" cy="277091"/>
          </a:xfrm>
          <a:prstGeom prst="rect">
            <a:avLst/>
          </a:prstGeom>
          <a:noFill/>
        </p:spPr>
        <p:txBody>
          <a:bodyPr wrap="square" lIns="0" tIns="0" rIns="0" bIns="0" rtlCol="0" anchor="ctr"/>
          <a:p>
            <a:pPr>
              <a:lnSpc>
                <a:spcPct val="130000"/>
              </a:lnSpc>
            </a:pPr>
            <a:r>
              <a:rPr lang="en-US" sz="1455" dirty="0">
                <a:solidFill>
                  <a:srgbClr val="A99985"/>
                </a:solidFill>
                <a:latin typeface="MiSans" pitchFamily="34" charset="-122"/>
                <a:ea typeface="MiSans" pitchFamily="34" charset="-122"/>
                <a:cs typeface="MiSans" pitchFamily="34" charset="-120"/>
              </a:rPr>
              <a:t>•</a:t>
            </a:r>
            <a:endParaRPr lang="en-US" sz="1600" dirty="0"/>
          </a:p>
        </p:txBody>
      </p:sp>
      <p:sp>
        <p:nvSpPr>
          <p:cNvPr id="13" name="Text 11"/>
          <p:cNvSpPr/>
          <p:nvPr/>
        </p:nvSpPr>
        <p:spPr>
          <a:xfrm>
            <a:off x="2583007" y="4624532"/>
            <a:ext cx="2124364" cy="277091"/>
          </a:xfrm>
          <a:prstGeom prst="rect">
            <a:avLst/>
          </a:prstGeom>
          <a:noFill/>
        </p:spPr>
        <p:txBody>
          <a:bodyPr wrap="square" lIns="0" tIns="0" rIns="0" bIns="0" rtlCol="0" anchor="ctr"/>
          <a:p>
            <a:pPr>
              <a:lnSpc>
                <a:spcPct val="130000"/>
              </a:lnSpc>
            </a:pPr>
            <a:r>
              <a:rPr lang="en-US" sz="1455" dirty="0">
                <a:solidFill>
                  <a:srgbClr val="4A4A4A"/>
                </a:solidFill>
                <a:latin typeface="MiSans" pitchFamily="34" charset="-122"/>
                <a:ea typeface="MiSans" pitchFamily="34" charset="-122"/>
                <a:cs typeface="MiSans" pitchFamily="34" charset="-120"/>
              </a:rPr>
              <a:t>定期组织防诈骗知识讲座</a:t>
            </a:r>
            <a:endParaRPr lang="en-US" sz="1600" dirty="0"/>
          </a:p>
        </p:txBody>
      </p:sp>
      <p:sp>
        <p:nvSpPr>
          <p:cNvPr id="14" name="Text 12"/>
          <p:cNvSpPr/>
          <p:nvPr/>
        </p:nvSpPr>
        <p:spPr>
          <a:xfrm>
            <a:off x="2305916" y="5040168"/>
            <a:ext cx="277091" cy="277091"/>
          </a:xfrm>
          <a:prstGeom prst="rect">
            <a:avLst/>
          </a:prstGeom>
          <a:noFill/>
        </p:spPr>
        <p:txBody>
          <a:bodyPr wrap="square" lIns="0" tIns="0" rIns="0" bIns="0" rtlCol="0" anchor="ctr"/>
          <a:p>
            <a:pPr>
              <a:lnSpc>
                <a:spcPct val="130000"/>
              </a:lnSpc>
            </a:pPr>
            <a:r>
              <a:rPr lang="en-US" sz="1455" dirty="0">
                <a:solidFill>
                  <a:srgbClr val="A99985"/>
                </a:solidFill>
                <a:latin typeface="MiSans" pitchFamily="34" charset="-122"/>
                <a:ea typeface="MiSans" pitchFamily="34" charset="-122"/>
                <a:cs typeface="MiSans" pitchFamily="34" charset="-120"/>
              </a:rPr>
              <a:t>•</a:t>
            </a:r>
            <a:endParaRPr lang="en-US" sz="1600" dirty="0"/>
          </a:p>
        </p:txBody>
      </p:sp>
      <p:sp>
        <p:nvSpPr>
          <p:cNvPr id="15" name="Text 13"/>
          <p:cNvSpPr/>
          <p:nvPr/>
        </p:nvSpPr>
        <p:spPr>
          <a:xfrm>
            <a:off x="2583007" y="5040168"/>
            <a:ext cx="2493818" cy="277091"/>
          </a:xfrm>
          <a:prstGeom prst="rect">
            <a:avLst/>
          </a:prstGeom>
          <a:noFill/>
        </p:spPr>
        <p:txBody>
          <a:bodyPr wrap="square" lIns="0" tIns="0" rIns="0" bIns="0" rtlCol="0" anchor="ctr"/>
          <a:p>
            <a:pPr>
              <a:lnSpc>
                <a:spcPct val="130000"/>
              </a:lnSpc>
            </a:pPr>
            <a:r>
              <a:rPr lang="en-US" sz="1455" dirty="0">
                <a:solidFill>
                  <a:srgbClr val="4A4A4A"/>
                </a:solidFill>
                <a:latin typeface="MiSans" pitchFamily="34" charset="-122"/>
                <a:ea typeface="MiSans" pitchFamily="34" charset="-122"/>
                <a:cs typeface="MiSans" pitchFamily="34" charset="-120"/>
              </a:rPr>
              <a:t>邀请公安、银行专业人士讲解</a:t>
            </a:r>
            <a:endParaRPr lang="en-US" sz="1600" dirty="0"/>
          </a:p>
        </p:txBody>
      </p:sp>
      <p:sp>
        <p:nvSpPr>
          <p:cNvPr id="16" name="Text 14"/>
          <p:cNvSpPr/>
          <p:nvPr/>
        </p:nvSpPr>
        <p:spPr>
          <a:xfrm>
            <a:off x="2305916" y="5455805"/>
            <a:ext cx="277091" cy="277091"/>
          </a:xfrm>
          <a:prstGeom prst="rect">
            <a:avLst/>
          </a:prstGeom>
          <a:noFill/>
        </p:spPr>
        <p:txBody>
          <a:bodyPr wrap="square" lIns="0" tIns="0" rIns="0" bIns="0" rtlCol="0" anchor="ctr"/>
          <a:p>
            <a:pPr>
              <a:lnSpc>
                <a:spcPct val="130000"/>
              </a:lnSpc>
            </a:pPr>
            <a:r>
              <a:rPr lang="en-US" sz="1455" dirty="0">
                <a:solidFill>
                  <a:srgbClr val="A99985"/>
                </a:solidFill>
                <a:latin typeface="MiSans" pitchFamily="34" charset="-122"/>
                <a:ea typeface="MiSans" pitchFamily="34" charset="-122"/>
                <a:cs typeface="MiSans" pitchFamily="34" charset="-120"/>
              </a:rPr>
              <a:t>•</a:t>
            </a:r>
            <a:endParaRPr lang="en-US" sz="1600" dirty="0"/>
          </a:p>
        </p:txBody>
      </p:sp>
      <p:sp>
        <p:nvSpPr>
          <p:cNvPr id="17" name="Text 15"/>
          <p:cNvSpPr/>
          <p:nvPr/>
        </p:nvSpPr>
        <p:spPr>
          <a:xfrm>
            <a:off x="2583007" y="5455805"/>
            <a:ext cx="2124364" cy="277091"/>
          </a:xfrm>
          <a:prstGeom prst="rect">
            <a:avLst/>
          </a:prstGeom>
          <a:noFill/>
        </p:spPr>
        <p:txBody>
          <a:bodyPr wrap="square" lIns="0" tIns="0" rIns="0" bIns="0" rtlCol="0" anchor="ctr"/>
          <a:p>
            <a:pPr>
              <a:lnSpc>
                <a:spcPct val="130000"/>
              </a:lnSpc>
            </a:pPr>
            <a:r>
              <a:rPr lang="en-US" sz="1455" dirty="0">
                <a:solidFill>
                  <a:srgbClr val="4A4A4A"/>
                </a:solidFill>
                <a:latin typeface="MiSans" pitchFamily="34" charset="-122"/>
                <a:ea typeface="MiSans" pitchFamily="34" charset="-122"/>
                <a:cs typeface="MiSans" pitchFamily="34" charset="-120"/>
              </a:rPr>
              <a:t>通过真实案例提高警觉性</a:t>
            </a:r>
            <a:endParaRPr lang="en-US" sz="1600" dirty="0"/>
          </a:p>
        </p:txBody>
      </p:sp>
      <p:sp>
        <p:nvSpPr>
          <p:cNvPr id="18" name="Text 16"/>
          <p:cNvSpPr/>
          <p:nvPr/>
        </p:nvSpPr>
        <p:spPr>
          <a:xfrm>
            <a:off x="2305916" y="5871441"/>
            <a:ext cx="277091" cy="277091"/>
          </a:xfrm>
          <a:prstGeom prst="rect">
            <a:avLst/>
          </a:prstGeom>
          <a:noFill/>
        </p:spPr>
        <p:txBody>
          <a:bodyPr wrap="square" lIns="0" tIns="0" rIns="0" bIns="0" rtlCol="0" anchor="ctr"/>
          <a:p>
            <a:pPr>
              <a:lnSpc>
                <a:spcPct val="130000"/>
              </a:lnSpc>
            </a:pPr>
            <a:r>
              <a:rPr lang="en-US" sz="1455" dirty="0">
                <a:solidFill>
                  <a:srgbClr val="A99985"/>
                </a:solidFill>
                <a:latin typeface="MiSans" pitchFamily="34" charset="-122"/>
                <a:ea typeface="MiSans" pitchFamily="34" charset="-122"/>
                <a:cs typeface="MiSans" pitchFamily="34" charset="-120"/>
              </a:rPr>
              <a:t>•</a:t>
            </a:r>
            <a:endParaRPr lang="en-US" sz="1600" dirty="0"/>
          </a:p>
        </p:txBody>
      </p:sp>
      <p:sp>
        <p:nvSpPr>
          <p:cNvPr id="21" name="Text 17"/>
          <p:cNvSpPr/>
          <p:nvPr/>
        </p:nvSpPr>
        <p:spPr>
          <a:xfrm>
            <a:off x="2583007" y="5871441"/>
            <a:ext cx="2124364" cy="277091"/>
          </a:xfrm>
          <a:prstGeom prst="rect">
            <a:avLst/>
          </a:prstGeom>
          <a:noFill/>
        </p:spPr>
        <p:txBody>
          <a:bodyPr wrap="square" lIns="0" tIns="0" rIns="0" bIns="0" rtlCol="0" anchor="ctr"/>
          <a:p>
            <a:pPr>
              <a:lnSpc>
                <a:spcPct val="130000"/>
              </a:lnSpc>
            </a:pPr>
            <a:r>
              <a:rPr lang="en-US" sz="1455" dirty="0">
                <a:solidFill>
                  <a:srgbClr val="4A4A4A"/>
                </a:solidFill>
                <a:latin typeface="MiSans" pitchFamily="34" charset="-122"/>
                <a:ea typeface="MiSans" pitchFamily="34" charset="-122"/>
                <a:cs typeface="MiSans" pitchFamily="34" charset="-120"/>
              </a:rPr>
              <a:t>教授识别诈骗的基本方法</a:t>
            </a:r>
            <a:endParaRPr lang="en-US" sz="1600" dirty="0"/>
          </a:p>
        </p:txBody>
      </p:sp>
      <p:sp>
        <p:nvSpPr>
          <p:cNvPr id="22" name="Shape 19"/>
          <p:cNvSpPr/>
          <p:nvPr/>
        </p:nvSpPr>
        <p:spPr>
          <a:xfrm>
            <a:off x="6735618" y="3438236"/>
            <a:ext cx="46182" cy="2955636"/>
          </a:xfrm>
          <a:custGeom>
            <a:avLst/>
            <a:gdLst/>
            <a:ahLst/>
            <a:cxnLst/>
            <a:rect l="l" t="t" r="r" b="b"/>
            <a:pathLst>
              <a:path w="46182" h="2955636">
                <a:moveTo>
                  <a:pt x="46182" y="0"/>
                </a:moveTo>
                <a:lnTo>
                  <a:pt x="46182" y="0"/>
                </a:lnTo>
                <a:lnTo>
                  <a:pt x="46182" y="2955636"/>
                </a:lnTo>
                <a:lnTo>
                  <a:pt x="46182" y="2955636"/>
                </a:lnTo>
                <a:cubicBezTo>
                  <a:pt x="20676" y="2955636"/>
                  <a:pt x="0" y="2934960"/>
                  <a:pt x="0" y="2909455"/>
                </a:cubicBezTo>
                <a:lnTo>
                  <a:pt x="0" y="46182"/>
                </a:lnTo>
                <a:cubicBezTo>
                  <a:pt x="0" y="20693"/>
                  <a:pt x="20693" y="0"/>
                  <a:pt x="46182" y="0"/>
                </a:cubicBezTo>
                <a:close/>
              </a:path>
            </a:pathLst>
          </a:custGeom>
          <a:solidFill>
            <a:srgbClr val="D1A367"/>
          </a:solidFill>
        </p:spPr>
      </p:sp>
      <p:sp>
        <p:nvSpPr>
          <p:cNvPr id="23" name="Shape 20"/>
          <p:cNvSpPr/>
          <p:nvPr/>
        </p:nvSpPr>
        <p:spPr>
          <a:xfrm>
            <a:off x="7035800" y="3715327"/>
            <a:ext cx="646545" cy="646545"/>
          </a:xfrm>
          <a:custGeom>
            <a:avLst/>
            <a:gdLst/>
            <a:ahLst/>
            <a:cxnLst/>
            <a:rect l="l" t="t" r="r" b="b"/>
            <a:pathLst>
              <a:path w="646545" h="646545">
                <a:moveTo>
                  <a:pt x="323273" y="0"/>
                </a:moveTo>
                <a:lnTo>
                  <a:pt x="323273" y="0"/>
                </a:lnTo>
                <a:cubicBezTo>
                  <a:pt x="501692" y="0"/>
                  <a:pt x="646545" y="144854"/>
                  <a:pt x="646545" y="323273"/>
                </a:cubicBezTo>
                <a:lnTo>
                  <a:pt x="646545" y="323273"/>
                </a:lnTo>
                <a:cubicBezTo>
                  <a:pt x="646545" y="501692"/>
                  <a:pt x="501692" y="646545"/>
                  <a:pt x="323273" y="646545"/>
                </a:cubicBezTo>
                <a:lnTo>
                  <a:pt x="323273" y="646545"/>
                </a:lnTo>
                <a:cubicBezTo>
                  <a:pt x="144854" y="646545"/>
                  <a:pt x="0" y="501692"/>
                  <a:pt x="0" y="323273"/>
                </a:cubicBezTo>
                <a:lnTo>
                  <a:pt x="0" y="323273"/>
                </a:lnTo>
                <a:cubicBezTo>
                  <a:pt x="0" y="144854"/>
                  <a:pt x="144854" y="0"/>
                  <a:pt x="323273" y="0"/>
                </a:cubicBezTo>
                <a:close/>
              </a:path>
            </a:pathLst>
          </a:custGeom>
          <a:solidFill>
            <a:srgbClr val="D1A367"/>
          </a:solidFill>
        </p:spPr>
      </p:sp>
      <p:sp>
        <p:nvSpPr>
          <p:cNvPr id="24" name="Shape 21"/>
          <p:cNvSpPr/>
          <p:nvPr/>
        </p:nvSpPr>
        <p:spPr>
          <a:xfrm>
            <a:off x="7220527" y="3900055"/>
            <a:ext cx="277091" cy="277091"/>
          </a:xfrm>
          <a:custGeom>
            <a:avLst/>
            <a:gdLst/>
            <a:ahLst/>
            <a:cxnLst/>
            <a:rect l="l" t="t" r="r" b="b"/>
            <a:pathLst>
              <a:path w="277091" h="277091">
                <a:moveTo>
                  <a:pt x="138545" y="0"/>
                </a:moveTo>
                <a:cubicBezTo>
                  <a:pt x="141035" y="0"/>
                  <a:pt x="143524" y="541"/>
                  <a:pt x="145797" y="1569"/>
                </a:cubicBezTo>
                <a:lnTo>
                  <a:pt x="247758" y="44811"/>
                </a:lnTo>
                <a:cubicBezTo>
                  <a:pt x="259664" y="49844"/>
                  <a:pt x="268540" y="61588"/>
                  <a:pt x="268486" y="75767"/>
                </a:cubicBezTo>
                <a:cubicBezTo>
                  <a:pt x="268215" y="129453"/>
                  <a:pt x="246135" y="227680"/>
                  <a:pt x="152887" y="272328"/>
                </a:cubicBezTo>
                <a:cubicBezTo>
                  <a:pt x="143849" y="276658"/>
                  <a:pt x="133350" y="276658"/>
                  <a:pt x="124312" y="272328"/>
                </a:cubicBezTo>
                <a:cubicBezTo>
                  <a:pt x="31010" y="227680"/>
                  <a:pt x="8984" y="129453"/>
                  <a:pt x="8713" y="75767"/>
                </a:cubicBezTo>
                <a:cubicBezTo>
                  <a:pt x="8659" y="61588"/>
                  <a:pt x="17535" y="49844"/>
                  <a:pt x="29441" y="44811"/>
                </a:cubicBezTo>
                <a:lnTo>
                  <a:pt x="131348" y="1569"/>
                </a:lnTo>
                <a:cubicBezTo>
                  <a:pt x="133621" y="541"/>
                  <a:pt x="136056" y="0"/>
                  <a:pt x="138545" y="0"/>
                </a:cubicBezTo>
                <a:close/>
                <a:moveTo>
                  <a:pt x="138545" y="36152"/>
                </a:moveTo>
                <a:lnTo>
                  <a:pt x="138545" y="240777"/>
                </a:lnTo>
                <a:cubicBezTo>
                  <a:pt x="213230" y="204625"/>
                  <a:pt x="233308" y="124529"/>
                  <a:pt x="233795" y="76579"/>
                </a:cubicBezTo>
                <a:lnTo>
                  <a:pt x="138545" y="36206"/>
                </a:lnTo>
                <a:lnTo>
                  <a:pt x="138545" y="36206"/>
                </a:lnTo>
                <a:close/>
              </a:path>
            </a:pathLst>
          </a:custGeom>
          <a:solidFill>
            <a:srgbClr val="F8F6F2"/>
          </a:solidFill>
        </p:spPr>
      </p:sp>
      <p:sp>
        <p:nvSpPr>
          <p:cNvPr id="25" name="Text 22"/>
          <p:cNvSpPr/>
          <p:nvPr/>
        </p:nvSpPr>
        <p:spPr>
          <a:xfrm>
            <a:off x="7820891" y="3853873"/>
            <a:ext cx="1847273" cy="369455"/>
          </a:xfrm>
          <a:prstGeom prst="rect">
            <a:avLst/>
          </a:prstGeom>
          <a:noFill/>
        </p:spPr>
        <p:txBody>
          <a:bodyPr wrap="square" lIns="0" tIns="0" rIns="0" bIns="0" rtlCol="0" anchor="ctr"/>
          <a:p>
            <a:pPr>
              <a:lnSpc>
                <a:spcPct val="110000"/>
              </a:lnSpc>
            </a:pPr>
            <a:r>
              <a:rPr lang="en-US" sz="2180" b="1" dirty="0">
                <a:solidFill>
                  <a:srgbClr val="4A4A4A"/>
                </a:solidFill>
                <a:latin typeface="MiSans" pitchFamily="34" charset="-122"/>
                <a:ea typeface="MiSans" pitchFamily="34" charset="-122"/>
                <a:cs typeface="MiSans" pitchFamily="34" charset="-120"/>
              </a:rPr>
              <a:t>识别诈骗陷阱</a:t>
            </a:r>
            <a:endParaRPr lang="en-US" sz="1600" dirty="0"/>
          </a:p>
        </p:txBody>
      </p:sp>
      <p:sp>
        <p:nvSpPr>
          <p:cNvPr id="37" name="Text 23"/>
          <p:cNvSpPr/>
          <p:nvPr/>
        </p:nvSpPr>
        <p:spPr>
          <a:xfrm>
            <a:off x="7035800" y="4592782"/>
            <a:ext cx="277091" cy="277091"/>
          </a:xfrm>
          <a:prstGeom prst="rect">
            <a:avLst/>
          </a:prstGeom>
          <a:noFill/>
        </p:spPr>
        <p:txBody>
          <a:bodyPr wrap="square" lIns="0" tIns="0" rIns="0" bIns="0" rtlCol="0" anchor="ctr"/>
          <a:p>
            <a:pPr>
              <a:lnSpc>
                <a:spcPct val="130000"/>
              </a:lnSpc>
            </a:pPr>
            <a:r>
              <a:rPr lang="en-US" sz="1455" dirty="0">
                <a:solidFill>
                  <a:srgbClr val="D1A367"/>
                </a:solidFill>
                <a:latin typeface="MiSans" pitchFamily="34" charset="-122"/>
                <a:ea typeface="MiSans" pitchFamily="34" charset="-122"/>
                <a:cs typeface="MiSans" pitchFamily="34" charset="-120"/>
              </a:rPr>
              <a:t>•</a:t>
            </a:r>
            <a:endParaRPr lang="en-US" sz="1600" dirty="0"/>
          </a:p>
        </p:txBody>
      </p:sp>
      <p:sp>
        <p:nvSpPr>
          <p:cNvPr id="50" name="Text 24"/>
          <p:cNvSpPr/>
          <p:nvPr/>
        </p:nvSpPr>
        <p:spPr>
          <a:xfrm>
            <a:off x="7312891" y="4592782"/>
            <a:ext cx="1327727" cy="277091"/>
          </a:xfrm>
          <a:prstGeom prst="rect">
            <a:avLst/>
          </a:prstGeom>
          <a:noFill/>
        </p:spPr>
        <p:txBody>
          <a:bodyPr wrap="square" lIns="0" tIns="0" rIns="0" bIns="0" rtlCol="0" anchor="ctr"/>
          <a:p>
            <a:pPr>
              <a:lnSpc>
                <a:spcPct val="130000"/>
              </a:lnSpc>
            </a:pPr>
            <a:r>
              <a:rPr lang="en-US" sz="1455" dirty="0">
                <a:solidFill>
                  <a:srgbClr val="4A4A4A"/>
                </a:solidFill>
                <a:latin typeface="MiSans" pitchFamily="34" charset="-122"/>
                <a:ea typeface="MiSans" pitchFamily="34" charset="-122"/>
                <a:cs typeface="MiSans" pitchFamily="34" charset="-120"/>
              </a:rPr>
              <a:t>警惕"免费"诱饵</a:t>
            </a:r>
            <a:endParaRPr lang="en-US" sz="1600" dirty="0"/>
          </a:p>
        </p:txBody>
      </p:sp>
      <p:sp>
        <p:nvSpPr>
          <p:cNvPr id="51" name="Text 25"/>
          <p:cNvSpPr/>
          <p:nvPr/>
        </p:nvSpPr>
        <p:spPr>
          <a:xfrm>
            <a:off x="7035800" y="5008418"/>
            <a:ext cx="277091" cy="277091"/>
          </a:xfrm>
          <a:prstGeom prst="rect">
            <a:avLst/>
          </a:prstGeom>
          <a:noFill/>
        </p:spPr>
        <p:txBody>
          <a:bodyPr wrap="square" lIns="0" tIns="0" rIns="0" bIns="0" rtlCol="0" anchor="ctr"/>
          <a:p>
            <a:pPr>
              <a:lnSpc>
                <a:spcPct val="130000"/>
              </a:lnSpc>
            </a:pPr>
            <a:r>
              <a:rPr lang="en-US" sz="1455" dirty="0">
                <a:solidFill>
                  <a:srgbClr val="D1A367"/>
                </a:solidFill>
                <a:latin typeface="MiSans" pitchFamily="34" charset="-122"/>
                <a:ea typeface="MiSans" pitchFamily="34" charset="-122"/>
                <a:cs typeface="MiSans" pitchFamily="34" charset="-120"/>
              </a:rPr>
              <a:t>•</a:t>
            </a:r>
            <a:endParaRPr lang="en-US" sz="1600" dirty="0"/>
          </a:p>
        </p:txBody>
      </p:sp>
      <p:sp>
        <p:nvSpPr>
          <p:cNvPr id="52" name="Text 26"/>
          <p:cNvSpPr/>
          <p:nvPr/>
        </p:nvSpPr>
        <p:spPr>
          <a:xfrm>
            <a:off x="7312891" y="5008418"/>
            <a:ext cx="1570182" cy="277091"/>
          </a:xfrm>
          <a:prstGeom prst="rect">
            <a:avLst/>
          </a:prstGeom>
          <a:noFill/>
        </p:spPr>
        <p:txBody>
          <a:bodyPr wrap="square" lIns="0" tIns="0" rIns="0" bIns="0" rtlCol="0" anchor="ctr"/>
          <a:p>
            <a:pPr>
              <a:lnSpc>
                <a:spcPct val="130000"/>
              </a:lnSpc>
            </a:pPr>
            <a:r>
              <a:rPr lang="en-US" sz="1455" dirty="0">
                <a:solidFill>
                  <a:srgbClr val="4A4A4A"/>
                </a:solidFill>
                <a:latin typeface="MiSans" pitchFamily="34" charset="-122"/>
                <a:ea typeface="MiSans" pitchFamily="34" charset="-122"/>
                <a:cs typeface="MiSans" pitchFamily="34" charset="-120"/>
              </a:rPr>
              <a:t>识别高压销售手段</a:t>
            </a:r>
            <a:endParaRPr lang="en-US" sz="1600" dirty="0"/>
          </a:p>
        </p:txBody>
      </p:sp>
      <p:sp>
        <p:nvSpPr>
          <p:cNvPr id="53" name="Text 27"/>
          <p:cNvSpPr/>
          <p:nvPr/>
        </p:nvSpPr>
        <p:spPr>
          <a:xfrm>
            <a:off x="7035800" y="5424055"/>
            <a:ext cx="277091" cy="277091"/>
          </a:xfrm>
          <a:prstGeom prst="rect">
            <a:avLst/>
          </a:prstGeom>
          <a:noFill/>
        </p:spPr>
        <p:txBody>
          <a:bodyPr wrap="square" lIns="0" tIns="0" rIns="0" bIns="0" rtlCol="0" anchor="ctr"/>
          <a:p>
            <a:pPr>
              <a:lnSpc>
                <a:spcPct val="130000"/>
              </a:lnSpc>
            </a:pPr>
            <a:r>
              <a:rPr lang="en-US" sz="1455" dirty="0">
                <a:solidFill>
                  <a:srgbClr val="D1A367"/>
                </a:solidFill>
                <a:latin typeface="MiSans" pitchFamily="34" charset="-122"/>
                <a:ea typeface="MiSans" pitchFamily="34" charset="-122"/>
                <a:cs typeface="MiSans" pitchFamily="34" charset="-120"/>
              </a:rPr>
              <a:t>•</a:t>
            </a:r>
            <a:endParaRPr lang="en-US" sz="1600" dirty="0"/>
          </a:p>
        </p:txBody>
      </p:sp>
      <p:sp>
        <p:nvSpPr>
          <p:cNvPr id="54" name="Text 28"/>
          <p:cNvSpPr/>
          <p:nvPr/>
        </p:nvSpPr>
        <p:spPr>
          <a:xfrm>
            <a:off x="7312891" y="5424055"/>
            <a:ext cx="1512455" cy="277091"/>
          </a:xfrm>
          <a:prstGeom prst="rect">
            <a:avLst/>
          </a:prstGeom>
          <a:noFill/>
        </p:spPr>
        <p:txBody>
          <a:bodyPr wrap="square" lIns="0" tIns="0" rIns="0" bIns="0" rtlCol="0" anchor="ctr"/>
          <a:p>
            <a:pPr>
              <a:lnSpc>
                <a:spcPct val="130000"/>
              </a:lnSpc>
            </a:pPr>
            <a:r>
              <a:rPr lang="en-US" sz="1455" dirty="0">
                <a:solidFill>
                  <a:srgbClr val="4A4A4A"/>
                </a:solidFill>
                <a:latin typeface="MiSans" pitchFamily="34" charset="-122"/>
                <a:ea typeface="MiSans" pitchFamily="34" charset="-122"/>
                <a:cs typeface="MiSans" pitchFamily="34" charset="-120"/>
              </a:rPr>
              <a:t>不轻信"专家"推荐</a:t>
            </a:r>
            <a:endParaRPr lang="en-US" sz="1600" dirty="0"/>
          </a:p>
        </p:txBody>
      </p:sp>
      <p:sp>
        <p:nvSpPr>
          <p:cNvPr id="55" name="Text 29"/>
          <p:cNvSpPr/>
          <p:nvPr/>
        </p:nvSpPr>
        <p:spPr>
          <a:xfrm>
            <a:off x="7035800" y="5839691"/>
            <a:ext cx="277091" cy="277091"/>
          </a:xfrm>
          <a:prstGeom prst="rect">
            <a:avLst/>
          </a:prstGeom>
          <a:noFill/>
        </p:spPr>
        <p:txBody>
          <a:bodyPr wrap="square" lIns="0" tIns="0" rIns="0" bIns="0" rtlCol="0" anchor="ctr"/>
          <a:p>
            <a:pPr>
              <a:lnSpc>
                <a:spcPct val="130000"/>
              </a:lnSpc>
            </a:pPr>
            <a:r>
              <a:rPr lang="en-US" sz="1455" dirty="0">
                <a:solidFill>
                  <a:srgbClr val="D1A367"/>
                </a:solidFill>
                <a:latin typeface="MiSans" pitchFamily="34" charset="-122"/>
                <a:ea typeface="MiSans" pitchFamily="34" charset="-122"/>
                <a:cs typeface="MiSans" pitchFamily="34" charset="-120"/>
              </a:rPr>
              <a:t>•</a:t>
            </a:r>
            <a:endParaRPr lang="en-US" sz="1600" dirty="0"/>
          </a:p>
        </p:txBody>
      </p:sp>
      <p:sp>
        <p:nvSpPr>
          <p:cNvPr id="56" name="Text 30"/>
          <p:cNvSpPr/>
          <p:nvPr/>
        </p:nvSpPr>
        <p:spPr>
          <a:xfrm>
            <a:off x="7312891" y="5839691"/>
            <a:ext cx="1754909" cy="277091"/>
          </a:xfrm>
          <a:prstGeom prst="rect">
            <a:avLst/>
          </a:prstGeom>
          <a:noFill/>
        </p:spPr>
        <p:txBody>
          <a:bodyPr wrap="square" lIns="0" tIns="0" rIns="0" bIns="0" rtlCol="0" anchor="ctr"/>
          <a:p>
            <a:pPr>
              <a:lnSpc>
                <a:spcPct val="130000"/>
              </a:lnSpc>
            </a:pPr>
            <a:r>
              <a:rPr lang="en-US" sz="1455" dirty="0">
                <a:solidFill>
                  <a:srgbClr val="4A4A4A"/>
                </a:solidFill>
                <a:latin typeface="MiSans" pitchFamily="34" charset="-122"/>
                <a:ea typeface="MiSans" pitchFamily="34" charset="-122"/>
                <a:cs typeface="MiSans" pitchFamily="34" charset="-120"/>
              </a:rPr>
              <a:t>对高额回报保持怀疑</a:t>
            </a:r>
            <a:endParaRPr lang="en-US" sz="1600" dirty="0"/>
          </a:p>
        </p:txBody>
      </p:sp>
      <p:sp>
        <p:nvSpPr>
          <p:cNvPr id="61" name="Text 35"/>
          <p:cNvSpPr/>
          <p:nvPr/>
        </p:nvSpPr>
        <p:spPr>
          <a:xfrm>
            <a:off x="1869902" y="7579360"/>
            <a:ext cx="1847273" cy="369455"/>
          </a:xfrm>
          <a:prstGeom prst="rect">
            <a:avLst/>
          </a:prstGeom>
          <a:noFill/>
        </p:spPr>
        <p:txBody>
          <a:bodyPr wrap="square" lIns="0" tIns="0" rIns="0" bIns="0" rtlCol="0" anchor="ctr"/>
          <a:p>
            <a:pPr>
              <a:lnSpc>
                <a:spcPct val="110000"/>
              </a:lnSpc>
            </a:pPr>
            <a:r>
              <a:rPr lang="en-US" sz="2180" b="1" dirty="0">
                <a:solidFill>
                  <a:srgbClr val="4A4A4A"/>
                </a:solidFill>
                <a:latin typeface="MiSans" pitchFamily="34" charset="-122"/>
                <a:ea typeface="MiSans" pitchFamily="34" charset="-122"/>
                <a:cs typeface="MiSans" pitchFamily="34" charset="-120"/>
              </a:rPr>
              <a:t>提供正确信息</a:t>
            </a:r>
            <a:endParaRPr lang="en-US" sz="2180" b="1" dirty="0">
              <a:solidFill>
                <a:srgbClr val="4A4A4A"/>
              </a:solidFill>
              <a:latin typeface="MiSans" pitchFamily="34" charset="-122"/>
              <a:ea typeface="MiSans" pitchFamily="34" charset="-122"/>
              <a:cs typeface="MiSans" pitchFamily="34" charset="-120"/>
            </a:endParaRPr>
          </a:p>
        </p:txBody>
      </p:sp>
      <p:sp>
        <p:nvSpPr>
          <p:cNvPr id="64" name="Text 38"/>
          <p:cNvSpPr/>
          <p:nvPr/>
        </p:nvSpPr>
        <p:spPr>
          <a:xfrm>
            <a:off x="1885488" y="8104909"/>
            <a:ext cx="6973455" cy="277091"/>
          </a:xfrm>
          <a:prstGeom prst="rect">
            <a:avLst/>
          </a:prstGeom>
          <a:noFill/>
        </p:spPr>
        <p:txBody>
          <a:bodyPr wrap="square" lIns="0" tIns="0" rIns="0" bIns="0" rtlCol="0" anchor="ctr"/>
          <a:p>
            <a:pPr>
              <a:lnSpc>
                <a:spcPct val="130000"/>
              </a:lnSpc>
            </a:pPr>
            <a:r>
              <a:rPr lang="en-US" sz="1455" b="1" dirty="0">
                <a:solidFill>
                  <a:srgbClr val="F8F6F2"/>
                </a:solidFill>
                <a:latin typeface="MiSans" pitchFamily="34" charset="-122"/>
                <a:ea typeface="MiSans" pitchFamily="34" charset="-122"/>
                <a:cs typeface="MiSans" pitchFamily="34" charset="-120"/>
              </a:rPr>
              <a:t>提供科学的健康知识，帮助老年人了解常见疾病的预防和治疗方法</a:t>
            </a:r>
            <a:endParaRPr lang="en-US" sz="1455" b="1" dirty="0">
              <a:solidFill>
                <a:srgbClr val="F8F6F2"/>
              </a:solidFill>
              <a:latin typeface="MiSans" pitchFamily="34" charset="-122"/>
              <a:ea typeface="MiSans" pitchFamily="34" charset="-122"/>
              <a:cs typeface="MiSans" pitchFamily="34" charset="-120"/>
            </a:endParaRPr>
          </a:p>
        </p:txBody>
      </p:sp>
      <p:sp>
        <p:nvSpPr>
          <p:cNvPr id="67" name="Text 41"/>
          <p:cNvSpPr/>
          <p:nvPr/>
        </p:nvSpPr>
        <p:spPr>
          <a:xfrm>
            <a:off x="1870133" y="8537979"/>
            <a:ext cx="6973455" cy="277091"/>
          </a:xfrm>
          <a:prstGeom prst="rect">
            <a:avLst/>
          </a:prstGeom>
          <a:noFill/>
        </p:spPr>
        <p:txBody>
          <a:bodyPr wrap="square" lIns="0" tIns="0" rIns="0" bIns="0" rtlCol="0" anchor="ctr"/>
          <a:p>
            <a:pPr>
              <a:lnSpc>
                <a:spcPct val="130000"/>
              </a:lnSpc>
            </a:pPr>
            <a:r>
              <a:rPr lang="en-US" sz="1455" b="1" dirty="0">
                <a:solidFill>
                  <a:srgbClr val="F8F6F2"/>
                </a:solidFill>
                <a:latin typeface="MiSans" pitchFamily="34" charset="-122"/>
                <a:ea typeface="MiSans" pitchFamily="34" charset="-122"/>
                <a:cs typeface="MiSans" pitchFamily="34" charset="-120"/>
              </a:rPr>
              <a:t>教授辨别保健品真伪的方法，了解保健品的适用范围和注意事项</a:t>
            </a:r>
            <a:endParaRPr lang="en-US" sz="1455" b="1" dirty="0">
              <a:solidFill>
                <a:srgbClr val="F8F6F2"/>
              </a:solidFill>
              <a:latin typeface="MiSans" pitchFamily="34" charset="-122"/>
              <a:ea typeface="MiSans" pitchFamily="34" charset="-122"/>
              <a:cs typeface="MiSans" pitchFamily="34" charset="-12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908685"/>
            <a:ext cx="8128000" cy="581025"/>
          </a:xfrm>
          <a:prstGeom prst="rect">
            <a:avLst/>
          </a:prstGeom>
          <a:noFill/>
        </p:spPr>
        <p:txBody>
          <a:bodyPr wrap="square" rtlCol="0" anchor="t">
            <a:spAutoFit/>
          </a:bodyP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防范金融诈骗（</a:t>
            </a:r>
            <a:r>
              <a:rPr lang="zh-CN" altLang="en-US" sz="3540" b="1" dirty="0">
                <a:solidFill>
                  <a:srgbClr val="4A4A4A"/>
                </a:solidFill>
                <a:latin typeface="MiSans" pitchFamily="34" charset="-122"/>
                <a:ea typeface="MiSans" pitchFamily="34" charset="-122"/>
                <a:cs typeface="MiSans" pitchFamily="34" charset="-120"/>
                <a:sym typeface="+mn-ea"/>
              </a:rPr>
              <a:t>二</a:t>
            </a:r>
            <a:r>
              <a:rPr lang="en-US" sz="3540" b="1" dirty="0">
                <a:solidFill>
                  <a:srgbClr val="4A4A4A"/>
                </a:solidFill>
                <a:latin typeface="MiSans" pitchFamily="34" charset="-122"/>
                <a:ea typeface="MiSans" pitchFamily="34" charset="-122"/>
                <a:cs typeface="MiSans" pitchFamily="34" charset="-120"/>
                <a:sym typeface="+mn-ea"/>
              </a:rPr>
              <a:t>）</a:t>
            </a:r>
            <a:endParaRPr lang="en-US" altLang="en-US" sz="3540" b="1" dirty="0">
              <a:solidFill>
                <a:srgbClr val="4A4A4A"/>
              </a:solidFill>
              <a:latin typeface="MiSans" pitchFamily="34" charset="-122"/>
              <a:ea typeface="MiSans" pitchFamily="34" charset="-122"/>
              <a:cs typeface="MiSans" pitchFamily="34" charset="-120"/>
              <a:sym typeface="+mn-ea"/>
            </a:endParaRPr>
          </a:p>
        </p:txBody>
      </p:sp>
      <p:sp>
        <p:nvSpPr>
          <p:cNvPr id="6" name="Text 4"/>
          <p:cNvSpPr/>
          <p:nvPr/>
        </p:nvSpPr>
        <p:spPr>
          <a:xfrm>
            <a:off x="495935" y="1477010"/>
            <a:ext cx="14222095" cy="1253490"/>
          </a:xfrm>
          <a:prstGeom prst="rect">
            <a:avLst/>
          </a:prstGeom>
          <a:noFill/>
        </p:spPr>
        <p:txBody>
          <a:bodyPr wrap="square" lIns="0" tIns="0" rIns="0" bIns="0" rtlCol="0" anchor="ctr"/>
          <a:p>
            <a:pPr>
              <a:lnSpc>
                <a:spcPct val="140000"/>
              </a:lnSpc>
            </a:pPr>
            <a:r>
              <a:rPr lang="en-US" b="1" dirty="0">
                <a:solidFill>
                  <a:schemeClr val="tx1"/>
                </a:solidFill>
                <a:latin typeface="MiSans" pitchFamily="34" charset="-122"/>
                <a:ea typeface="MiSans" pitchFamily="34" charset="-122"/>
                <a:cs typeface="MiSans" pitchFamily="34" charset="-120"/>
                <a:sym typeface="+mn-ea"/>
              </a:rPr>
              <a:t>防范金融诈骗的第erer</a:t>
            </a:r>
            <a:r>
              <a:rPr lang="zh-CN" altLang="en-US" b="1" dirty="0">
                <a:solidFill>
                  <a:schemeClr val="tx1"/>
                </a:solidFill>
                <a:latin typeface="MiSans" pitchFamily="34" charset="-122"/>
                <a:ea typeface="MiSans" pitchFamily="34" charset="-122"/>
                <a:cs typeface="MiSans" pitchFamily="34" charset="-120"/>
                <a:sym typeface="+mn-ea"/>
              </a:rPr>
              <a:t>二</a:t>
            </a:r>
            <a:r>
              <a:rPr lang="en-US" b="1" dirty="0">
                <a:solidFill>
                  <a:schemeClr val="tx1"/>
                </a:solidFill>
                <a:latin typeface="MiSans" pitchFamily="34" charset="-122"/>
                <a:ea typeface="MiSans" pitchFamily="34" charset="-122"/>
                <a:cs typeface="MiSans" pitchFamily="34" charset="-120"/>
                <a:sym typeface="+mn-ea"/>
              </a:rPr>
              <a:t>类方法</a:t>
            </a:r>
            <a:endParaRPr lang="en-US" b="1" dirty="0">
              <a:solidFill>
                <a:schemeClr val="tx1"/>
              </a:solidFill>
              <a:latin typeface="MiSans" pitchFamily="34" charset="-122"/>
              <a:ea typeface="MiSans" pitchFamily="34" charset="-122"/>
              <a:cs typeface="MiSans" pitchFamily="34" charset="-120"/>
              <a:sym typeface="+mn-ea"/>
            </a:endParaRPr>
          </a:p>
          <a:p>
            <a:pPr>
              <a:lnSpc>
                <a:spcPct val="140000"/>
              </a:lnSpc>
            </a:pPr>
            <a:r>
              <a:rPr lang="en-US" dirty="0">
                <a:solidFill>
                  <a:schemeClr val="tx1"/>
                </a:solidFill>
                <a:latin typeface="MiSans" pitchFamily="34" charset="-122"/>
                <a:ea typeface="MiSans" pitchFamily="34" charset="-122"/>
                <a:cs typeface="MiSans" pitchFamily="34" charset="-120"/>
                <a:sym typeface="+mn-ea"/>
              </a:rPr>
              <a:t>与老年人建立良好的信任关系，让他们在遇到问题时愿意寻求帮助，并且鼓励家庭成员参与老年人的健康管理和财务监督，共同防范欺诈行为。建立社区监督机制，对可疑的健康讲座和推销活动进行监控和报告。</a:t>
            </a:r>
            <a:endParaRPr lang="en-US" b="1" dirty="0">
              <a:solidFill>
                <a:schemeClr val="tx1"/>
              </a:solidFill>
              <a:latin typeface="MiSans" pitchFamily="34" charset="-122"/>
              <a:ea typeface="MiSans" pitchFamily="34" charset="-122"/>
              <a:cs typeface="MiSans" pitchFamily="34" charset="-120"/>
              <a:sym typeface="+mn-ea"/>
            </a:endParaRPr>
          </a:p>
        </p:txBody>
      </p:sp>
      <p:sp>
        <p:nvSpPr>
          <p:cNvPr id="61" name="Text 35"/>
          <p:cNvSpPr/>
          <p:nvPr/>
        </p:nvSpPr>
        <p:spPr>
          <a:xfrm>
            <a:off x="1869902" y="7579360"/>
            <a:ext cx="1847273" cy="369455"/>
          </a:xfrm>
          <a:prstGeom prst="rect">
            <a:avLst/>
          </a:prstGeom>
          <a:noFill/>
        </p:spPr>
        <p:txBody>
          <a:bodyPr wrap="square" lIns="0" tIns="0" rIns="0" bIns="0" rtlCol="0" anchor="ctr"/>
          <a:p>
            <a:pPr>
              <a:lnSpc>
                <a:spcPct val="110000"/>
              </a:lnSpc>
            </a:pPr>
            <a:r>
              <a:rPr lang="en-US" sz="2180" b="1" dirty="0">
                <a:solidFill>
                  <a:srgbClr val="4A4A4A"/>
                </a:solidFill>
                <a:latin typeface="MiSans" pitchFamily="34" charset="-122"/>
                <a:ea typeface="MiSans" pitchFamily="34" charset="-122"/>
                <a:cs typeface="MiSans" pitchFamily="34" charset="-120"/>
                <a:sym typeface="+mn-ea"/>
              </a:rPr>
              <a:t>综合防范策略</a:t>
            </a:r>
            <a:endParaRPr lang="en-US" sz="2180" b="1" dirty="0">
              <a:solidFill>
                <a:srgbClr val="4A4A4A"/>
              </a:solidFill>
              <a:latin typeface="MiSans" pitchFamily="34" charset="-122"/>
              <a:ea typeface="MiSans" pitchFamily="34" charset="-122"/>
              <a:cs typeface="MiSans" pitchFamily="34" charset="-120"/>
            </a:endParaRPr>
          </a:p>
        </p:txBody>
      </p:sp>
      <p:sp>
        <p:nvSpPr>
          <p:cNvPr id="64" name="Text 38"/>
          <p:cNvSpPr/>
          <p:nvPr/>
        </p:nvSpPr>
        <p:spPr>
          <a:xfrm>
            <a:off x="1885488" y="8104909"/>
            <a:ext cx="6973455" cy="277091"/>
          </a:xfrm>
          <a:prstGeom prst="rect">
            <a:avLst/>
          </a:prstGeom>
          <a:noFill/>
        </p:spPr>
        <p:txBody>
          <a:bodyPr wrap="square" lIns="0" tIns="0" rIns="0" bIns="0" rtlCol="0" anchor="ctr"/>
          <a:p>
            <a:pPr>
              <a:lnSpc>
                <a:spcPct val="130000"/>
              </a:lnSpc>
            </a:pPr>
            <a:r>
              <a:rPr lang="en-US" sz="1455" dirty="0">
                <a:solidFill>
                  <a:srgbClr val="F8F6F2"/>
                </a:solidFill>
                <a:latin typeface="MiSans" pitchFamily="34" charset="-122"/>
                <a:ea typeface="MiSans" pitchFamily="34" charset="-122"/>
                <a:cs typeface="MiSans" pitchFamily="34" charset="-120"/>
                <a:sym typeface="+mn-ea"/>
              </a:rPr>
              <a:t>老年人、家庭成员、护理人员、社区共同参与，形成全方位防范体系</a:t>
            </a:r>
            <a:endParaRPr lang="en-US" sz="1455" b="1" dirty="0">
              <a:solidFill>
                <a:srgbClr val="F8F6F2"/>
              </a:solidFill>
              <a:latin typeface="MiSans" pitchFamily="34" charset="-122"/>
              <a:ea typeface="MiSans" pitchFamily="34" charset="-122"/>
              <a:cs typeface="MiSans" pitchFamily="34" charset="-120"/>
            </a:endParaRPr>
          </a:p>
        </p:txBody>
      </p:sp>
      <p:sp>
        <p:nvSpPr>
          <p:cNvPr id="67" name="Text 41"/>
          <p:cNvSpPr/>
          <p:nvPr/>
        </p:nvSpPr>
        <p:spPr>
          <a:xfrm>
            <a:off x="1870133" y="8537979"/>
            <a:ext cx="6973455" cy="277091"/>
          </a:xfrm>
          <a:prstGeom prst="rect">
            <a:avLst/>
          </a:prstGeom>
          <a:noFill/>
        </p:spPr>
        <p:txBody>
          <a:bodyPr wrap="square" lIns="0" tIns="0" rIns="0" bIns="0" rtlCol="0" anchor="ctr"/>
          <a:p>
            <a:pPr>
              <a:lnSpc>
                <a:spcPct val="130000"/>
              </a:lnSpc>
            </a:pPr>
            <a:r>
              <a:rPr lang="en-US" sz="1455" dirty="0">
                <a:solidFill>
                  <a:srgbClr val="F8F6F2"/>
                </a:solidFill>
                <a:latin typeface="MiSans" pitchFamily="34" charset="-122"/>
                <a:ea typeface="MiSans" pitchFamily="34" charset="-122"/>
                <a:cs typeface="MiSans" pitchFamily="34" charset="-120"/>
                <a:sym typeface="+mn-ea"/>
              </a:rPr>
              <a:t>定期开展防诈骗教育，更新诈骗手段信息，保持老年人警觉性</a:t>
            </a:r>
            <a:endParaRPr lang="en-US" sz="1455" b="1" dirty="0">
              <a:solidFill>
                <a:srgbClr val="F8F6F2"/>
              </a:solidFill>
              <a:latin typeface="MiSans" pitchFamily="34" charset="-122"/>
              <a:ea typeface="MiSans" pitchFamily="34" charset="-122"/>
              <a:cs typeface="MiSans" pitchFamily="34" charset="-120"/>
            </a:endParaRPr>
          </a:p>
        </p:txBody>
      </p:sp>
      <p:sp>
        <p:nvSpPr>
          <p:cNvPr id="62" name="Shape 7"/>
          <p:cNvSpPr/>
          <p:nvPr/>
        </p:nvSpPr>
        <p:spPr>
          <a:xfrm>
            <a:off x="1538737" y="3760154"/>
            <a:ext cx="621390" cy="621390"/>
          </a:xfrm>
          <a:custGeom>
            <a:avLst/>
            <a:gdLst/>
            <a:ahLst/>
            <a:cxnLst/>
            <a:rect l="l" t="t" r="r" b="b"/>
            <a:pathLst>
              <a:path w="621390" h="621390">
                <a:moveTo>
                  <a:pt x="310695" y="0"/>
                </a:moveTo>
                <a:lnTo>
                  <a:pt x="310695" y="0"/>
                </a:lnTo>
                <a:cubicBezTo>
                  <a:pt x="482172" y="0"/>
                  <a:pt x="621390" y="139218"/>
                  <a:pt x="621390" y="310695"/>
                </a:cubicBezTo>
                <a:lnTo>
                  <a:pt x="621390" y="310695"/>
                </a:lnTo>
                <a:cubicBezTo>
                  <a:pt x="621390" y="482172"/>
                  <a:pt x="482172" y="621390"/>
                  <a:pt x="310695" y="621390"/>
                </a:cubicBezTo>
                <a:lnTo>
                  <a:pt x="310695" y="621390"/>
                </a:lnTo>
                <a:cubicBezTo>
                  <a:pt x="139218" y="621390"/>
                  <a:pt x="0" y="482172"/>
                  <a:pt x="0" y="310695"/>
                </a:cubicBezTo>
                <a:lnTo>
                  <a:pt x="0" y="310695"/>
                </a:lnTo>
                <a:cubicBezTo>
                  <a:pt x="0" y="139218"/>
                  <a:pt x="139218" y="0"/>
                  <a:pt x="310695" y="0"/>
                </a:cubicBezTo>
                <a:close/>
              </a:path>
            </a:pathLst>
          </a:custGeom>
          <a:solidFill>
            <a:srgbClr val="A99985"/>
          </a:solidFill>
        </p:spPr>
      </p:sp>
      <p:sp>
        <p:nvSpPr>
          <p:cNvPr id="63" name="Shape 8"/>
          <p:cNvSpPr/>
          <p:nvPr/>
        </p:nvSpPr>
        <p:spPr>
          <a:xfrm>
            <a:off x="1699633" y="3937694"/>
            <a:ext cx="299599" cy="266310"/>
          </a:xfrm>
          <a:custGeom>
            <a:avLst/>
            <a:gdLst/>
            <a:ahLst/>
            <a:cxnLst/>
            <a:rect l="l" t="t" r="r" b="b"/>
            <a:pathLst>
              <a:path w="299599" h="266310">
                <a:moveTo>
                  <a:pt x="139865" y="44316"/>
                </a:moveTo>
                <a:lnTo>
                  <a:pt x="79217" y="111725"/>
                </a:lnTo>
                <a:cubicBezTo>
                  <a:pt x="76824" y="114378"/>
                  <a:pt x="76928" y="118487"/>
                  <a:pt x="79477" y="121036"/>
                </a:cubicBezTo>
                <a:cubicBezTo>
                  <a:pt x="95341" y="136900"/>
                  <a:pt x="121088" y="136900"/>
                  <a:pt x="136952" y="121036"/>
                </a:cubicBezTo>
                <a:lnTo>
                  <a:pt x="153492" y="104495"/>
                </a:lnTo>
                <a:cubicBezTo>
                  <a:pt x="155677" y="102311"/>
                  <a:pt x="158434" y="101115"/>
                  <a:pt x="161242" y="100906"/>
                </a:cubicBezTo>
                <a:cubicBezTo>
                  <a:pt x="164779" y="100594"/>
                  <a:pt x="168420" y="101791"/>
                  <a:pt x="171125" y="104495"/>
                </a:cubicBezTo>
                <a:lnTo>
                  <a:pt x="262981" y="195571"/>
                </a:lnTo>
                <a:lnTo>
                  <a:pt x="299599" y="166444"/>
                </a:lnTo>
                <a:lnTo>
                  <a:pt x="299599" y="16644"/>
                </a:lnTo>
                <a:lnTo>
                  <a:pt x="241343" y="49933"/>
                </a:lnTo>
                <a:lnTo>
                  <a:pt x="228964" y="41663"/>
                </a:lnTo>
                <a:cubicBezTo>
                  <a:pt x="220746" y="36202"/>
                  <a:pt x="211123" y="33289"/>
                  <a:pt x="201241" y="33289"/>
                </a:cubicBezTo>
                <a:lnTo>
                  <a:pt x="164623" y="33289"/>
                </a:lnTo>
                <a:cubicBezTo>
                  <a:pt x="164051" y="33289"/>
                  <a:pt x="163427" y="33289"/>
                  <a:pt x="162855" y="33341"/>
                </a:cubicBezTo>
                <a:cubicBezTo>
                  <a:pt x="154064" y="33809"/>
                  <a:pt x="145794" y="37762"/>
                  <a:pt x="139865" y="44316"/>
                </a:cubicBezTo>
                <a:close/>
                <a:moveTo>
                  <a:pt x="60648" y="95029"/>
                </a:moveTo>
                <a:lnTo>
                  <a:pt x="116198" y="33289"/>
                </a:lnTo>
                <a:lnTo>
                  <a:pt x="95601" y="33289"/>
                </a:lnTo>
                <a:cubicBezTo>
                  <a:pt x="82338" y="33289"/>
                  <a:pt x="69646" y="38542"/>
                  <a:pt x="60284" y="47905"/>
                </a:cubicBezTo>
                <a:lnTo>
                  <a:pt x="58255" y="49933"/>
                </a:lnTo>
                <a:lnTo>
                  <a:pt x="0" y="16644"/>
                </a:lnTo>
                <a:lnTo>
                  <a:pt x="0" y="166444"/>
                </a:lnTo>
                <a:lnTo>
                  <a:pt x="81349" y="234217"/>
                </a:lnTo>
                <a:cubicBezTo>
                  <a:pt x="93312" y="244204"/>
                  <a:pt x="108396" y="249666"/>
                  <a:pt x="123949" y="249666"/>
                </a:cubicBezTo>
                <a:lnTo>
                  <a:pt x="132115" y="249666"/>
                </a:lnTo>
                <a:lnTo>
                  <a:pt x="128474" y="246025"/>
                </a:lnTo>
                <a:cubicBezTo>
                  <a:pt x="123584" y="241135"/>
                  <a:pt x="123584" y="233229"/>
                  <a:pt x="128474" y="228392"/>
                </a:cubicBezTo>
                <a:cubicBezTo>
                  <a:pt x="133363" y="223555"/>
                  <a:pt x="141269" y="223503"/>
                  <a:pt x="146106" y="228392"/>
                </a:cubicBezTo>
                <a:lnTo>
                  <a:pt x="167432" y="249718"/>
                </a:lnTo>
                <a:lnTo>
                  <a:pt x="172113" y="249718"/>
                </a:lnTo>
                <a:cubicBezTo>
                  <a:pt x="182048" y="249718"/>
                  <a:pt x="191774" y="247481"/>
                  <a:pt x="200617" y="243320"/>
                </a:cubicBezTo>
                <a:lnTo>
                  <a:pt x="186729" y="229380"/>
                </a:lnTo>
                <a:cubicBezTo>
                  <a:pt x="181840" y="224491"/>
                  <a:pt x="181840" y="216585"/>
                  <a:pt x="186729" y="211748"/>
                </a:cubicBezTo>
                <a:cubicBezTo>
                  <a:pt x="191618" y="206910"/>
                  <a:pt x="199524" y="206858"/>
                  <a:pt x="204362" y="211748"/>
                </a:cubicBezTo>
                <a:lnTo>
                  <a:pt x="221006" y="228392"/>
                </a:lnTo>
                <a:lnTo>
                  <a:pt x="230108" y="219290"/>
                </a:lnTo>
                <a:cubicBezTo>
                  <a:pt x="234738" y="214660"/>
                  <a:pt x="236090" y="207951"/>
                  <a:pt x="234061" y="202073"/>
                </a:cubicBezTo>
                <a:lnTo>
                  <a:pt x="162335" y="130918"/>
                </a:lnTo>
                <a:lnTo>
                  <a:pt x="154585" y="138668"/>
                </a:lnTo>
                <a:cubicBezTo>
                  <a:pt x="128942" y="164311"/>
                  <a:pt x="87435" y="164311"/>
                  <a:pt x="61792" y="138668"/>
                </a:cubicBezTo>
                <a:cubicBezTo>
                  <a:pt x="49829" y="126705"/>
                  <a:pt x="49361" y="107512"/>
                  <a:pt x="60648" y="94977"/>
                </a:cubicBezTo>
                <a:close/>
              </a:path>
            </a:pathLst>
          </a:custGeom>
          <a:solidFill>
            <a:srgbClr val="F8F6F2"/>
          </a:solidFill>
        </p:spPr>
      </p:sp>
      <p:sp>
        <p:nvSpPr>
          <p:cNvPr id="65" name="Text 9"/>
          <p:cNvSpPr/>
          <p:nvPr/>
        </p:nvSpPr>
        <p:spPr>
          <a:xfrm>
            <a:off x="495935" y="4483100"/>
            <a:ext cx="2572385" cy="351790"/>
          </a:xfrm>
          <a:prstGeom prst="rect">
            <a:avLst/>
          </a:prstGeom>
          <a:noFill/>
        </p:spPr>
        <p:txBody>
          <a:bodyPr wrap="square" lIns="0" tIns="0" rIns="0" bIns="0" rtlCol="0" anchor="ctr"/>
          <a:lstStyle/>
          <a:p>
            <a:pPr algn="ctr">
              <a:lnSpc>
                <a:spcPct val="120000"/>
              </a:lnSpc>
            </a:pPr>
            <a:r>
              <a:rPr lang="en-US" sz="1745" b="1" dirty="0">
                <a:solidFill>
                  <a:srgbClr val="4A4A4A"/>
                </a:solidFill>
                <a:latin typeface="MiSans" pitchFamily="34" charset="-122"/>
                <a:ea typeface="MiSans" pitchFamily="34" charset="-122"/>
                <a:cs typeface="MiSans" pitchFamily="34" charset="-120"/>
              </a:rPr>
              <a:t>建立信任关系</a:t>
            </a:r>
            <a:endParaRPr lang="en-US" sz="1600" dirty="0"/>
          </a:p>
        </p:txBody>
      </p:sp>
      <p:sp>
        <p:nvSpPr>
          <p:cNvPr id="66" name="Text 10"/>
          <p:cNvSpPr/>
          <p:nvPr/>
        </p:nvSpPr>
        <p:spPr>
          <a:xfrm>
            <a:off x="405360" y="4971118"/>
            <a:ext cx="266310" cy="266310"/>
          </a:xfrm>
          <a:prstGeom prst="rect">
            <a:avLst/>
          </a:prstGeom>
          <a:noFill/>
        </p:spPr>
        <p:txBody>
          <a:bodyPr wrap="square" lIns="0" tIns="0" rIns="0" bIns="0" rtlCol="0" anchor="ctr"/>
          <a:lstStyle/>
          <a:p>
            <a:pPr>
              <a:lnSpc>
                <a:spcPct val="130000"/>
              </a:lnSpc>
            </a:pPr>
            <a:r>
              <a:rPr lang="en-US" sz="1400" dirty="0">
                <a:solidFill>
                  <a:srgbClr val="A99985"/>
                </a:solidFill>
                <a:latin typeface="MiSans" pitchFamily="34" charset="-122"/>
                <a:ea typeface="MiSans" pitchFamily="34" charset="-122"/>
                <a:cs typeface="MiSans" pitchFamily="34" charset="-120"/>
              </a:rPr>
              <a:t>•</a:t>
            </a:r>
            <a:endParaRPr lang="en-US" sz="1600" dirty="0"/>
          </a:p>
        </p:txBody>
      </p:sp>
      <p:sp>
        <p:nvSpPr>
          <p:cNvPr id="68" name="Text 11"/>
          <p:cNvSpPr/>
          <p:nvPr/>
        </p:nvSpPr>
        <p:spPr>
          <a:xfrm>
            <a:off x="671670" y="4971118"/>
            <a:ext cx="2396789" cy="266310"/>
          </a:xfrm>
          <a:prstGeom prst="rect">
            <a:avLst/>
          </a:prstGeom>
          <a:noFill/>
        </p:spPr>
        <p:txBody>
          <a:bodyPr wrap="square" lIns="0" tIns="0" rIns="0" bIns="0" rtlCol="0" anchor="ctr"/>
          <a:lstStyle/>
          <a:p>
            <a:pPr>
              <a:lnSpc>
                <a:spcPct val="130000"/>
              </a:lnSpc>
            </a:pPr>
            <a:r>
              <a:rPr lang="en-US" sz="1400" dirty="0">
                <a:solidFill>
                  <a:srgbClr val="4A4A4A"/>
                </a:solidFill>
                <a:latin typeface="MiSans" pitchFamily="34" charset="-122"/>
                <a:ea typeface="MiSans" pitchFamily="34" charset="-122"/>
                <a:cs typeface="MiSans" pitchFamily="34" charset="-120"/>
              </a:rPr>
              <a:t>真诚关心老年人的生活和需求</a:t>
            </a:r>
            <a:endParaRPr lang="en-US" sz="1600" dirty="0"/>
          </a:p>
        </p:txBody>
      </p:sp>
      <p:sp>
        <p:nvSpPr>
          <p:cNvPr id="69" name="Text 12"/>
          <p:cNvSpPr/>
          <p:nvPr/>
        </p:nvSpPr>
        <p:spPr>
          <a:xfrm>
            <a:off x="405360" y="5326198"/>
            <a:ext cx="266310" cy="266310"/>
          </a:xfrm>
          <a:prstGeom prst="rect">
            <a:avLst/>
          </a:prstGeom>
          <a:noFill/>
        </p:spPr>
        <p:txBody>
          <a:bodyPr wrap="square" lIns="0" tIns="0" rIns="0" bIns="0" rtlCol="0" anchor="ctr"/>
          <a:lstStyle/>
          <a:p>
            <a:pPr>
              <a:lnSpc>
                <a:spcPct val="130000"/>
              </a:lnSpc>
            </a:pPr>
            <a:r>
              <a:rPr lang="en-US" sz="1400" dirty="0">
                <a:solidFill>
                  <a:srgbClr val="A99985"/>
                </a:solidFill>
                <a:latin typeface="MiSans" pitchFamily="34" charset="-122"/>
                <a:ea typeface="MiSans" pitchFamily="34" charset="-122"/>
                <a:cs typeface="MiSans" pitchFamily="34" charset="-120"/>
              </a:rPr>
              <a:t>•</a:t>
            </a:r>
            <a:endParaRPr lang="en-US" sz="1600" dirty="0"/>
          </a:p>
        </p:txBody>
      </p:sp>
      <p:sp>
        <p:nvSpPr>
          <p:cNvPr id="70" name="Text 13"/>
          <p:cNvSpPr/>
          <p:nvPr/>
        </p:nvSpPr>
        <p:spPr>
          <a:xfrm>
            <a:off x="671670" y="5326198"/>
            <a:ext cx="2396789" cy="266310"/>
          </a:xfrm>
          <a:prstGeom prst="rect">
            <a:avLst/>
          </a:prstGeom>
          <a:noFill/>
        </p:spPr>
        <p:txBody>
          <a:bodyPr wrap="square" lIns="0" tIns="0" rIns="0" bIns="0" rtlCol="0" anchor="ctr"/>
          <a:lstStyle/>
          <a:p>
            <a:pPr>
              <a:lnSpc>
                <a:spcPct val="130000"/>
              </a:lnSpc>
            </a:pPr>
            <a:r>
              <a:rPr lang="en-US" sz="1400" dirty="0">
                <a:solidFill>
                  <a:srgbClr val="4A4A4A"/>
                </a:solidFill>
                <a:latin typeface="MiSans" pitchFamily="34" charset="-122"/>
                <a:ea typeface="MiSans" pitchFamily="34" charset="-122"/>
                <a:cs typeface="MiSans" pitchFamily="34" charset="-120"/>
              </a:rPr>
              <a:t>耐心倾听老年人的困惑和疑虑</a:t>
            </a:r>
            <a:endParaRPr lang="en-US" sz="1600" dirty="0"/>
          </a:p>
        </p:txBody>
      </p:sp>
      <p:sp>
        <p:nvSpPr>
          <p:cNvPr id="71" name="Text 14"/>
          <p:cNvSpPr/>
          <p:nvPr/>
        </p:nvSpPr>
        <p:spPr>
          <a:xfrm>
            <a:off x="405360" y="5681278"/>
            <a:ext cx="266310" cy="266310"/>
          </a:xfrm>
          <a:prstGeom prst="rect">
            <a:avLst/>
          </a:prstGeom>
          <a:noFill/>
        </p:spPr>
        <p:txBody>
          <a:bodyPr wrap="square" lIns="0" tIns="0" rIns="0" bIns="0" rtlCol="0" anchor="ctr"/>
          <a:lstStyle/>
          <a:p>
            <a:pPr>
              <a:lnSpc>
                <a:spcPct val="130000"/>
              </a:lnSpc>
            </a:pPr>
            <a:r>
              <a:rPr lang="en-US" sz="1400" dirty="0">
                <a:solidFill>
                  <a:srgbClr val="A99985"/>
                </a:solidFill>
                <a:latin typeface="MiSans" pitchFamily="34" charset="-122"/>
                <a:ea typeface="MiSans" pitchFamily="34" charset="-122"/>
                <a:cs typeface="MiSans" pitchFamily="34" charset="-120"/>
              </a:rPr>
              <a:t>•</a:t>
            </a:r>
            <a:endParaRPr lang="en-US" sz="1600" dirty="0"/>
          </a:p>
        </p:txBody>
      </p:sp>
      <p:sp>
        <p:nvSpPr>
          <p:cNvPr id="72" name="Text 15"/>
          <p:cNvSpPr/>
          <p:nvPr/>
        </p:nvSpPr>
        <p:spPr>
          <a:xfrm>
            <a:off x="671670" y="5681278"/>
            <a:ext cx="2041709" cy="266310"/>
          </a:xfrm>
          <a:prstGeom prst="rect">
            <a:avLst/>
          </a:prstGeom>
          <a:noFill/>
        </p:spPr>
        <p:txBody>
          <a:bodyPr wrap="square" lIns="0" tIns="0" rIns="0" bIns="0" rtlCol="0" anchor="ctr"/>
          <a:lstStyle/>
          <a:p>
            <a:pPr>
              <a:lnSpc>
                <a:spcPct val="130000"/>
              </a:lnSpc>
            </a:pPr>
            <a:r>
              <a:rPr lang="en-US" sz="1400" dirty="0">
                <a:solidFill>
                  <a:srgbClr val="4A4A4A"/>
                </a:solidFill>
                <a:latin typeface="MiSans" pitchFamily="34" charset="-122"/>
                <a:ea typeface="MiSans" pitchFamily="34" charset="-122"/>
                <a:cs typeface="MiSans" pitchFamily="34" charset="-120"/>
              </a:rPr>
              <a:t>及时提供专业建议和帮助</a:t>
            </a:r>
            <a:endParaRPr lang="en-US" sz="1600" dirty="0"/>
          </a:p>
        </p:txBody>
      </p:sp>
      <p:sp>
        <p:nvSpPr>
          <p:cNvPr id="73" name="Text 16"/>
          <p:cNvSpPr/>
          <p:nvPr/>
        </p:nvSpPr>
        <p:spPr>
          <a:xfrm>
            <a:off x="405360" y="6036358"/>
            <a:ext cx="266310" cy="266310"/>
          </a:xfrm>
          <a:prstGeom prst="rect">
            <a:avLst/>
          </a:prstGeom>
          <a:noFill/>
        </p:spPr>
        <p:txBody>
          <a:bodyPr wrap="square" lIns="0" tIns="0" rIns="0" bIns="0" rtlCol="0" anchor="ctr"/>
          <a:lstStyle/>
          <a:p>
            <a:pPr>
              <a:lnSpc>
                <a:spcPct val="130000"/>
              </a:lnSpc>
            </a:pPr>
            <a:r>
              <a:rPr lang="en-US" sz="1400" dirty="0">
                <a:solidFill>
                  <a:srgbClr val="A99985"/>
                </a:solidFill>
                <a:latin typeface="MiSans" pitchFamily="34" charset="-122"/>
                <a:ea typeface="MiSans" pitchFamily="34" charset="-122"/>
                <a:cs typeface="MiSans" pitchFamily="34" charset="-120"/>
              </a:rPr>
              <a:t>•</a:t>
            </a:r>
            <a:endParaRPr lang="en-US" sz="1600" dirty="0"/>
          </a:p>
        </p:txBody>
      </p:sp>
      <p:sp>
        <p:nvSpPr>
          <p:cNvPr id="74" name="Text 17"/>
          <p:cNvSpPr/>
          <p:nvPr/>
        </p:nvSpPr>
        <p:spPr>
          <a:xfrm>
            <a:off x="671670" y="6036358"/>
            <a:ext cx="2396789" cy="266310"/>
          </a:xfrm>
          <a:prstGeom prst="rect">
            <a:avLst/>
          </a:prstGeom>
          <a:noFill/>
        </p:spPr>
        <p:txBody>
          <a:bodyPr wrap="square" lIns="0" tIns="0" rIns="0" bIns="0" rtlCol="0" anchor="ctr"/>
          <a:lstStyle/>
          <a:p>
            <a:pPr>
              <a:lnSpc>
                <a:spcPct val="130000"/>
              </a:lnSpc>
            </a:pPr>
            <a:r>
              <a:rPr lang="en-US" sz="1400" dirty="0">
                <a:solidFill>
                  <a:srgbClr val="4A4A4A"/>
                </a:solidFill>
                <a:latin typeface="MiSans" pitchFamily="34" charset="-122"/>
                <a:ea typeface="MiSans" pitchFamily="34" charset="-122"/>
                <a:cs typeface="MiSans" pitchFamily="34" charset="-120"/>
              </a:rPr>
              <a:t>让老年人感受到被尊重和保护</a:t>
            </a:r>
            <a:endParaRPr lang="en-US" sz="1600" dirty="0"/>
          </a:p>
        </p:txBody>
      </p:sp>
      <p:sp>
        <p:nvSpPr>
          <p:cNvPr id="75" name="Shape 20"/>
          <p:cNvSpPr/>
          <p:nvPr/>
        </p:nvSpPr>
        <p:spPr>
          <a:xfrm>
            <a:off x="5578237" y="3683954"/>
            <a:ext cx="621390" cy="621390"/>
          </a:xfrm>
          <a:custGeom>
            <a:avLst/>
            <a:gdLst/>
            <a:ahLst/>
            <a:cxnLst/>
            <a:rect l="l" t="t" r="r" b="b"/>
            <a:pathLst>
              <a:path w="621390" h="621390">
                <a:moveTo>
                  <a:pt x="310695" y="0"/>
                </a:moveTo>
                <a:lnTo>
                  <a:pt x="310695" y="0"/>
                </a:lnTo>
                <a:cubicBezTo>
                  <a:pt x="482172" y="0"/>
                  <a:pt x="621390" y="139218"/>
                  <a:pt x="621390" y="310695"/>
                </a:cubicBezTo>
                <a:lnTo>
                  <a:pt x="621390" y="310695"/>
                </a:lnTo>
                <a:cubicBezTo>
                  <a:pt x="621390" y="482172"/>
                  <a:pt x="482172" y="621390"/>
                  <a:pt x="310695" y="621390"/>
                </a:cubicBezTo>
                <a:lnTo>
                  <a:pt x="310695" y="621390"/>
                </a:lnTo>
                <a:cubicBezTo>
                  <a:pt x="139218" y="621390"/>
                  <a:pt x="0" y="482172"/>
                  <a:pt x="0" y="310695"/>
                </a:cubicBezTo>
                <a:lnTo>
                  <a:pt x="0" y="310695"/>
                </a:lnTo>
                <a:cubicBezTo>
                  <a:pt x="0" y="139218"/>
                  <a:pt x="139218" y="0"/>
                  <a:pt x="310695" y="0"/>
                </a:cubicBezTo>
                <a:close/>
              </a:path>
            </a:pathLst>
          </a:custGeom>
          <a:solidFill>
            <a:srgbClr val="8A9A87"/>
          </a:solidFill>
        </p:spPr>
      </p:sp>
      <p:sp>
        <p:nvSpPr>
          <p:cNvPr id="76" name="Shape 21"/>
          <p:cNvSpPr/>
          <p:nvPr/>
        </p:nvSpPr>
        <p:spPr>
          <a:xfrm>
            <a:off x="5722488" y="3861494"/>
            <a:ext cx="332887" cy="266310"/>
          </a:xfrm>
          <a:custGeom>
            <a:avLst/>
            <a:gdLst/>
            <a:ahLst/>
            <a:cxnLst/>
            <a:rect l="l" t="t" r="r" b="b"/>
            <a:pathLst>
              <a:path w="332887" h="266310">
                <a:moveTo>
                  <a:pt x="166444" y="8322"/>
                </a:moveTo>
                <a:cubicBezTo>
                  <a:pt x="196299" y="8322"/>
                  <a:pt x="220538" y="32561"/>
                  <a:pt x="220538" y="62416"/>
                </a:cubicBezTo>
                <a:cubicBezTo>
                  <a:pt x="220538" y="92272"/>
                  <a:pt x="196299" y="116511"/>
                  <a:pt x="166444" y="116511"/>
                </a:cubicBezTo>
                <a:cubicBezTo>
                  <a:pt x="136588" y="116511"/>
                  <a:pt x="112349" y="92272"/>
                  <a:pt x="112349" y="62416"/>
                </a:cubicBezTo>
                <a:cubicBezTo>
                  <a:pt x="112349" y="32561"/>
                  <a:pt x="136588" y="8322"/>
                  <a:pt x="166444" y="8322"/>
                </a:cubicBezTo>
                <a:close/>
                <a:moveTo>
                  <a:pt x="49933" y="45772"/>
                </a:moveTo>
                <a:cubicBezTo>
                  <a:pt x="70602" y="45772"/>
                  <a:pt x="87383" y="62553"/>
                  <a:pt x="87383" y="83222"/>
                </a:cubicBezTo>
                <a:cubicBezTo>
                  <a:pt x="87383" y="103891"/>
                  <a:pt x="70602" y="120672"/>
                  <a:pt x="49933" y="120672"/>
                </a:cubicBezTo>
                <a:cubicBezTo>
                  <a:pt x="29264" y="120672"/>
                  <a:pt x="12483" y="103891"/>
                  <a:pt x="12483" y="83222"/>
                </a:cubicBezTo>
                <a:cubicBezTo>
                  <a:pt x="12483" y="62553"/>
                  <a:pt x="29264" y="45772"/>
                  <a:pt x="49933" y="45772"/>
                </a:cubicBezTo>
                <a:close/>
                <a:moveTo>
                  <a:pt x="0" y="216377"/>
                </a:moveTo>
                <a:cubicBezTo>
                  <a:pt x="0" y="179603"/>
                  <a:pt x="29804" y="149799"/>
                  <a:pt x="66577" y="149799"/>
                </a:cubicBezTo>
                <a:cubicBezTo>
                  <a:pt x="73235" y="149799"/>
                  <a:pt x="79685" y="150788"/>
                  <a:pt x="85771" y="152608"/>
                </a:cubicBezTo>
                <a:cubicBezTo>
                  <a:pt x="68658" y="171749"/>
                  <a:pt x="58255" y="197028"/>
                  <a:pt x="58255" y="224699"/>
                </a:cubicBezTo>
                <a:lnTo>
                  <a:pt x="58255" y="233021"/>
                </a:lnTo>
                <a:cubicBezTo>
                  <a:pt x="58255" y="238951"/>
                  <a:pt x="59504" y="244568"/>
                  <a:pt x="61740" y="249666"/>
                </a:cubicBezTo>
                <a:lnTo>
                  <a:pt x="16644" y="249666"/>
                </a:lnTo>
                <a:cubicBezTo>
                  <a:pt x="7438" y="249666"/>
                  <a:pt x="0" y="242228"/>
                  <a:pt x="0" y="233021"/>
                </a:cubicBezTo>
                <a:lnTo>
                  <a:pt x="0" y="216377"/>
                </a:lnTo>
                <a:close/>
                <a:moveTo>
                  <a:pt x="271147" y="249666"/>
                </a:moveTo>
                <a:cubicBezTo>
                  <a:pt x="273384" y="244568"/>
                  <a:pt x="274632" y="238951"/>
                  <a:pt x="274632" y="233021"/>
                </a:cubicBezTo>
                <a:lnTo>
                  <a:pt x="274632" y="224699"/>
                </a:lnTo>
                <a:cubicBezTo>
                  <a:pt x="274632" y="197028"/>
                  <a:pt x="264229" y="171749"/>
                  <a:pt x="247117" y="152608"/>
                </a:cubicBezTo>
                <a:cubicBezTo>
                  <a:pt x="253202" y="150788"/>
                  <a:pt x="259652" y="149799"/>
                  <a:pt x="266310" y="149799"/>
                </a:cubicBezTo>
                <a:cubicBezTo>
                  <a:pt x="303084" y="149799"/>
                  <a:pt x="332887" y="179603"/>
                  <a:pt x="332887" y="216377"/>
                </a:cubicBezTo>
                <a:lnTo>
                  <a:pt x="332887" y="233021"/>
                </a:lnTo>
                <a:cubicBezTo>
                  <a:pt x="332887" y="242228"/>
                  <a:pt x="325449" y="249666"/>
                  <a:pt x="316243" y="249666"/>
                </a:cubicBezTo>
                <a:lnTo>
                  <a:pt x="271147" y="249666"/>
                </a:lnTo>
                <a:close/>
                <a:moveTo>
                  <a:pt x="245504" y="83222"/>
                </a:moveTo>
                <a:cubicBezTo>
                  <a:pt x="245504" y="62553"/>
                  <a:pt x="262285" y="45772"/>
                  <a:pt x="282954" y="45772"/>
                </a:cubicBezTo>
                <a:cubicBezTo>
                  <a:pt x="303623" y="45772"/>
                  <a:pt x="320404" y="62553"/>
                  <a:pt x="320404" y="83222"/>
                </a:cubicBezTo>
                <a:cubicBezTo>
                  <a:pt x="320404" y="103891"/>
                  <a:pt x="303623" y="120672"/>
                  <a:pt x="282954" y="120672"/>
                </a:cubicBezTo>
                <a:cubicBezTo>
                  <a:pt x="262285" y="120672"/>
                  <a:pt x="245504" y="103891"/>
                  <a:pt x="245504" y="83222"/>
                </a:cubicBezTo>
                <a:close/>
                <a:moveTo>
                  <a:pt x="83222" y="224699"/>
                </a:moveTo>
                <a:cubicBezTo>
                  <a:pt x="83222" y="178719"/>
                  <a:pt x="120464" y="141477"/>
                  <a:pt x="166444" y="141477"/>
                </a:cubicBezTo>
                <a:cubicBezTo>
                  <a:pt x="212424" y="141477"/>
                  <a:pt x="249666" y="178719"/>
                  <a:pt x="249666" y="224699"/>
                </a:cubicBezTo>
                <a:lnTo>
                  <a:pt x="249666" y="233021"/>
                </a:lnTo>
                <a:cubicBezTo>
                  <a:pt x="249666" y="242228"/>
                  <a:pt x="242228" y="249666"/>
                  <a:pt x="233021" y="249666"/>
                </a:cubicBezTo>
                <a:lnTo>
                  <a:pt x="99866" y="249666"/>
                </a:lnTo>
                <a:cubicBezTo>
                  <a:pt x="90660" y="249666"/>
                  <a:pt x="83222" y="242228"/>
                  <a:pt x="83222" y="233021"/>
                </a:cubicBezTo>
                <a:lnTo>
                  <a:pt x="83222" y="224699"/>
                </a:lnTo>
                <a:close/>
              </a:path>
            </a:pathLst>
          </a:custGeom>
          <a:solidFill>
            <a:srgbClr val="F8F6F2"/>
          </a:solidFill>
        </p:spPr>
      </p:sp>
      <p:sp>
        <p:nvSpPr>
          <p:cNvPr id="77" name="Text 22"/>
          <p:cNvSpPr/>
          <p:nvPr/>
        </p:nvSpPr>
        <p:spPr>
          <a:xfrm>
            <a:off x="4625975" y="4483100"/>
            <a:ext cx="2369820" cy="310515"/>
          </a:xfrm>
          <a:prstGeom prst="rect">
            <a:avLst/>
          </a:prstGeom>
          <a:noFill/>
        </p:spPr>
        <p:txBody>
          <a:bodyPr wrap="square" lIns="0" tIns="0" rIns="0" bIns="0" rtlCol="0" anchor="ctr"/>
          <a:lstStyle/>
          <a:p>
            <a:pPr algn="ctr">
              <a:lnSpc>
                <a:spcPct val="120000"/>
              </a:lnSpc>
            </a:pPr>
            <a:r>
              <a:rPr lang="en-US" sz="1745" b="1" dirty="0">
                <a:solidFill>
                  <a:srgbClr val="4A4A4A"/>
                </a:solidFill>
                <a:latin typeface="MiSans" pitchFamily="34" charset="-122"/>
                <a:ea typeface="MiSans" pitchFamily="34" charset="-122"/>
                <a:cs typeface="MiSans" pitchFamily="34" charset="-120"/>
              </a:rPr>
              <a:t>家庭成员参与</a:t>
            </a:r>
            <a:endParaRPr lang="en-US" sz="1600" dirty="0"/>
          </a:p>
        </p:txBody>
      </p:sp>
      <p:sp>
        <p:nvSpPr>
          <p:cNvPr id="78" name="Text 23"/>
          <p:cNvSpPr/>
          <p:nvPr/>
        </p:nvSpPr>
        <p:spPr>
          <a:xfrm>
            <a:off x="4625834" y="4971118"/>
            <a:ext cx="266310" cy="266310"/>
          </a:xfrm>
          <a:prstGeom prst="rect">
            <a:avLst/>
          </a:prstGeom>
          <a:noFill/>
        </p:spPr>
        <p:txBody>
          <a:bodyPr wrap="square" lIns="0" tIns="0" rIns="0" bIns="0" rtlCol="0" anchor="ctr"/>
          <a:lstStyle/>
          <a:p>
            <a:pPr>
              <a:lnSpc>
                <a:spcPct val="130000"/>
              </a:lnSpc>
            </a:pPr>
            <a:r>
              <a:rPr lang="en-US" sz="1400" dirty="0">
                <a:solidFill>
                  <a:srgbClr val="8A9A87"/>
                </a:solidFill>
                <a:latin typeface="MiSans" pitchFamily="34" charset="-122"/>
                <a:ea typeface="MiSans" pitchFamily="34" charset="-122"/>
                <a:cs typeface="MiSans" pitchFamily="34" charset="-120"/>
              </a:rPr>
              <a:t>•</a:t>
            </a:r>
            <a:endParaRPr lang="en-US" sz="1600" dirty="0"/>
          </a:p>
        </p:txBody>
      </p:sp>
      <p:sp>
        <p:nvSpPr>
          <p:cNvPr id="79" name="Text 24"/>
          <p:cNvSpPr/>
          <p:nvPr/>
        </p:nvSpPr>
        <p:spPr>
          <a:xfrm>
            <a:off x="4892144" y="4971118"/>
            <a:ext cx="2219249" cy="266310"/>
          </a:xfrm>
          <a:prstGeom prst="rect">
            <a:avLst/>
          </a:prstGeom>
          <a:noFill/>
        </p:spPr>
        <p:txBody>
          <a:bodyPr wrap="square" lIns="0" tIns="0" rIns="0" bIns="0" rtlCol="0" anchor="ctr"/>
          <a:lstStyle/>
          <a:p>
            <a:pPr>
              <a:lnSpc>
                <a:spcPct val="130000"/>
              </a:lnSpc>
            </a:pPr>
            <a:r>
              <a:rPr lang="en-US" sz="1400" dirty="0">
                <a:solidFill>
                  <a:srgbClr val="4A4A4A"/>
                </a:solidFill>
                <a:latin typeface="MiSans" pitchFamily="34" charset="-122"/>
                <a:ea typeface="MiSans" pitchFamily="34" charset="-122"/>
                <a:cs typeface="MiSans" pitchFamily="34" charset="-120"/>
              </a:rPr>
              <a:t>鼓励家人关心老年人的生活</a:t>
            </a:r>
            <a:endParaRPr lang="en-US" sz="1600" dirty="0"/>
          </a:p>
        </p:txBody>
      </p:sp>
      <p:sp>
        <p:nvSpPr>
          <p:cNvPr id="80" name="Text 25"/>
          <p:cNvSpPr/>
          <p:nvPr/>
        </p:nvSpPr>
        <p:spPr>
          <a:xfrm>
            <a:off x="4625834" y="5326198"/>
            <a:ext cx="266310" cy="266310"/>
          </a:xfrm>
          <a:prstGeom prst="rect">
            <a:avLst/>
          </a:prstGeom>
          <a:noFill/>
        </p:spPr>
        <p:txBody>
          <a:bodyPr wrap="square" lIns="0" tIns="0" rIns="0" bIns="0" rtlCol="0" anchor="ctr"/>
          <a:lstStyle/>
          <a:p>
            <a:pPr>
              <a:lnSpc>
                <a:spcPct val="130000"/>
              </a:lnSpc>
            </a:pPr>
            <a:r>
              <a:rPr lang="en-US" sz="1400" dirty="0">
                <a:solidFill>
                  <a:srgbClr val="8A9A87"/>
                </a:solidFill>
                <a:latin typeface="MiSans" pitchFamily="34" charset="-122"/>
                <a:ea typeface="MiSans" pitchFamily="34" charset="-122"/>
                <a:cs typeface="MiSans" pitchFamily="34" charset="-120"/>
              </a:rPr>
              <a:t>•</a:t>
            </a:r>
            <a:endParaRPr lang="en-US" sz="1600" dirty="0"/>
          </a:p>
        </p:txBody>
      </p:sp>
      <p:sp>
        <p:nvSpPr>
          <p:cNvPr id="81" name="Text 26"/>
          <p:cNvSpPr/>
          <p:nvPr/>
        </p:nvSpPr>
        <p:spPr>
          <a:xfrm>
            <a:off x="4892144" y="5326198"/>
            <a:ext cx="1864169" cy="266310"/>
          </a:xfrm>
          <a:prstGeom prst="rect">
            <a:avLst/>
          </a:prstGeom>
          <a:noFill/>
        </p:spPr>
        <p:txBody>
          <a:bodyPr wrap="square" lIns="0" tIns="0" rIns="0" bIns="0" rtlCol="0" anchor="ctr"/>
          <a:lstStyle/>
          <a:p>
            <a:pPr>
              <a:lnSpc>
                <a:spcPct val="130000"/>
              </a:lnSpc>
            </a:pPr>
            <a:r>
              <a:rPr lang="en-US" sz="1400" dirty="0">
                <a:solidFill>
                  <a:srgbClr val="4A4A4A"/>
                </a:solidFill>
                <a:latin typeface="MiSans" pitchFamily="34" charset="-122"/>
                <a:ea typeface="MiSans" pitchFamily="34" charset="-122"/>
                <a:cs typeface="MiSans" pitchFamily="34" charset="-120"/>
              </a:rPr>
              <a:t>家庭成员参与健康管理</a:t>
            </a:r>
            <a:endParaRPr lang="en-US" sz="1600" dirty="0"/>
          </a:p>
        </p:txBody>
      </p:sp>
      <p:sp>
        <p:nvSpPr>
          <p:cNvPr id="82" name="Text 27"/>
          <p:cNvSpPr/>
          <p:nvPr/>
        </p:nvSpPr>
        <p:spPr>
          <a:xfrm>
            <a:off x="4625834" y="5681278"/>
            <a:ext cx="266310" cy="266310"/>
          </a:xfrm>
          <a:prstGeom prst="rect">
            <a:avLst/>
          </a:prstGeom>
          <a:noFill/>
        </p:spPr>
        <p:txBody>
          <a:bodyPr wrap="square" lIns="0" tIns="0" rIns="0" bIns="0" rtlCol="0" anchor="ctr"/>
          <a:lstStyle/>
          <a:p>
            <a:pPr>
              <a:lnSpc>
                <a:spcPct val="130000"/>
              </a:lnSpc>
            </a:pPr>
            <a:r>
              <a:rPr lang="en-US" sz="1400" dirty="0">
                <a:solidFill>
                  <a:srgbClr val="8A9A87"/>
                </a:solidFill>
                <a:latin typeface="MiSans" pitchFamily="34" charset="-122"/>
                <a:ea typeface="MiSans" pitchFamily="34" charset="-122"/>
                <a:cs typeface="MiSans" pitchFamily="34" charset="-120"/>
              </a:rPr>
              <a:t>•</a:t>
            </a:r>
            <a:endParaRPr lang="en-US" sz="1600" dirty="0"/>
          </a:p>
        </p:txBody>
      </p:sp>
      <p:sp>
        <p:nvSpPr>
          <p:cNvPr id="83" name="Text 28"/>
          <p:cNvSpPr/>
          <p:nvPr/>
        </p:nvSpPr>
        <p:spPr>
          <a:xfrm>
            <a:off x="4892144" y="5681278"/>
            <a:ext cx="1509089" cy="266310"/>
          </a:xfrm>
          <a:prstGeom prst="rect">
            <a:avLst/>
          </a:prstGeom>
          <a:noFill/>
        </p:spPr>
        <p:txBody>
          <a:bodyPr wrap="square" lIns="0" tIns="0" rIns="0" bIns="0" rtlCol="0" anchor="ctr"/>
          <a:lstStyle/>
          <a:p>
            <a:pPr>
              <a:lnSpc>
                <a:spcPct val="130000"/>
              </a:lnSpc>
            </a:pPr>
            <a:r>
              <a:rPr lang="en-US" sz="1400" dirty="0">
                <a:solidFill>
                  <a:srgbClr val="4A4A4A"/>
                </a:solidFill>
                <a:latin typeface="MiSans" pitchFamily="34" charset="-122"/>
                <a:ea typeface="MiSans" pitchFamily="34" charset="-122"/>
                <a:cs typeface="MiSans" pitchFamily="34" charset="-120"/>
              </a:rPr>
              <a:t>共同监督财务安全</a:t>
            </a:r>
            <a:endParaRPr lang="en-US" sz="1600" dirty="0"/>
          </a:p>
        </p:txBody>
      </p:sp>
      <p:sp>
        <p:nvSpPr>
          <p:cNvPr id="84" name="Text 29"/>
          <p:cNvSpPr/>
          <p:nvPr/>
        </p:nvSpPr>
        <p:spPr>
          <a:xfrm>
            <a:off x="4625834" y="6036358"/>
            <a:ext cx="266310" cy="266310"/>
          </a:xfrm>
          <a:prstGeom prst="rect">
            <a:avLst/>
          </a:prstGeom>
          <a:noFill/>
        </p:spPr>
        <p:txBody>
          <a:bodyPr wrap="square" lIns="0" tIns="0" rIns="0" bIns="0" rtlCol="0" anchor="ctr"/>
          <a:lstStyle/>
          <a:p>
            <a:pPr>
              <a:lnSpc>
                <a:spcPct val="130000"/>
              </a:lnSpc>
            </a:pPr>
            <a:r>
              <a:rPr lang="en-US" sz="1400" dirty="0">
                <a:solidFill>
                  <a:srgbClr val="8A9A87"/>
                </a:solidFill>
                <a:latin typeface="MiSans" pitchFamily="34" charset="-122"/>
                <a:ea typeface="MiSans" pitchFamily="34" charset="-122"/>
                <a:cs typeface="MiSans" pitchFamily="34" charset="-120"/>
              </a:rPr>
              <a:t>•</a:t>
            </a:r>
            <a:endParaRPr lang="en-US" sz="1600" dirty="0"/>
          </a:p>
        </p:txBody>
      </p:sp>
      <p:sp>
        <p:nvSpPr>
          <p:cNvPr id="85" name="Text 30"/>
          <p:cNvSpPr/>
          <p:nvPr/>
        </p:nvSpPr>
        <p:spPr>
          <a:xfrm>
            <a:off x="4892144" y="6036358"/>
            <a:ext cx="1509089" cy="266310"/>
          </a:xfrm>
          <a:prstGeom prst="rect">
            <a:avLst/>
          </a:prstGeom>
          <a:noFill/>
        </p:spPr>
        <p:txBody>
          <a:bodyPr wrap="square" lIns="0" tIns="0" rIns="0" bIns="0" rtlCol="0" anchor="ctr"/>
          <a:lstStyle/>
          <a:p>
            <a:pPr>
              <a:lnSpc>
                <a:spcPct val="130000"/>
              </a:lnSpc>
            </a:pPr>
            <a:r>
              <a:rPr lang="en-US" sz="1400" dirty="0">
                <a:solidFill>
                  <a:srgbClr val="4A4A4A"/>
                </a:solidFill>
                <a:latin typeface="MiSans" pitchFamily="34" charset="-122"/>
                <a:ea typeface="MiSans" pitchFamily="34" charset="-122"/>
                <a:cs typeface="MiSans" pitchFamily="34" charset="-120"/>
              </a:rPr>
              <a:t>建立家庭防范网络</a:t>
            </a:r>
            <a:endParaRPr lang="en-US" sz="1600" dirty="0"/>
          </a:p>
        </p:txBody>
      </p:sp>
      <p:sp>
        <p:nvSpPr>
          <p:cNvPr id="86" name="Shape 33"/>
          <p:cNvSpPr/>
          <p:nvPr/>
        </p:nvSpPr>
        <p:spPr>
          <a:xfrm>
            <a:off x="9395486" y="3595054"/>
            <a:ext cx="621390" cy="621390"/>
          </a:xfrm>
          <a:custGeom>
            <a:avLst/>
            <a:gdLst/>
            <a:ahLst/>
            <a:cxnLst/>
            <a:rect l="l" t="t" r="r" b="b"/>
            <a:pathLst>
              <a:path w="621390" h="621390">
                <a:moveTo>
                  <a:pt x="310695" y="0"/>
                </a:moveTo>
                <a:lnTo>
                  <a:pt x="310695" y="0"/>
                </a:lnTo>
                <a:cubicBezTo>
                  <a:pt x="482172" y="0"/>
                  <a:pt x="621390" y="139218"/>
                  <a:pt x="621390" y="310695"/>
                </a:cubicBezTo>
                <a:lnTo>
                  <a:pt x="621390" y="310695"/>
                </a:lnTo>
                <a:cubicBezTo>
                  <a:pt x="621390" y="482172"/>
                  <a:pt x="482172" y="621390"/>
                  <a:pt x="310695" y="621390"/>
                </a:cubicBezTo>
                <a:lnTo>
                  <a:pt x="310695" y="621390"/>
                </a:lnTo>
                <a:cubicBezTo>
                  <a:pt x="139218" y="621390"/>
                  <a:pt x="0" y="482172"/>
                  <a:pt x="0" y="310695"/>
                </a:cubicBezTo>
                <a:lnTo>
                  <a:pt x="0" y="310695"/>
                </a:lnTo>
                <a:cubicBezTo>
                  <a:pt x="0" y="139218"/>
                  <a:pt x="139218" y="0"/>
                  <a:pt x="310695" y="0"/>
                </a:cubicBezTo>
                <a:close/>
              </a:path>
            </a:pathLst>
          </a:custGeom>
          <a:solidFill>
            <a:srgbClr val="D1A367"/>
          </a:solidFill>
        </p:spPr>
      </p:sp>
      <p:sp>
        <p:nvSpPr>
          <p:cNvPr id="87" name="Shape 34"/>
          <p:cNvSpPr/>
          <p:nvPr/>
        </p:nvSpPr>
        <p:spPr>
          <a:xfrm>
            <a:off x="9573026" y="3772594"/>
            <a:ext cx="266310" cy="266310"/>
          </a:xfrm>
          <a:custGeom>
            <a:avLst/>
            <a:gdLst/>
            <a:ahLst/>
            <a:cxnLst/>
            <a:rect l="l" t="t" r="r" b="b"/>
            <a:pathLst>
              <a:path w="266310" h="266310">
                <a:moveTo>
                  <a:pt x="66577" y="16644"/>
                </a:moveTo>
                <a:lnTo>
                  <a:pt x="83222" y="16644"/>
                </a:lnTo>
                <a:cubicBezTo>
                  <a:pt x="92428" y="16644"/>
                  <a:pt x="99866" y="24082"/>
                  <a:pt x="99866" y="33289"/>
                </a:cubicBezTo>
                <a:lnTo>
                  <a:pt x="99866" y="49933"/>
                </a:lnTo>
                <a:lnTo>
                  <a:pt x="49933" y="49933"/>
                </a:lnTo>
                <a:lnTo>
                  <a:pt x="49933" y="33289"/>
                </a:lnTo>
                <a:cubicBezTo>
                  <a:pt x="49933" y="24082"/>
                  <a:pt x="57371" y="16644"/>
                  <a:pt x="66577" y="16644"/>
                </a:cubicBezTo>
                <a:close/>
                <a:moveTo>
                  <a:pt x="99866" y="66577"/>
                </a:moveTo>
                <a:lnTo>
                  <a:pt x="99866" y="233021"/>
                </a:lnTo>
                <a:cubicBezTo>
                  <a:pt x="99866" y="242228"/>
                  <a:pt x="92428" y="249666"/>
                  <a:pt x="83222" y="249666"/>
                </a:cubicBezTo>
                <a:lnTo>
                  <a:pt x="16644" y="249666"/>
                </a:lnTo>
                <a:cubicBezTo>
                  <a:pt x="7438" y="249666"/>
                  <a:pt x="0" y="242228"/>
                  <a:pt x="0" y="233021"/>
                </a:cubicBezTo>
                <a:lnTo>
                  <a:pt x="0" y="202281"/>
                </a:lnTo>
                <a:cubicBezTo>
                  <a:pt x="0" y="184284"/>
                  <a:pt x="4889" y="166600"/>
                  <a:pt x="14148" y="151152"/>
                </a:cubicBezTo>
                <a:cubicBezTo>
                  <a:pt x="21274" y="139293"/>
                  <a:pt x="25851" y="126081"/>
                  <a:pt x="27567" y="112349"/>
                </a:cubicBezTo>
                <a:lnTo>
                  <a:pt x="31468" y="81141"/>
                </a:lnTo>
                <a:cubicBezTo>
                  <a:pt x="32509" y="72819"/>
                  <a:pt x="39582" y="66577"/>
                  <a:pt x="48009" y="66577"/>
                </a:cubicBezTo>
                <a:lnTo>
                  <a:pt x="99918" y="66577"/>
                </a:lnTo>
                <a:close/>
                <a:moveTo>
                  <a:pt x="218353" y="66577"/>
                </a:moveTo>
                <a:cubicBezTo>
                  <a:pt x="226728" y="66577"/>
                  <a:pt x="233853" y="72819"/>
                  <a:pt x="234894" y="81141"/>
                </a:cubicBezTo>
                <a:lnTo>
                  <a:pt x="238743" y="112349"/>
                </a:lnTo>
                <a:cubicBezTo>
                  <a:pt x="240459" y="126081"/>
                  <a:pt x="245036" y="139293"/>
                  <a:pt x="252162" y="151152"/>
                </a:cubicBezTo>
                <a:cubicBezTo>
                  <a:pt x="261421" y="166600"/>
                  <a:pt x="266310" y="184284"/>
                  <a:pt x="266310" y="202281"/>
                </a:cubicBezTo>
                <a:lnTo>
                  <a:pt x="266310" y="233021"/>
                </a:lnTo>
                <a:cubicBezTo>
                  <a:pt x="266310" y="242228"/>
                  <a:pt x="258872" y="249666"/>
                  <a:pt x="249666" y="249666"/>
                </a:cubicBezTo>
                <a:lnTo>
                  <a:pt x="183088" y="249666"/>
                </a:lnTo>
                <a:cubicBezTo>
                  <a:pt x="173882" y="249666"/>
                  <a:pt x="166444" y="242228"/>
                  <a:pt x="166444" y="233021"/>
                </a:cubicBezTo>
                <a:lnTo>
                  <a:pt x="166444" y="66577"/>
                </a:lnTo>
                <a:lnTo>
                  <a:pt x="218353" y="66577"/>
                </a:lnTo>
                <a:close/>
                <a:moveTo>
                  <a:pt x="166444" y="33289"/>
                </a:moveTo>
                <a:cubicBezTo>
                  <a:pt x="166444" y="24082"/>
                  <a:pt x="173882" y="16644"/>
                  <a:pt x="183088" y="16644"/>
                </a:cubicBezTo>
                <a:lnTo>
                  <a:pt x="199732" y="16644"/>
                </a:lnTo>
                <a:cubicBezTo>
                  <a:pt x="208939" y="16644"/>
                  <a:pt x="216377" y="24082"/>
                  <a:pt x="216377" y="33289"/>
                </a:cubicBezTo>
                <a:lnTo>
                  <a:pt x="216377" y="49933"/>
                </a:lnTo>
                <a:lnTo>
                  <a:pt x="166444" y="49933"/>
                </a:lnTo>
                <a:lnTo>
                  <a:pt x="166444" y="33289"/>
                </a:lnTo>
                <a:close/>
                <a:moveTo>
                  <a:pt x="149799" y="66577"/>
                </a:moveTo>
                <a:lnTo>
                  <a:pt x="149799" y="149799"/>
                </a:lnTo>
                <a:lnTo>
                  <a:pt x="116511" y="149799"/>
                </a:lnTo>
                <a:lnTo>
                  <a:pt x="116511" y="66577"/>
                </a:lnTo>
                <a:lnTo>
                  <a:pt x="149799" y="66577"/>
                </a:lnTo>
                <a:close/>
              </a:path>
            </a:pathLst>
          </a:custGeom>
          <a:solidFill>
            <a:srgbClr val="F8F6F2"/>
          </a:solidFill>
        </p:spPr>
      </p:sp>
      <p:sp>
        <p:nvSpPr>
          <p:cNvPr id="88" name="Text 35"/>
          <p:cNvSpPr/>
          <p:nvPr/>
        </p:nvSpPr>
        <p:spPr>
          <a:xfrm>
            <a:off x="8769985" y="4394200"/>
            <a:ext cx="2308860" cy="310515"/>
          </a:xfrm>
          <a:prstGeom prst="rect">
            <a:avLst/>
          </a:prstGeom>
          <a:noFill/>
        </p:spPr>
        <p:txBody>
          <a:bodyPr wrap="square" lIns="0" tIns="0" rIns="0" bIns="0" rtlCol="0" anchor="ctr"/>
          <a:lstStyle/>
          <a:p>
            <a:pPr algn="ctr">
              <a:lnSpc>
                <a:spcPct val="120000"/>
              </a:lnSpc>
            </a:pPr>
            <a:r>
              <a:rPr lang="en-US" sz="1745" b="1" dirty="0">
                <a:solidFill>
                  <a:srgbClr val="4A4A4A"/>
                </a:solidFill>
                <a:latin typeface="MiSans" pitchFamily="34" charset="-122"/>
                <a:ea typeface="MiSans" pitchFamily="34" charset="-122"/>
                <a:cs typeface="MiSans" pitchFamily="34" charset="-120"/>
              </a:rPr>
              <a:t>社区监督机制</a:t>
            </a:r>
            <a:endParaRPr lang="en-US" sz="1600" dirty="0"/>
          </a:p>
        </p:txBody>
      </p:sp>
      <p:sp>
        <p:nvSpPr>
          <p:cNvPr id="89" name="Text 36"/>
          <p:cNvSpPr/>
          <p:nvPr/>
        </p:nvSpPr>
        <p:spPr>
          <a:xfrm>
            <a:off x="8770109" y="4971118"/>
            <a:ext cx="266310" cy="266310"/>
          </a:xfrm>
          <a:prstGeom prst="rect">
            <a:avLst/>
          </a:prstGeom>
          <a:noFill/>
        </p:spPr>
        <p:txBody>
          <a:bodyPr wrap="square" lIns="0" tIns="0" rIns="0" bIns="0" rtlCol="0" anchor="ctr"/>
          <a:lstStyle/>
          <a:p>
            <a:pPr>
              <a:lnSpc>
                <a:spcPct val="130000"/>
              </a:lnSpc>
            </a:pPr>
            <a:r>
              <a:rPr lang="en-US" sz="1400" dirty="0">
                <a:solidFill>
                  <a:srgbClr val="D1A367"/>
                </a:solidFill>
                <a:latin typeface="MiSans" pitchFamily="34" charset="-122"/>
                <a:ea typeface="MiSans" pitchFamily="34" charset="-122"/>
                <a:cs typeface="MiSans" pitchFamily="34" charset="-120"/>
              </a:rPr>
              <a:t>•</a:t>
            </a:r>
            <a:endParaRPr lang="en-US" sz="1600" dirty="0"/>
          </a:p>
        </p:txBody>
      </p:sp>
      <p:sp>
        <p:nvSpPr>
          <p:cNvPr id="90" name="Text 37"/>
          <p:cNvSpPr/>
          <p:nvPr/>
        </p:nvSpPr>
        <p:spPr>
          <a:xfrm>
            <a:off x="9036418" y="4971118"/>
            <a:ext cx="1509089" cy="266310"/>
          </a:xfrm>
          <a:prstGeom prst="rect">
            <a:avLst/>
          </a:prstGeom>
          <a:noFill/>
        </p:spPr>
        <p:txBody>
          <a:bodyPr wrap="square" lIns="0" tIns="0" rIns="0" bIns="0" rtlCol="0" anchor="ctr"/>
          <a:lstStyle/>
          <a:p>
            <a:pPr>
              <a:lnSpc>
                <a:spcPct val="130000"/>
              </a:lnSpc>
            </a:pPr>
            <a:r>
              <a:rPr lang="en-US" sz="1400" dirty="0">
                <a:solidFill>
                  <a:srgbClr val="4A4A4A"/>
                </a:solidFill>
                <a:latin typeface="MiSans" pitchFamily="34" charset="-122"/>
                <a:ea typeface="MiSans" pitchFamily="34" charset="-122"/>
                <a:cs typeface="MiSans" pitchFamily="34" charset="-120"/>
              </a:rPr>
              <a:t>建立社区监控网络</a:t>
            </a:r>
            <a:endParaRPr lang="en-US" sz="1600" dirty="0"/>
          </a:p>
        </p:txBody>
      </p:sp>
      <p:sp>
        <p:nvSpPr>
          <p:cNvPr id="91" name="Text 38"/>
          <p:cNvSpPr/>
          <p:nvPr/>
        </p:nvSpPr>
        <p:spPr>
          <a:xfrm>
            <a:off x="8770109" y="5326198"/>
            <a:ext cx="266310" cy="266310"/>
          </a:xfrm>
          <a:prstGeom prst="rect">
            <a:avLst/>
          </a:prstGeom>
          <a:noFill/>
        </p:spPr>
        <p:txBody>
          <a:bodyPr wrap="square" lIns="0" tIns="0" rIns="0" bIns="0" rtlCol="0" anchor="ctr"/>
          <a:lstStyle/>
          <a:p>
            <a:pPr>
              <a:lnSpc>
                <a:spcPct val="130000"/>
              </a:lnSpc>
            </a:pPr>
            <a:r>
              <a:rPr lang="en-US" sz="1400" dirty="0">
                <a:solidFill>
                  <a:srgbClr val="D1A367"/>
                </a:solidFill>
                <a:latin typeface="MiSans" pitchFamily="34" charset="-122"/>
                <a:ea typeface="MiSans" pitchFamily="34" charset="-122"/>
                <a:cs typeface="MiSans" pitchFamily="34" charset="-120"/>
              </a:rPr>
              <a:t>•</a:t>
            </a:r>
            <a:endParaRPr lang="en-US" sz="1600" dirty="0"/>
          </a:p>
        </p:txBody>
      </p:sp>
      <p:sp>
        <p:nvSpPr>
          <p:cNvPr id="92" name="Text 39"/>
          <p:cNvSpPr/>
          <p:nvPr/>
        </p:nvSpPr>
        <p:spPr>
          <a:xfrm>
            <a:off x="9036418" y="5326198"/>
            <a:ext cx="1686629" cy="266310"/>
          </a:xfrm>
          <a:prstGeom prst="rect">
            <a:avLst/>
          </a:prstGeom>
          <a:noFill/>
        </p:spPr>
        <p:txBody>
          <a:bodyPr wrap="square" lIns="0" tIns="0" rIns="0" bIns="0" rtlCol="0" anchor="ctr"/>
          <a:lstStyle/>
          <a:p>
            <a:pPr>
              <a:lnSpc>
                <a:spcPct val="130000"/>
              </a:lnSpc>
            </a:pPr>
            <a:r>
              <a:rPr lang="en-US" sz="1400" dirty="0">
                <a:solidFill>
                  <a:srgbClr val="4A4A4A"/>
                </a:solidFill>
                <a:latin typeface="MiSans" pitchFamily="34" charset="-122"/>
                <a:ea typeface="MiSans" pitchFamily="34" charset="-122"/>
                <a:cs typeface="MiSans" pitchFamily="34" charset="-120"/>
              </a:rPr>
              <a:t>对可疑活动进行报告</a:t>
            </a:r>
            <a:endParaRPr lang="en-US" sz="1600" dirty="0"/>
          </a:p>
        </p:txBody>
      </p:sp>
      <p:sp>
        <p:nvSpPr>
          <p:cNvPr id="93" name="Text 40"/>
          <p:cNvSpPr/>
          <p:nvPr/>
        </p:nvSpPr>
        <p:spPr>
          <a:xfrm>
            <a:off x="8770109" y="5681278"/>
            <a:ext cx="266310" cy="266310"/>
          </a:xfrm>
          <a:prstGeom prst="rect">
            <a:avLst/>
          </a:prstGeom>
          <a:noFill/>
        </p:spPr>
        <p:txBody>
          <a:bodyPr wrap="square" lIns="0" tIns="0" rIns="0" bIns="0" rtlCol="0" anchor="ctr"/>
          <a:lstStyle/>
          <a:p>
            <a:pPr>
              <a:lnSpc>
                <a:spcPct val="130000"/>
              </a:lnSpc>
            </a:pPr>
            <a:r>
              <a:rPr lang="en-US" sz="1400" dirty="0">
                <a:solidFill>
                  <a:srgbClr val="D1A367"/>
                </a:solidFill>
                <a:latin typeface="MiSans" pitchFamily="34" charset="-122"/>
                <a:ea typeface="MiSans" pitchFamily="34" charset="-122"/>
                <a:cs typeface="MiSans" pitchFamily="34" charset="-120"/>
              </a:rPr>
              <a:t>•</a:t>
            </a:r>
            <a:endParaRPr lang="en-US" sz="1600" dirty="0"/>
          </a:p>
        </p:txBody>
      </p:sp>
      <p:sp>
        <p:nvSpPr>
          <p:cNvPr id="94" name="Text 41"/>
          <p:cNvSpPr/>
          <p:nvPr/>
        </p:nvSpPr>
        <p:spPr>
          <a:xfrm>
            <a:off x="9036418" y="5681278"/>
            <a:ext cx="1686629" cy="266310"/>
          </a:xfrm>
          <a:prstGeom prst="rect">
            <a:avLst/>
          </a:prstGeom>
          <a:noFill/>
        </p:spPr>
        <p:txBody>
          <a:bodyPr wrap="square" lIns="0" tIns="0" rIns="0" bIns="0" rtlCol="0" anchor="ctr"/>
          <a:lstStyle/>
          <a:p>
            <a:pPr>
              <a:lnSpc>
                <a:spcPct val="130000"/>
              </a:lnSpc>
            </a:pPr>
            <a:r>
              <a:rPr lang="en-US" sz="1400" dirty="0">
                <a:solidFill>
                  <a:srgbClr val="4A4A4A"/>
                </a:solidFill>
                <a:latin typeface="MiSans" pitchFamily="34" charset="-122"/>
                <a:ea typeface="MiSans" pitchFamily="34" charset="-122"/>
                <a:cs typeface="MiSans" pitchFamily="34" charset="-120"/>
              </a:rPr>
              <a:t>邻里互助，共同防范</a:t>
            </a:r>
            <a:endParaRPr lang="en-US" sz="1600" dirty="0"/>
          </a:p>
        </p:txBody>
      </p:sp>
      <p:sp>
        <p:nvSpPr>
          <p:cNvPr id="95" name="Text 42"/>
          <p:cNvSpPr/>
          <p:nvPr/>
        </p:nvSpPr>
        <p:spPr>
          <a:xfrm>
            <a:off x="8770109" y="6036358"/>
            <a:ext cx="266310" cy="266310"/>
          </a:xfrm>
          <a:prstGeom prst="rect">
            <a:avLst/>
          </a:prstGeom>
          <a:noFill/>
        </p:spPr>
        <p:txBody>
          <a:bodyPr wrap="square" lIns="0" tIns="0" rIns="0" bIns="0" rtlCol="0" anchor="ctr"/>
          <a:lstStyle/>
          <a:p>
            <a:pPr>
              <a:lnSpc>
                <a:spcPct val="130000"/>
              </a:lnSpc>
            </a:pPr>
            <a:r>
              <a:rPr lang="en-US" sz="1400" dirty="0">
                <a:solidFill>
                  <a:srgbClr val="D1A367"/>
                </a:solidFill>
                <a:latin typeface="MiSans" pitchFamily="34" charset="-122"/>
                <a:ea typeface="MiSans" pitchFamily="34" charset="-122"/>
                <a:cs typeface="MiSans" pitchFamily="34" charset="-120"/>
              </a:rPr>
              <a:t>•</a:t>
            </a:r>
            <a:endParaRPr lang="en-US" sz="1600" dirty="0"/>
          </a:p>
        </p:txBody>
      </p:sp>
      <p:sp>
        <p:nvSpPr>
          <p:cNvPr id="96" name="Text 43"/>
          <p:cNvSpPr/>
          <p:nvPr/>
        </p:nvSpPr>
        <p:spPr>
          <a:xfrm>
            <a:off x="9036418" y="6036358"/>
            <a:ext cx="2041709" cy="266310"/>
          </a:xfrm>
          <a:prstGeom prst="rect">
            <a:avLst/>
          </a:prstGeom>
          <a:noFill/>
        </p:spPr>
        <p:txBody>
          <a:bodyPr wrap="square" lIns="0" tIns="0" rIns="0" bIns="0" rtlCol="0" anchor="ctr"/>
          <a:lstStyle/>
          <a:p>
            <a:pPr>
              <a:lnSpc>
                <a:spcPct val="130000"/>
              </a:lnSpc>
            </a:pPr>
            <a:r>
              <a:rPr lang="en-US" sz="1400" dirty="0">
                <a:solidFill>
                  <a:srgbClr val="4A4A4A"/>
                </a:solidFill>
                <a:latin typeface="MiSans" pitchFamily="34" charset="-122"/>
                <a:ea typeface="MiSans" pitchFamily="34" charset="-122"/>
                <a:cs typeface="MiSans" pitchFamily="34" charset="-120"/>
              </a:rPr>
              <a:t>及时提醒老年人注意风险</a:t>
            </a:r>
            <a:endParaRPr lang="en-US" sz="1600"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908685"/>
            <a:ext cx="8128000" cy="581025"/>
          </a:xfrm>
          <a:prstGeom prst="rect">
            <a:avLst/>
          </a:prstGeom>
          <a:noFill/>
        </p:spPr>
        <p:txBody>
          <a:bodyPr wrap="square" rtlCol="0" anchor="t">
            <a:spAutoFit/>
          </a:bodyP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防范金融诈骗（</a:t>
            </a:r>
            <a:r>
              <a:rPr lang="zh-CN" altLang="en-US" sz="3540" b="1" dirty="0">
                <a:solidFill>
                  <a:srgbClr val="4A4A4A"/>
                </a:solidFill>
                <a:latin typeface="MiSans" pitchFamily="34" charset="-122"/>
                <a:ea typeface="MiSans" pitchFamily="34" charset="-122"/>
                <a:cs typeface="MiSans" pitchFamily="34" charset="-120"/>
                <a:sym typeface="+mn-ea"/>
              </a:rPr>
              <a:t>三</a:t>
            </a:r>
            <a:r>
              <a:rPr lang="en-US" sz="3540" b="1" dirty="0">
                <a:solidFill>
                  <a:srgbClr val="4A4A4A"/>
                </a:solidFill>
                <a:latin typeface="MiSans" pitchFamily="34" charset="-122"/>
                <a:ea typeface="MiSans" pitchFamily="34" charset="-122"/>
                <a:cs typeface="MiSans" pitchFamily="34" charset="-120"/>
                <a:sym typeface="+mn-ea"/>
              </a:rPr>
              <a:t>）</a:t>
            </a:r>
            <a:endParaRPr lang="en-US" altLang="en-US" sz="3540" b="1" dirty="0">
              <a:solidFill>
                <a:srgbClr val="4A4A4A"/>
              </a:solidFill>
              <a:latin typeface="MiSans" pitchFamily="34" charset="-122"/>
              <a:ea typeface="MiSans" pitchFamily="34" charset="-122"/>
              <a:cs typeface="MiSans" pitchFamily="34" charset="-120"/>
              <a:sym typeface="+mn-ea"/>
            </a:endParaRPr>
          </a:p>
        </p:txBody>
      </p:sp>
      <p:sp>
        <p:nvSpPr>
          <p:cNvPr id="6" name="Text 4"/>
          <p:cNvSpPr/>
          <p:nvPr/>
        </p:nvSpPr>
        <p:spPr>
          <a:xfrm>
            <a:off x="495935" y="1477010"/>
            <a:ext cx="14222095" cy="1253490"/>
          </a:xfrm>
          <a:prstGeom prst="rect">
            <a:avLst/>
          </a:prstGeom>
          <a:noFill/>
        </p:spPr>
        <p:txBody>
          <a:bodyPr wrap="square" lIns="0" tIns="0" rIns="0" bIns="0" rtlCol="0" anchor="ctr"/>
          <a:p>
            <a:pPr>
              <a:lnSpc>
                <a:spcPct val="140000"/>
              </a:lnSpc>
            </a:pPr>
            <a:r>
              <a:rPr lang="en-US" b="1" dirty="0">
                <a:solidFill>
                  <a:schemeClr val="tx1"/>
                </a:solidFill>
                <a:latin typeface="MiSans" pitchFamily="34" charset="-122"/>
                <a:ea typeface="MiSans" pitchFamily="34" charset="-122"/>
                <a:cs typeface="MiSans" pitchFamily="34" charset="-120"/>
                <a:sym typeface="+mn-ea"/>
              </a:rPr>
              <a:t>防范金融诈骗的第</a:t>
            </a:r>
            <a:r>
              <a:rPr lang="zh-CN" b="1" dirty="0">
                <a:solidFill>
                  <a:schemeClr val="tx1"/>
                </a:solidFill>
                <a:latin typeface="MiSans" pitchFamily="34" charset="-122"/>
                <a:ea typeface="MiSans" pitchFamily="34" charset="-122"/>
                <a:cs typeface="MiSans" pitchFamily="34" charset="-120"/>
                <a:sym typeface="+mn-ea"/>
              </a:rPr>
              <a:t>三</a:t>
            </a:r>
            <a:r>
              <a:rPr lang="en-US" b="1" dirty="0">
                <a:solidFill>
                  <a:schemeClr val="tx1"/>
                </a:solidFill>
                <a:latin typeface="MiSans" pitchFamily="34" charset="-122"/>
                <a:ea typeface="MiSans" pitchFamily="34" charset="-122"/>
                <a:cs typeface="MiSans" pitchFamily="34" charset="-120"/>
                <a:sym typeface="+mn-ea"/>
              </a:rPr>
              <a:t>类方法</a:t>
            </a:r>
            <a:endParaRPr lang="en-US" b="1" dirty="0">
              <a:solidFill>
                <a:schemeClr val="tx1"/>
              </a:solidFill>
              <a:latin typeface="MiSans" pitchFamily="34" charset="-122"/>
              <a:ea typeface="MiSans" pitchFamily="34" charset="-122"/>
              <a:cs typeface="MiSans" pitchFamily="34" charset="-120"/>
              <a:sym typeface="+mn-ea"/>
            </a:endParaRPr>
          </a:p>
          <a:p>
            <a:pPr>
              <a:lnSpc>
                <a:spcPct val="140000"/>
              </a:lnSpc>
            </a:pPr>
            <a:r>
              <a:rPr lang="en-US" dirty="0">
                <a:solidFill>
                  <a:schemeClr val="tx1"/>
                </a:solidFill>
                <a:latin typeface="MiSans" pitchFamily="34" charset="-122"/>
                <a:ea typeface="MiSans" pitchFamily="34" charset="-122"/>
                <a:cs typeface="MiSans" pitchFamily="34" charset="-120"/>
                <a:sym typeface="+mn-ea"/>
              </a:rPr>
              <a:t>提供法律咨询和援助，帮助老年人了解他们的权利和如何维权。利用科技手段，如智能手机应用，帮助老年人识别和报告可疑的推销行为。为老年人提供紧急联系信息，以便在遇到问题时能够及时获得帮助。</a:t>
            </a:r>
            <a:endParaRPr lang="en-US" b="1" dirty="0">
              <a:solidFill>
                <a:schemeClr val="tx1"/>
              </a:solidFill>
              <a:latin typeface="MiSans" pitchFamily="34" charset="-122"/>
              <a:ea typeface="MiSans" pitchFamily="34" charset="-122"/>
              <a:cs typeface="MiSans" pitchFamily="34" charset="-120"/>
              <a:sym typeface="+mn-ea"/>
            </a:endParaRPr>
          </a:p>
        </p:txBody>
      </p:sp>
      <p:sp>
        <p:nvSpPr>
          <p:cNvPr id="61" name="Text 35"/>
          <p:cNvSpPr/>
          <p:nvPr/>
        </p:nvSpPr>
        <p:spPr>
          <a:xfrm>
            <a:off x="1869902" y="7579360"/>
            <a:ext cx="1847273" cy="369455"/>
          </a:xfrm>
          <a:prstGeom prst="rect">
            <a:avLst/>
          </a:prstGeom>
          <a:noFill/>
        </p:spPr>
        <p:txBody>
          <a:bodyPr wrap="square" lIns="0" tIns="0" rIns="0" bIns="0" rtlCol="0" anchor="ctr"/>
          <a:p>
            <a:pPr>
              <a:lnSpc>
                <a:spcPct val="110000"/>
              </a:lnSpc>
            </a:pPr>
            <a:r>
              <a:rPr lang="en-US" sz="2180" b="1" dirty="0">
                <a:solidFill>
                  <a:srgbClr val="4A4A4A"/>
                </a:solidFill>
                <a:latin typeface="MiSans" pitchFamily="34" charset="-122"/>
                <a:ea typeface="MiSans" pitchFamily="34" charset="-122"/>
                <a:cs typeface="MiSans" pitchFamily="34" charset="-120"/>
                <a:sym typeface="+mn-ea"/>
              </a:rPr>
              <a:t>综合支持网络</a:t>
            </a:r>
            <a:endParaRPr lang="en-US" sz="2180" b="1" dirty="0">
              <a:solidFill>
                <a:srgbClr val="4A4A4A"/>
              </a:solidFill>
              <a:latin typeface="MiSans" pitchFamily="34" charset="-122"/>
              <a:ea typeface="MiSans" pitchFamily="34" charset="-122"/>
              <a:cs typeface="MiSans" pitchFamily="34" charset="-120"/>
            </a:endParaRPr>
          </a:p>
        </p:txBody>
      </p:sp>
      <p:sp>
        <p:nvSpPr>
          <p:cNvPr id="64" name="Text 38"/>
          <p:cNvSpPr/>
          <p:nvPr/>
        </p:nvSpPr>
        <p:spPr>
          <a:xfrm>
            <a:off x="1885488" y="8104909"/>
            <a:ext cx="6973455" cy="277091"/>
          </a:xfrm>
          <a:prstGeom prst="rect">
            <a:avLst/>
          </a:prstGeom>
          <a:noFill/>
        </p:spPr>
        <p:txBody>
          <a:bodyPr wrap="square" lIns="0" tIns="0" rIns="0" bIns="0" rtlCol="0" anchor="ctr"/>
          <a:p>
            <a:pPr>
              <a:lnSpc>
                <a:spcPct val="130000"/>
              </a:lnSpc>
            </a:pPr>
            <a:r>
              <a:rPr lang="en-US" sz="1600" dirty="0">
                <a:solidFill>
                  <a:srgbClr val="F8F6F2"/>
                </a:solidFill>
                <a:latin typeface="MiSans" pitchFamily="34" charset="-122"/>
                <a:ea typeface="MiSans" pitchFamily="34" charset="-122"/>
                <a:cs typeface="MiSans" pitchFamily="34" charset="-120"/>
                <a:sym typeface="+mn-ea"/>
              </a:rPr>
              <a:t>法律援助、维权指导</a:t>
            </a:r>
            <a:r>
              <a:rPr lang="zh-CN" altLang="en-US" sz="1600" dirty="0">
                <a:solidFill>
                  <a:srgbClr val="F8F6F2"/>
                </a:solidFill>
                <a:latin typeface="MiSans" pitchFamily="34" charset="-122"/>
                <a:ea typeface="MiSans" pitchFamily="34" charset="-122"/>
                <a:cs typeface="MiSans" pitchFamily="34" charset="-120"/>
                <a:sym typeface="+mn-ea"/>
              </a:rPr>
              <a:t>；</a:t>
            </a:r>
            <a:r>
              <a:rPr lang="en-US" sz="1600" dirty="0">
                <a:solidFill>
                  <a:srgbClr val="F8F6F2"/>
                </a:solidFill>
                <a:latin typeface="MiSans" pitchFamily="34" charset="-122"/>
                <a:ea typeface="MiSans" pitchFamily="34" charset="-122"/>
                <a:cs typeface="MiSans" pitchFamily="34" charset="-120"/>
                <a:sym typeface="+mn-ea"/>
              </a:rPr>
              <a:t>科技工具、智能应用</a:t>
            </a:r>
            <a:r>
              <a:rPr lang="zh-CN" altLang="en-US" sz="1600" dirty="0">
                <a:solidFill>
                  <a:srgbClr val="F8F6F2"/>
                </a:solidFill>
                <a:latin typeface="MiSans" pitchFamily="34" charset="-122"/>
                <a:ea typeface="MiSans" pitchFamily="34" charset="-122"/>
                <a:cs typeface="MiSans" pitchFamily="34" charset="-120"/>
                <a:sym typeface="+mn-ea"/>
              </a:rPr>
              <a:t>；</a:t>
            </a:r>
            <a:r>
              <a:rPr lang="en-US" sz="1600" dirty="0">
                <a:solidFill>
                  <a:srgbClr val="F8F6F2"/>
                </a:solidFill>
                <a:latin typeface="MiSans" pitchFamily="34" charset="-122"/>
                <a:ea typeface="MiSans" pitchFamily="34" charset="-122"/>
                <a:cs typeface="MiSans" pitchFamily="34" charset="-120"/>
                <a:sym typeface="+mn-ea"/>
              </a:rPr>
              <a:t>24小时求助热线</a:t>
            </a:r>
            <a:endParaRPr lang="en-US" altLang="en-US" sz="1600" b="1" dirty="0">
              <a:solidFill>
                <a:srgbClr val="F8F6F2"/>
              </a:solidFill>
              <a:latin typeface="MiSans" pitchFamily="34" charset="-122"/>
              <a:ea typeface="MiSans" pitchFamily="34" charset="-122"/>
              <a:cs typeface="MiSans" pitchFamily="34" charset="-120"/>
              <a:sym typeface="+mn-ea"/>
            </a:endParaRPr>
          </a:p>
        </p:txBody>
      </p:sp>
      <p:sp>
        <p:nvSpPr>
          <p:cNvPr id="12" name="Text 10"/>
          <p:cNvSpPr/>
          <p:nvPr/>
        </p:nvSpPr>
        <p:spPr>
          <a:xfrm>
            <a:off x="710160" y="4971118"/>
            <a:ext cx="266310" cy="266310"/>
          </a:xfrm>
          <a:prstGeom prst="rect">
            <a:avLst/>
          </a:prstGeom>
          <a:noFill/>
        </p:spPr>
        <p:txBody>
          <a:bodyPr wrap="square" lIns="0" tIns="0" rIns="0" bIns="0" rtlCol="0" anchor="ctr"/>
          <a:p>
            <a:pPr>
              <a:lnSpc>
                <a:spcPct val="130000"/>
              </a:lnSpc>
            </a:pPr>
            <a:r>
              <a:rPr lang="en-US" sz="1400" dirty="0">
                <a:solidFill>
                  <a:srgbClr val="A99985"/>
                </a:solidFill>
                <a:latin typeface="MiSans" pitchFamily="34" charset="-122"/>
                <a:ea typeface="MiSans" pitchFamily="34" charset="-122"/>
                <a:cs typeface="MiSans" pitchFamily="34" charset="-120"/>
              </a:rPr>
              <a:t>•</a:t>
            </a:r>
            <a:endParaRPr lang="en-US" sz="1600" dirty="0"/>
          </a:p>
        </p:txBody>
      </p:sp>
      <p:sp>
        <p:nvSpPr>
          <p:cNvPr id="13" name="Text 11"/>
          <p:cNvSpPr/>
          <p:nvPr/>
        </p:nvSpPr>
        <p:spPr>
          <a:xfrm>
            <a:off x="976470" y="4971118"/>
            <a:ext cx="1864169" cy="266310"/>
          </a:xfrm>
          <a:prstGeom prst="rect">
            <a:avLst/>
          </a:prstGeom>
          <a:noFill/>
        </p:spPr>
        <p:txBody>
          <a:bodyPr wrap="square" lIns="0" tIns="0" rIns="0" bIns="0" rtlCol="0" anchor="ctr"/>
          <a:p>
            <a:pPr>
              <a:lnSpc>
                <a:spcPct val="130000"/>
              </a:lnSpc>
            </a:pPr>
            <a:r>
              <a:rPr lang="en-US" sz="1400" dirty="0">
                <a:solidFill>
                  <a:srgbClr val="4A4A4A"/>
                </a:solidFill>
                <a:latin typeface="MiSans" pitchFamily="34" charset="-122"/>
                <a:ea typeface="MiSans" pitchFamily="34" charset="-122"/>
                <a:cs typeface="MiSans" pitchFamily="34" charset="-120"/>
              </a:rPr>
              <a:t>提供免费法律咨询服务</a:t>
            </a:r>
            <a:endParaRPr lang="en-US" sz="1600" dirty="0"/>
          </a:p>
        </p:txBody>
      </p:sp>
      <p:sp>
        <p:nvSpPr>
          <p:cNvPr id="14" name="Text 12"/>
          <p:cNvSpPr/>
          <p:nvPr/>
        </p:nvSpPr>
        <p:spPr>
          <a:xfrm>
            <a:off x="710160" y="5326198"/>
            <a:ext cx="266310" cy="266310"/>
          </a:xfrm>
          <a:prstGeom prst="rect">
            <a:avLst/>
          </a:prstGeom>
          <a:noFill/>
        </p:spPr>
        <p:txBody>
          <a:bodyPr wrap="square" lIns="0" tIns="0" rIns="0" bIns="0" rtlCol="0" anchor="ctr"/>
          <a:p>
            <a:pPr>
              <a:lnSpc>
                <a:spcPct val="130000"/>
              </a:lnSpc>
            </a:pPr>
            <a:r>
              <a:rPr lang="en-US" sz="1400" dirty="0">
                <a:solidFill>
                  <a:srgbClr val="A99985"/>
                </a:solidFill>
                <a:latin typeface="MiSans" pitchFamily="34" charset="-122"/>
                <a:ea typeface="MiSans" pitchFamily="34" charset="-122"/>
                <a:cs typeface="MiSans" pitchFamily="34" charset="-120"/>
              </a:rPr>
              <a:t>•</a:t>
            </a:r>
            <a:endParaRPr lang="en-US" sz="1600" dirty="0"/>
          </a:p>
        </p:txBody>
      </p:sp>
      <p:sp>
        <p:nvSpPr>
          <p:cNvPr id="15" name="Text 13"/>
          <p:cNvSpPr/>
          <p:nvPr/>
        </p:nvSpPr>
        <p:spPr>
          <a:xfrm>
            <a:off x="976470" y="5326198"/>
            <a:ext cx="1509089" cy="266310"/>
          </a:xfrm>
          <a:prstGeom prst="rect">
            <a:avLst/>
          </a:prstGeom>
          <a:noFill/>
        </p:spPr>
        <p:txBody>
          <a:bodyPr wrap="square" lIns="0" tIns="0" rIns="0" bIns="0" rtlCol="0" anchor="ctr"/>
          <a:p>
            <a:pPr>
              <a:lnSpc>
                <a:spcPct val="130000"/>
              </a:lnSpc>
            </a:pPr>
            <a:r>
              <a:rPr lang="en-US" sz="1400" dirty="0">
                <a:solidFill>
                  <a:srgbClr val="4A4A4A"/>
                </a:solidFill>
                <a:latin typeface="MiSans" pitchFamily="34" charset="-122"/>
                <a:ea typeface="MiSans" pitchFamily="34" charset="-122"/>
                <a:cs typeface="MiSans" pitchFamily="34" charset="-120"/>
              </a:rPr>
              <a:t>帮助了解法律权利</a:t>
            </a:r>
            <a:endParaRPr lang="en-US" sz="1600" dirty="0"/>
          </a:p>
        </p:txBody>
      </p:sp>
      <p:sp>
        <p:nvSpPr>
          <p:cNvPr id="16" name="Text 14"/>
          <p:cNvSpPr/>
          <p:nvPr/>
        </p:nvSpPr>
        <p:spPr>
          <a:xfrm>
            <a:off x="710160" y="5681278"/>
            <a:ext cx="266310" cy="266310"/>
          </a:xfrm>
          <a:prstGeom prst="rect">
            <a:avLst/>
          </a:prstGeom>
          <a:noFill/>
        </p:spPr>
        <p:txBody>
          <a:bodyPr wrap="square" lIns="0" tIns="0" rIns="0" bIns="0" rtlCol="0" anchor="ctr"/>
          <a:p>
            <a:pPr>
              <a:lnSpc>
                <a:spcPct val="130000"/>
              </a:lnSpc>
            </a:pPr>
            <a:r>
              <a:rPr lang="en-US" sz="1400" dirty="0">
                <a:solidFill>
                  <a:srgbClr val="A99985"/>
                </a:solidFill>
                <a:latin typeface="MiSans" pitchFamily="34" charset="-122"/>
                <a:ea typeface="MiSans" pitchFamily="34" charset="-122"/>
                <a:cs typeface="MiSans" pitchFamily="34" charset="-120"/>
              </a:rPr>
              <a:t>•</a:t>
            </a:r>
            <a:endParaRPr lang="en-US" sz="1600" dirty="0"/>
          </a:p>
        </p:txBody>
      </p:sp>
      <p:sp>
        <p:nvSpPr>
          <p:cNvPr id="17" name="Text 15"/>
          <p:cNvSpPr/>
          <p:nvPr/>
        </p:nvSpPr>
        <p:spPr>
          <a:xfrm>
            <a:off x="976470" y="5681278"/>
            <a:ext cx="1686629" cy="266310"/>
          </a:xfrm>
          <a:prstGeom prst="rect">
            <a:avLst/>
          </a:prstGeom>
          <a:noFill/>
        </p:spPr>
        <p:txBody>
          <a:bodyPr wrap="square" lIns="0" tIns="0" rIns="0" bIns="0" rtlCol="0" anchor="ctr"/>
          <a:p>
            <a:pPr>
              <a:lnSpc>
                <a:spcPct val="130000"/>
              </a:lnSpc>
            </a:pPr>
            <a:r>
              <a:rPr lang="en-US" sz="1400" dirty="0">
                <a:solidFill>
                  <a:srgbClr val="4A4A4A"/>
                </a:solidFill>
                <a:latin typeface="MiSans" pitchFamily="34" charset="-122"/>
                <a:ea typeface="MiSans" pitchFamily="34" charset="-122"/>
                <a:cs typeface="MiSans" pitchFamily="34" charset="-120"/>
              </a:rPr>
              <a:t>指导维权途径和方法</a:t>
            </a:r>
            <a:endParaRPr lang="en-US" sz="1600" dirty="0"/>
          </a:p>
        </p:txBody>
      </p:sp>
      <p:sp>
        <p:nvSpPr>
          <p:cNvPr id="18" name="Text 16"/>
          <p:cNvSpPr/>
          <p:nvPr/>
        </p:nvSpPr>
        <p:spPr>
          <a:xfrm>
            <a:off x="710160" y="6036358"/>
            <a:ext cx="266310" cy="266310"/>
          </a:xfrm>
          <a:prstGeom prst="rect">
            <a:avLst/>
          </a:prstGeom>
          <a:noFill/>
        </p:spPr>
        <p:txBody>
          <a:bodyPr wrap="square" lIns="0" tIns="0" rIns="0" bIns="0" rtlCol="0" anchor="ctr"/>
          <a:p>
            <a:pPr>
              <a:lnSpc>
                <a:spcPct val="130000"/>
              </a:lnSpc>
            </a:pPr>
            <a:r>
              <a:rPr lang="en-US" sz="1400" dirty="0">
                <a:solidFill>
                  <a:srgbClr val="A99985"/>
                </a:solidFill>
                <a:latin typeface="MiSans" pitchFamily="34" charset="-122"/>
                <a:ea typeface="MiSans" pitchFamily="34" charset="-122"/>
                <a:cs typeface="MiSans" pitchFamily="34" charset="-120"/>
              </a:rPr>
              <a:t>•</a:t>
            </a:r>
            <a:endParaRPr lang="en-US" sz="1600" dirty="0"/>
          </a:p>
        </p:txBody>
      </p:sp>
      <p:sp>
        <p:nvSpPr>
          <p:cNvPr id="19" name="Text 17"/>
          <p:cNvSpPr/>
          <p:nvPr/>
        </p:nvSpPr>
        <p:spPr>
          <a:xfrm>
            <a:off x="976470" y="6036358"/>
            <a:ext cx="1509089" cy="266310"/>
          </a:xfrm>
          <a:prstGeom prst="rect">
            <a:avLst/>
          </a:prstGeom>
          <a:noFill/>
        </p:spPr>
        <p:txBody>
          <a:bodyPr wrap="square" lIns="0" tIns="0" rIns="0" bIns="0" rtlCol="0" anchor="ctr"/>
          <a:p>
            <a:pPr>
              <a:lnSpc>
                <a:spcPct val="130000"/>
              </a:lnSpc>
            </a:pPr>
            <a:r>
              <a:rPr lang="en-US" sz="1400" dirty="0">
                <a:solidFill>
                  <a:srgbClr val="4A4A4A"/>
                </a:solidFill>
                <a:latin typeface="MiSans" pitchFamily="34" charset="-122"/>
                <a:ea typeface="MiSans" pitchFamily="34" charset="-122"/>
                <a:cs typeface="MiSans" pitchFamily="34" charset="-120"/>
              </a:rPr>
              <a:t>协助申请法律援助</a:t>
            </a:r>
            <a:endParaRPr lang="en-US" sz="1600" dirty="0"/>
          </a:p>
        </p:txBody>
      </p:sp>
      <p:sp>
        <p:nvSpPr>
          <p:cNvPr id="25" name="Text 23"/>
          <p:cNvSpPr/>
          <p:nvPr/>
        </p:nvSpPr>
        <p:spPr>
          <a:xfrm>
            <a:off x="4854434" y="4971118"/>
            <a:ext cx="266310" cy="266310"/>
          </a:xfrm>
          <a:prstGeom prst="rect">
            <a:avLst/>
          </a:prstGeom>
          <a:noFill/>
        </p:spPr>
        <p:txBody>
          <a:bodyPr wrap="square" lIns="0" tIns="0" rIns="0" bIns="0" rtlCol="0" anchor="ctr"/>
          <a:p>
            <a:pPr>
              <a:lnSpc>
                <a:spcPct val="130000"/>
              </a:lnSpc>
            </a:pPr>
            <a:r>
              <a:rPr lang="en-US" sz="1400" dirty="0">
                <a:solidFill>
                  <a:srgbClr val="8A9A87"/>
                </a:solidFill>
                <a:latin typeface="MiSans" pitchFamily="34" charset="-122"/>
                <a:ea typeface="MiSans" pitchFamily="34" charset="-122"/>
                <a:cs typeface="MiSans" pitchFamily="34" charset="-120"/>
              </a:rPr>
              <a:t>•</a:t>
            </a:r>
            <a:endParaRPr lang="en-US" sz="1600" dirty="0"/>
          </a:p>
        </p:txBody>
      </p:sp>
      <p:sp>
        <p:nvSpPr>
          <p:cNvPr id="26" name="Text 24"/>
          <p:cNvSpPr/>
          <p:nvPr/>
        </p:nvSpPr>
        <p:spPr>
          <a:xfrm>
            <a:off x="5120744" y="4971118"/>
            <a:ext cx="1509089" cy="266310"/>
          </a:xfrm>
          <a:prstGeom prst="rect">
            <a:avLst/>
          </a:prstGeom>
          <a:noFill/>
        </p:spPr>
        <p:txBody>
          <a:bodyPr wrap="square" lIns="0" tIns="0" rIns="0" bIns="0" rtlCol="0" anchor="ctr"/>
          <a:p>
            <a:pPr>
              <a:lnSpc>
                <a:spcPct val="130000"/>
              </a:lnSpc>
            </a:pPr>
            <a:r>
              <a:rPr lang="en-US" sz="1400" dirty="0">
                <a:solidFill>
                  <a:srgbClr val="4A4A4A"/>
                </a:solidFill>
                <a:latin typeface="MiSans" pitchFamily="34" charset="-122"/>
                <a:ea typeface="MiSans" pitchFamily="34" charset="-122"/>
                <a:cs typeface="MiSans" pitchFamily="34" charset="-120"/>
              </a:rPr>
              <a:t>使用智能手机应用</a:t>
            </a:r>
            <a:endParaRPr lang="en-US" sz="1600" dirty="0"/>
          </a:p>
        </p:txBody>
      </p:sp>
      <p:sp>
        <p:nvSpPr>
          <p:cNvPr id="27" name="Text 25"/>
          <p:cNvSpPr/>
          <p:nvPr/>
        </p:nvSpPr>
        <p:spPr>
          <a:xfrm>
            <a:off x="4854434" y="5326198"/>
            <a:ext cx="266310" cy="266310"/>
          </a:xfrm>
          <a:prstGeom prst="rect">
            <a:avLst/>
          </a:prstGeom>
          <a:noFill/>
        </p:spPr>
        <p:txBody>
          <a:bodyPr wrap="square" lIns="0" tIns="0" rIns="0" bIns="0" rtlCol="0" anchor="ctr"/>
          <a:p>
            <a:pPr>
              <a:lnSpc>
                <a:spcPct val="130000"/>
              </a:lnSpc>
            </a:pPr>
            <a:r>
              <a:rPr lang="en-US" sz="1400" dirty="0">
                <a:solidFill>
                  <a:srgbClr val="8A9A87"/>
                </a:solidFill>
                <a:latin typeface="MiSans" pitchFamily="34" charset="-122"/>
                <a:ea typeface="MiSans" pitchFamily="34" charset="-122"/>
                <a:cs typeface="MiSans" pitchFamily="34" charset="-120"/>
              </a:rPr>
              <a:t>•</a:t>
            </a:r>
            <a:endParaRPr lang="en-US" sz="1600" dirty="0"/>
          </a:p>
        </p:txBody>
      </p:sp>
      <p:sp>
        <p:nvSpPr>
          <p:cNvPr id="28" name="Text 26"/>
          <p:cNvSpPr/>
          <p:nvPr/>
        </p:nvSpPr>
        <p:spPr>
          <a:xfrm>
            <a:off x="5120744" y="5326198"/>
            <a:ext cx="1509089" cy="266310"/>
          </a:xfrm>
          <a:prstGeom prst="rect">
            <a:avLst/>
          </a:prstGeom>
          <a:noFill/>
        </p:spPr>
        <p:txBody>
          <a:bodyPr wrap="square" lIns="0" tIns="0" rIns="0" bIns="0" rtlCol="0" anchor="ctr"/>
          <a:p>
            <a:pPr>
              <a:lnSpc>
                <a:spcPct val="130000"/>
              </a:lnSpc>
            </a:pPr>
            <a:r>
              <a:rPr lang="en-US" sz="1400" dirty="0">
                <a:solidFill>
                  <a:srgbClr val="4A4A4A"/>
                </a:solidFill>
                <a:latin typeface="MiSans" pitchFamily="34" charset="-122"/>
                <a:ea typeface="MiSans" pitchFamily="34" charset="-122"/>
                <a:cs typeface="MiSans" pitchFamily="34" charset="-120"/>
              </a:rPr>
              <a:t>识别可疑推销行为</a:t>
            </a:r>
            <a:endParaRPr lang="en-US" sz="1600" dirty="0"/>
          </a:p>
        </p:txBody>
      </p:sp>
      <p:sp>
        <p:nvSpPr>
          <p:cNvPr id="29" name="Text 27"/>
          <p:cNvSpPr/>
          <p:nvPr/>
        </p:nvSpPr>
        <p:spPr>
          <a:xfrm>
            <a:off x="4854434" y="5681278"/>
            <a:ext cx="266310" cy="266310"/>
          </a:xfrm>
          <a:prstGeom prst="rect">
            <a:avLst/>
          </a:prstGeom>
          <a:noFill/>
        </p:spPr>
        <p:txBody>
          <a:bodyPr wrap="square" lIns="0" tIns="0" rIns="0" bIns="0" rtlCol="0" anchor="ctr"/>
          <a:p>
            <a:pPr>
              <a:lnSpc>
                <a:spcPct val="130000"/>
              </a:lnSpc>
            </a:pPr>
            <a:r>
              <a:rPr lang="en-US" sz="1400" dirty="0">
                <a:solidFill>
                  <a:srgbClr val="8A9A87"/>
                </a:solidFill>
                <a:latin typeface="MiSans" pitchFamily="34" charset="-122"/>
                <a:ea typeface="MiSans" pitchFamily="34" charset="-122"/>
                <a:cs typeface="MiSans" pitchFamily="34" charset="-120"/>
              </a:rPr>
              <a:t>•</a:t>
            </a:r>
            <a:endParaRPr lang="en-US" sz="1600" dirty="0"/>
          </a:p>
        </p:txBody>
      </p:sp>
      <p:sp>
        <p:nvSpPr>
          <p:cNvPr id="30" name="Text 28"/>
          <p:cNvSpPr/>
          <p:nvPr/>
        </p:nvSpPr>
        <p:spPr>
          <a:xfrm>
            <a:off x="5120744" y="5681278"/>
            <a:ext cx="1509089" cy="266310"/>
          </a:xfrm>
          <a:prstGeom prst="rect">
            <a:avLst/>
          </a:prstGeom>
          <a:noFill/>
        </p:spPr>
        <p:txBody>
          <a:bodyPr wrap="square" lIns="0" tIns="0" rIns="0" bIns="0" rtlCol="0" anchor="ctr"/>
          <a:p>
            <a:pPr>
              <a:lnSpc>
                <a:spcPct val="130000"/>
              </a:lnSpc>
            </a:pPr>
            <a:r>
              <a:rPr lang="en-US" sz="1400" dirty="0">
                <a:solidFill>
                  <a:srgbClr val="4A4A4A"/>
                </a:solidFill>
                <a:latin typeface="MiSans" pitchFamily="34" charset="-122"/>
                <a:ea typeface="MiSans" pitchFamily="34" charset="-122"/>
                <a:cs typeface="MiSans" pitchFamily="34" charset="-120"/>
              </a:rPr>
              <a:t>在线举报诈骗行为</a:t>
            </a:r>
            <a:endParaRPr lang="en-US" sz="1600" dirty="0"/>
          </a:p>
        </p:txBody>
      </p:sp>
      <p:sp>
        <p:nvSpPr>
          <p:cNvPr id="31" name="Text 29"/>
          <p:cNvSpPr/>
          <p:nvPr/>
        </p:nvSpPr>
        <p:spPr>
          <a:xfrm>
            <a:off x="4854434" y="6036358"/>
            <a:ext cx="266310" cy="266310"/>
          </a:xfrm>
          <a:prstGeom prst="rect">
            <a:avLst/>
          </a:prstGeom>
          <a:noFill/>
        </p:spPr>
        <p:txBody>
          <a:bodyPr wrap="square" lIns="0" tIns="0" rIns="0" bIns="0" rtlCol="0" anchor="ctr"/>
          <a:p>
            <a:pPr>
              <a:lnSpc>
                <a:spcPct val="130000"/>
              </a:lnSpc>
            </a:pPr>
            <a:r>
              <a:rPr lang="en-US" sz="1400" dirty="0">
                <a:solidFill>
                  <a:srgbClr val="8A9A87"/>
                </a:solidFill>
                <a:latin typeface="MiSans" pitchFamily="34" charset="-122"/>
                <a:ea typeface="MiSans" pitchFamily="34" charset="-122"/>
                <a:cs typeface="MiSans" pitchFamily="34" charset="-120"/>
              </a:rPr>
              <a:t>•</a:t>
            </a:r>
            <a:endParaRPr lang="en-US" sz="1600" dirty="0"/>
          </a:p>
        </p:txBody>
      </p:sp>
      <p:sp>
        <p:nvSpPr>
          <p:cNvPr id="32" name="Text 30"/>
          <p:cNvSpPr/>
          <p:nvPr/>
        </p:nvSpPr>
        <p:spPr>
          <a:xfrm>
            <a:off x="5120744" y="6036358"/>
            <a:ext cx="1331549" cy="266310"/>
          </a:xfrm>
          <a:prstGeom prst="rect">
            <a:avLst/>
          </a:prstGeom>
          <a:noFill/>
        </p:spPr>
        <p:txBody>
          <a:bodyPr wrap="square" lIns="0" tIns="0" rIns="0" bIns="0" rtlCol="0" anchor="ctr"/>
          <a:p>
            <a:pPr>
              <a:lnSpc>
                <a:spcPct val="130000"/>
              </a:lnSpc>
            </a:pPr>
            <a:r>
              <a:rPr lang="en-US" sz="1400" dirty="0">
                <a:solidFill>
                  <a:srgbClr val="4A4A4A"/>
                </a:solidFill>
                <a:latin typeface="MiSans" pitchFamily="34" charset="-122"/>
                <a:ea typeface="MiSans" pitchFamily="34" charset="-122"/>
                <a:cs typeface="MiSans" pitchFamily="34" charset="-120"/>
              </a:rPr>
              <a:t>获取防诈骗信息</a:t>
            </a:r>
            <a:endParaRPr lang="en-US" sz="1600" dirty="0"/>
          </a:p>
        </p:txBody>
      </p:sp>
      <p:sp>
        <p:nvSpPr>
          <p:cNvPr id="38" name="Text 36"/>
          <p:cNvSpPr/>
          <p:nvPr/>
        </p:nvSpPr>
        <p:spPr>
          <a:xfrm>
            <a:off x="8922509" y="4971118"/>
            <a:ext cx="266310" cy="266310"/>
          </a:xfrm>
          <a:prstGeom prst="rect">
            <a:avLst/>
          </a:prstGeom>
          <a:noFill/>
        </p:spPr>
        <p:txBody>
          <a:bodyPr wrap="square" lIns="0" tIns="0" rIns="0" bIns="0" rtlCol="0" anchor="ctr"/>
          <a:p>
            <a:pPr>
              <a:lnSpc>
                <a:spcPct val="130000"/>
              </a:lnSpc>
            </a:pPr>
            <a:r>
              <a:rPr lang="en-US" sz="1400" dirty="0">
                <a:solidFill>
                  <a:srgbClr val="D1A367"/>
                </a:solidFill>
                <a:latin typeface="MiSans" pitchFamily="34" charset="-122"/>
                <a:ea typeface="MiSans" pitchFamily="34" charset="-122"/>
                <a:cs typeface="MiSans" pitchFamily="34" charset="-120"/>
              </a:rPr>
              <a:t>•</a:t>
            </a:r>
            <a:endParaRPr lang="en-US" sz="1600" dirty="0"/>
          </a:p>
        </p:txBody>
      </p:sp>
      <p:sp>
        <p:nvSpPr>
          <p:cNvPr id="39" name="Text 37"/>
          <p:cNvSpPr/>
          <p:nvPr/>
        </p:nvSpPr>
        <p:spPr>
          <a:xfrm>
            <a:off x="9188818" y="4971118"/>
            <a:ext cx="1509089" cy="266310"/>
          </a:xfrm>
          <a:prstGeom prst="rect">
            <a:avLst/>
          </a:prstGeom>
          <a:noFill/>
        </p:spPr>
        <p:txBody>
          <a:bodyPr wrap="square" lIns="0" tIns="0" rIns="0" bIns="0" rtlCol="0" anchor="ctr"/>
          <a:p>
            <a:pPr>
              <a:lnSpc>
                <a:spcPct val="130000"/>
              </a:lnSpc>
            </a:pPr>
            <a:r>
              <a:rPr lang="en-US" sz="1400" dirty="0">
                <a:solidFill>
                  <a:srgbClr val="4A4A4A"/>
                </a:solidFill>
                <a:latin typeface="MiSans" pitchFamily="34" charset="-122"/>
                <a:ea typeface="MiSans" pitchFamily="34" charset="-122"/>
                <a:cs typeface="MiSans" pitchFamily="34" charset="-120"/>
              </a:rPr>
              <a:t>提供紧急联系电话</a:t>
            </a:r>
            <a:endParaRPr lang="en-US" sz="1600" dirty="0"/>
          </a:p>
        </p:txBody>
      </p:sp>
      <p:sp>
        <p:nvSpPr>
          <p:cNvPr id="40" name="Text 38"/>
          <p:cNvSpPr/>
          <p:nvPr/>
        </p:nvSpPr>
        <p:spPr>
          <a:xfrm>
            <a:off x="8922509" y="5326198"/>
            <a:ext cx="266310" cy="266310"/>
          </a:xfrm>
          <a:prstGeom prst="rect">
            <a:avLst/>
          </a:prstGeom>
          <a:noFill/>
        </p:spPr>
        <p:txBody>
          <a:bodyPr wrap="square" lIns="0" tIns="0" rIns="0" bIns="0" rtlCol="0" anchor="ctr"/>
          <a:p>
            <a:pPr>
              <a:lnSpc>
                <a:spcPct val="130000"/>
              </a:lnSpc>
            </a:pPr>
            <a:r>
              <a:rPr lang="en-US" sz="1400" dirty="0">
                <a:solidFill>
                  <a:srgbClr val="D1A367"/>
                </a:solidFill>
                <a:latin typeface="MiSans" pitchFamily="34" charset="-122"/>
                <a:ea typeface="MiSans" pitchFamily="34" charset="-122"/>
                <a:cs typeface="MiSans" pitchFamily="34" charset="-120"/>
              </a:rPr>
              <a:t>•</a:t>
            </a:r>
            <a:endParaRPr lang="en-US" sz="1600" dirty="0"/>
          </a:p>
        </p:txBody>
      </p:sp>
      <p:sp>
        <p:nvSpPr>
          <p:cNvPr id="41" name="Text 39"/>
          <p:cNvSpPr/>
          <p:nvPr/>
        </p:nvSpPr>
        <p:spPr>
          <a:xfrm>
            <a:off x="9188818" y="5326198"/>
            <a:ext cx="1708822" cy="266310"/>
          </a:xfrm>
          <a:prstGeom prst="rect">
            <a:avLst/>
          </a:prstGeom>
          <a:noFill/>
        </p:spPr>
        <p:txBody>
          <a:bodyPr wrap="square" lIns="0" tIns="0" rIns="0" bIns="0" rtlCol="0" anchor="ctr"/>
          <a:p>
            <a:pPr>
              <a:lnSpc>
                <a:spcPct val="130000"/>
              </a:lnSpc>
            </a:pPr>
            <a:r>
              <a:rPr lang="en-US" sz="1400" dirty="0">
                <a:solidFill>
                  <a:srgbClr val="4A4A4A"/>
                </a:solidFill>
                <a:latin typeface="MiSans" pitchFamily="34" charset="-122"/>
                <a:ea typeface="MiSans" pitchFamily="34" charset="-122"/>
                <a:cs typeface="MiSans" pitchFamily="34" charset="-120"/>
              </a:rPr>
              <a:t>建立24小时求助热线</a:t>
            </a:r>
            <a:endParaRPr lang="en-US" sz="1600" dirty="0"/>
          </a:p>
        </p:txBody>
      </p:sp>
      <p:sp>
        <p:nvSpPr>
          <p:cNvPr id="42" name="Text 40"/>
          <p:cNvSpPr/>
          <p:nvPr/>
        </p:nvSpPr>
        <p:spPr>
          <a:xfrm>
            <a:off x="8922509" y="5681278"/>
            <a:ext cx="266310" cy="266310"/>
          </a:xfrm>
          <a:prstGeom prst="rect">
            <a:avLst/>
          </a:prstGeom>
          <a:noFill/>
        </p:spPr>
        <p:txBody>
          <a:bodyPr wrap="square" lIns="0" tIns="0" rIns="0" bIns="0" rtlCol="0" anchor="ctr"/>
          <a:p>
            <a:pPr>
              <a:lnSpc>
                <a:spcPct val="130000"/>
              </a:lnSpc>
            </a:pPr>
            <a:r>
              <a:rPr lang="en-US" sz="1400" dirty="0">
                <a:solidFill>
                  <a:srgbClr val="D1A367"/>
                </a:solidFill>
                <a:latin typeface="MiSans" pitchFamily="34" charset="-122"/>
                <a:ea typeface="MiSans" pitchFamily="34" charset="-122"/>
                <a:cs typeface="MiSans" pitchFamily="34" charset="-120"/>
              </a:rPr>
              <a:t>•</a:t>
            </a:r>
            <a:endParaRPr lang="en-US" sz="1600" dirty="0"/>
          </a:p>
        </p:txBody>
      </p:sp>
      <p:sp>
        <p:nvSpPr>
          <p:cNvPr id="43" name="Text 41"/>
          <p:cNvSpPr/>
          <p:nvPr/>
        </p:nvSpPr>
        <p:spPr>
          <a:xfrm>
            <a:off x="9188818" y="5681278"/>
            <a:ext cx="1686629" cy="266310"/>
          </a:xfrm>
          <a:prstGeom prst="rect">
            <a:avLst/>
          </a:prstGeom>
          <a:noFill/>
        </p:spPr>
        <p:txBody>
          <a:bodyPr wrap="square" lIns="0" tIns="0" rIns="0" bIns="0" rtlCol="0" anchor="ctr"/>
          <a:p>
            <a:pPr>
              <a:lnSpc>
                <a:spcPct val="130000"/>
              </a:lnSpc>
            </a:pPr>
            <a:r>
              <a:rPr lang="en-US" sz="1400" dirty="0">
                <a:solidFill>
                  <a:srgbClr val="4A4A4A"/>
                </a:solidFill>
                <a:latin typeface="MiSans" pitchFamily="34" charset="-122"/>
                <a:ea typeface="MiSans" pitchFamily="34" charset="-122"/>
                <a:cs typeface="MiSans" pitchFamily="34" charset="-120"/>
              </a:rPr>
              <a:t>及时获得帮助和支持</a:t>
            </a:r>
            <a:endParaRPr lang="en-US" sz="1600" dirty="0"/>
          </a:p>
        </p:txBody>
      </p:sp>
      <p:sp>
        <p:nvSpPr>
          <p:cNvPr id="44" name="Text 42"/>
          <p:cNvSpPr/>
          <p:nvPr/>
        </p:nvSpPr>
        <p:spPr>
          <a:xfrm>
            <a:off x="8922509" y="6036358"/>
            <a:ext cx="266310" cy="266310"/>
          </a:xfrm>
          <a:prstGeom prst="rect">
            <a:avLst/>
          </a:prstGeom>
          <a:noFill/>
        </p:spPr>
        <p:txBody>
          <a:bodyPr wrap="square" lIns="0" tIns="0" rIns="0" bIns="0" rtlCol="0" anchor="ctr"/>
          <a:p>
            <a:pPr>
              <a:lnSpc>
                <a:spcPct val="130000"/>
              </a:lnSpc>
            </a:pPr>
            <a:r>
              <a:rPr lang="en-US" sz="1400" dirty="0">
                <a:solidFill>
                  <a:srgbClr val="D1A367"/>
                </a:solidFill>
                <a:latin typeface="MiSans" pitchFamily="34" charset="-122"/>
                <a:ea typeface="MiSans" pitchFamily="34" charset="-122"/>
                <a:cs typeface="MiSans" pitchFamily="34" charset="-120"/>
              </a:rPr>
              <a:t>•</a:t>
            </a:r>
            <a:endParaRPr lang="en-US" sz="1600" dirty="0"/>
          </a:p>
        </p:txBody>
      </p:sp>
      <p:sp>
        <p:nvSpPr>
          <p:cNvPr id="45" name="Text 43"/>
          <p:cNvSpPr/>
          <p:nvPr/>
        </p:nvSpPr>
        <p:spPr>
          <a:xfrm>
            <a:off x="9188818" y="6036358"/>
            <a:ext cx="1509089" cy="266310"/>
          </a:xfrm>
          <a:prstGeom prst="rect">
            <a:avLst/>
          </a:prstGeom>
          <a:noFill/>
        </p:spPr>
        <p:txBody>
          <a:bodyPr wrap="square" lIns="0" tIns="0" rIns="0" bIns="0" rtlCol="0" anchor="ctr"/>
          <a:p>
            <a:pPr>
              <a:lnSpc>
                <a:spcPct val="130000"/>
              </a:lnSpc>
            </a:pPr>
            <a:r>
              <a:rPr lang="en-US" sz="1400" dirty="0">
                <a:solidFill>
                  <a:srgbClr val="4A4A4A"/>
                </a:solidFill>
                <a:latin typeface="MiSans" pitchFamily="34" charset="-122"/>
                <a:ea typeface="MiSans" pitchFamily="34" charset="-122"/>
                <a:cs typeface="MiSans" pitchFamily="34" charset="-120"/>
              </a:rPr>
              <a:t>快速响应紧急情况</a:t>
            </a:r>
            <a:endParaRPr lang="en-US" sz="1600" dirty="0"/>
          </a:p>
        </p:txBody>
      </p:sp>
      <p:sp>
        <p:nvSpPr>
          <p:cNvPr id="9" name="Shape 7"/>
          <p:cNvSpPr/>
          <p:nvPr/>
        </p:nvSpPr>
        <p:spPr>
          <a:xfrm>
            <a:off x="1455552" y="3649664"/>
            <a:ext cx="621390" cy="621390"/>
          </a:xfrm>
          <a:custGeom>
            <a:avLst/>
            <a:gdLst/>
            <a:ahLst/>
            <a:cxnLst/>
            <a:rect l="l" t="t" r="r" b="b"/>
            <a:pathLst>
              <a:path w="621390" h="621390">
                <a:moveTo>
                  <a:pt x="310695" y="0"/>
                </a:moveTo>
                <a:lnTo>
                  <a:pt x="310695" y="0"/>
                </a:lnTo>
                <a:cubicBezTo>
                  <a:pt x="482172" y="0"/>
                  <a:pt x="621390" y="139218"/>
                  <a:pt x="621390" y="310695"/>
                </a:cubicBezTo>
                <a:lnTo>
                  <a:pt x="621390" y="310695"/>
                </a:lnTo>
                <a:cubicBezTo>
                  <a:pt x="621390" y="482172"/>
                  <a:pt x="482172" y="621390"/>
                  <a:pt x="310695" y="621390"/>
                </a:cubicBezTo>
                <a:lnTo>
                  <a:pt x="310695" y="621390"/>
                </a:lnTo>
                <a:cubicBezTo>
                  <a:pt x="139218" y="621390"/>
                  <a:pt x="0" y="482172"/>
                  <a:pt x="0" y="310695"/>
                </a:cubicBezTo>
                <a:lnTo>
                  <a:pt x="0" y="310695"/>
                </a:lnTo>
                <a:cubicBezTo>
                  <a:pt x="0" y="139218"/>
                  <a:pt x="139218" y="0"/>
                  <a:pt x="310695" y="0"/>
                </a:cubicBezTo>
                <a:close/>
              </a:path>
            </a:pathLst>
          </a:custGeom>
          <a:solidFill>
            <a:srgbClr val="A99985"/>
          </a:solidFill>
        </p:spPr>
      </p:sp>
      <p:sp>
        <p:nvSpPr>
          <p:cNvPr id="10" name="Shape 8"/>
          <p:cNvSpPr/>
          <p:nvPr/>
        </p:nvSpPr>
        <p:spPr>
          <a:xfrm>
            <a:off x="1616448" y="3827204"/>
            <a:ext cx="299599" cy="266310"/>
          </a:xfrm>
          <a:custGeom>
            <a:avLst/>
            <a:gdLst/>
            <a:ahLst/>
            <a:cxnLst/>
            <a:rect l="l" t="t" r="r" b="b"/>
            <a:pathLst>
              <a:path w="299599" h="266310">
                <a:moveTo>
                  <a:pt x="88215" y="79789"/>
                </a:moveTo>
                <a:lnTo>
                  <a:pt x="78489" y="70062"/>
                </a:lnTo>
                <a:cubicBezTo>
                  <a:pt x="71987" y="63561"/>
                  <a:pt x="71987" y="53002"/>
                  <a:pt x="78489" y="46500"/>
                </a:cubicBezTo>
                <a:lnTo>
                  <a:pt x="138148" y="-13211"/>
                </a:lnTo>
                <a:cubicBezTo>
                  <a:pt x="144650" y="-19713"/>
                  <a:pt x="155209" y="-19713"/>
                  <a:pt x="161710" y="-13211"/>
                </a:cubicBezTo>
                <a:lnTo>
                  <a:pt x="171437" y="-3433"/>
                </a:lnTo>
                <a:cubicBezTo>
                  <a:pt x="177939" y="3069"/>
                  <a:pt x="177939" y="13628"/>
                  <a:pt x="171437" y="20129"/>
                </a:cubicBezTo>
                <a:lnTo>
                  <a:pt x="111777" y="79789"/>
                </a:lnTo>
                <a:cubicBezTo>
                  <a:pt x="105276" y="86291"/>
                  <a:pt x="94717" y="86291"/>
                  <a:pt x="88215" y="79789"/>
                </a:cubicBezTo>
                <a:close/>
                <a:moveTo>
                  <a:pt x="143558" y="110113"/>
                </a:moveTo>
                <a:lnTo>
                  <a:pt x="127225" y="93781"/>
                </a:lnTo>
                <a:lnTo>
                  <a:pt x="185481" y="35525"/>
                </a:lnTo>
                <a:lnTo>
                  <a:pt x="247585" y="97630"/>
                </a:lnTo>
                <a:lnTo>
                  <a:pt x="189330" y="155885"/>
                </a:lnTo>
                <a:lnTo>
                  <a:pt x="172997" y="139553"/>
                </a:lnTo>
                <a:lnTo>
                  <a:pt x="52326" y="260224"/>
                </a:lnTo>
                <a:cubicBezTo>
                  <a:pt x="44212" y="268338"/>
                  <a:pt x="31052" y="268338"/>
                  <a:pt x="22886" y="260224"/>
                </a:cubicBezTo>
                <a:cubicBezTo>
                  <a:pt x="14720" y="252110"/>
                  <a:pt x="14772" y="238951"/>
                  <a:pt x="22886" y="230785"/>
                </a:cubicBezTo>
                <a:lnTo>
                  <a:pt x="143558" y="110113"/>
                </a:lnTo>
                <a:close/>
                <a:moveTo>
                  <a:pt x="203321" y="194843"/>
                </a:moveTo>
                <a:cubicBezTo>
                  <a:pt x="196820" y="188341"/>
                  <a:pt x="196820" y="177783"/>
                  <a:pt x="203321" y="171281"/>
                </a:cubicBezTo>
                <a:lnTo>
                  <a:pt x="262981" y="111621"/>
                </a:lnTo>
                <a:cubicBezTo>
                  <a:pt x="269483" y="105120"/>
                  <a:pt x="280042" y="105120"/>
                  <a:pt x="286543" y="111621"/>
                </a:cubicBezTo>
                <a:lnTo>
                  <a:pt x="296270" y="121348"/>
                </a:lnTo>
                <a:cubicBezTo>
                  <a:pt x="302771" y="127850"/>
                  <a:pt x="302771" y="138408"/>
                  <a:pt x="296270" y="144910"/>
                </a:cubicBezTo>
                <a:lnTo>
                  <a:pt x="236610" y="204622"/>
                </a:lnTo>
                <a:cubicBezTo>
                  <a:pt x="230108" y="211123"/>
                  <a:pt x="219550" y="211123"/>
                  <a:pt x="213048" y="204622"/>
                </a:cubicBezTo>
                <a:lnTo>
                  <a:pt x="203321" y="194895"/>
                </a:lnTo>
                <a:close/>
              </a:path>
            </a:pathLst>
          </a:custGeom>
          <a:solidFill>
            <a:srgbClr val="F8F6F2"/>
          </a:solidFill>
        </p:spPr>
      </p:sp>
      <p:sp>
        <p:nvSpPr>
          <p:cNvPr id="11" name="Text 9"/>
          <p:cNvSpPr/>
          <p:nvPr/>
        </p:nvSpPr>
        <p:spPr>
          <a:xfrm>
            <a:off x="-495307" y="4448593"/>
            <a:ext cx="4527268" cy="310695"/>
          </a:xfrm>
          <a:prstGeom prst="rect">
            <a:avLst/>
          </a:prstGeom>
          <a:noFill/>
        </p:spPr>
        <p:txBody>
          <a:bodyPr wrap="square" lIns="0" tIns="0" rIns="0" bIns="0" rtlCol="0" anchor="ctr"/>
          <a:p>
            <a:pPr algn="ctr">
              <a:lnSpc>
                <a:spcPct val="120000"/>
              </a:lnSpc>
            </a:pPr>
            <a:r>
              <a:rPr lang="en-US" sz="1745" b="1" dirty="0">
                <a:solidFill>
                  <a:srgbClr val="4A4A4A"/>
                </a:solidFill>
                <a:latin typeface="MiSans" pitchFamily="34" charset="-122"/>
                <a:ea typeface="MiSans" pitchFamily="34" charset="-122"/>
                <a:cs typeface="MiSans" pitchFamily="34" charset="-120"/>
              </a:rPr>
              <a:t>法律咨询和援助</a:t>
            </a:r>
            <a:endParaRPr lang="en-US" sz="1600" dirty="0"/>
          </a:p>
        </p:txBody>
      </p:sp>
      <p:sp>
        <p:nvSpPr>
          <p:cNvPr id="22" name="Shape 20"/>
          <p:cNvSpPr/>
          <p:nvPr/>
        </p:nvSpPr>
        <p:spPr>
          <a:xfrm>
            <a:off x="5530612" y="3683954"/>
            <a:ext cx="621390" cy="621390"/>
          </a:xfrm>
          <a:custGeom>
            <a:avLst/>
            <a:gdLst/>
            <a:ahLst/>
            <a:cxnLst/>
            <a:rect l="l" t="t" r="r" b="b"/>
            <a:pathLst>
              <a:path w="621390" h="621390">
                <a:moveTo>
                  <a:pt x="310695" y="0"/>
                </a:moveTo>
                <a:lnTo>
                  <a:pt x="310695" y="0"/>
                </a:lnTo>
                <a:cubicBezTo>
                  <a:pt x="482172" y="0"/>
                  <a:pt x="621390" y="139218"/>
                  <a:pt x="621390" y="310695"/>
                </a:cubicBezTo>
                <a:lnTo>
                  <a:pt x="621390" y="310695"/>
                </a:lnTo>
                <a:cubicBezTo>
                  <a:pt x="621390" y="482172"/>
                  <a:pt x="482172" y="621390"/>
                  <a:pt x="310695" y="621390"/>
                </a:cubicBezTo>
                <a:lnTo>
                  <a:pt x="310695" y="621390"/>
                </a:lnTo>
                <a:cubicBezTo>
                  <a:pt x="139218" y="621390"/>
                  <a:pt x="0" y="482172"/>
                  <a:pt x="0" y="310695"/>
                </a:cubicBezTo>
                <a:lnTo>
                  <a:pt x="0" y="310695"/>
                </a:lnTo>
                <a:cubicBezTo>
                  <a:pt x="0" y="139218"/>
                  <a:pt x="139218" y="0"/>
                  <a:pt x="310695" y="0"/>
                </a:cubicBezTo>
                <a:close/>
              </a:path>
            </a:pathLst>
          </a:custGeom>
          <a:solidFill>
            <a:srgbClr val="8A9A87"/>
          </a:solidFill>
        </p:spPr>
      </p:sp>
      <p:sp>
        <p:nvSpPr>
          <p:cNvPr id="23" name="Shape 21"/>
          <p:cNvSpPr/>
          <p:nvPr/>
        </p:nvSpPr>
        <p:spPr>
          <a:xfrm>
            <a:off x="5741440" y="3861494"/>
            <a:ext cx="199732" cy="266310"/>
          </a:xfrm>
          <a:custGeom>
            <a:avLst/>
            <a:gdLst/>
            <a:ahLst/>
            <a:cxnLst/>
            <a:rect l="l" t="t" r="r" b="b"/>
            <a:pathLst>
              <a:path w="199732" h="266310">
                <a:moveTo>
                  <a:pt x="8322" y="33289"/>
                </a:moveTo>
                <a:cubicBezTo>
                  <a:pt x="8322" y="14928"/>
                  <a:pt x="23250" y="0"/>
                  <a:pt x="41611" y="0"/>
                </a:cubicBezTo>
                <a:lnTo>
                  <a:pt x="158122" y="0"/>
                </a:lnTo>
                <a:cubicBezTo>
                  <a:pt x="176482" y="0"/>
                  <a:pt x="191410" y="14928"/>
                  <a:pt x="191410" y="33289"/>
                </a:cubicBezTo>
                <a:lnTo>
                  <a:pt x="191410" y="233021"/>
                </a:lnTo>
                <a:cubicBezTo>
                  <a:pt x="191410" y="251382"/>
                  <a:pt x="176482" y="266310"/>
                  <a:pt x="158122" y="266310"/>
                </a:cubicBezTo>
                <a:lnTo>
                  <a:pt x="41611" y="266310"/>
                </a:lnTo>
                <a:cubicBezTo>
                  <a:pt x="23250" y="266310"/>
                  <a:pt x="8322" y="251382"/>
                  <a:pt x="8322" y="233021"/>
                </a:cubicBezTo>
                <a:lnTo>
                  <a:pt x="8322" y="33289"/>
                </a:lnTo>
                <a:close/>
                <a:moveTo>
                  <a:pt x="41611" y="33289"/>
                </a:moveTo>
                <a:lnTo>
                  <a:pt x="41611" y="191410"/>
                </a:lnTo>
                <a:lnTo>
                  <a:pt x="158122" y="191410"/>
                </a:lnTo>
                <a:lnTo>
                  <a:pt x="158122" y="33289"/>
                </a:lnTo>
                <a:lnTo>
                  <a:pt x="41611" y="33289"/>
                </a:lnTo>
                <a:close/>
                <a:moveTo>
                  <a:pt x="99866" y="245504"/>
                </a:moveTo>
                <a:cubicBezTo>
                  <a:pt x="109073" y="245504"/>
                  <a:pt x="116511" y="238066"/>
                  <a:pt x="116511" y="228860"/>
                </a:cubicBezTo>
                <a:cubicBezTo>
                  <a:pt x="116511" y="219654"/>
                  <a:pt x="109073" y="212216"/>
                  <a:pt x="99866" y="212216"/>
                </a:cubicBezTo>
                <a:cubicBezTo>
                  <a:pt x="90660" y="212216"/>
                  <a:pt x="83222" y="219654"/>
                  <a:pt x="83222" y="228860"/>
                </a:cubicBezTo>
                <a:cubicBezTo>
                  <a:pt x="83222" y="238066"/>
                  <a:pt x="90660" y="245504"/>
                  <a:pt x="99866" y="245504"/>
                </a:cubicBezTo>
                <a:close/>
              </a:path>
            </a:pathLst>
          </a:custGeom>
          <a:solidFill>
            <a:srgbClr val="F8F6F2"/>
          </a:solidFill>
        </p:spPr>
      </p:sp>
      <p:sp>
        <p:nvSpPr>
          <p:cNvPr id="24" name="Text 22"/>
          <p:cNvSpPr/>
          <p:nvPr/>
        </p:nvSpPr>
        <p:spPr>
          <a:xfrm>
            <a:off x="3579753" y="4482883"/>
            <a:ext cx="4527268" cy="310695"/>
          </a:xfrm>
          <a:prstGeom prst="rect">
            <a:avLst/>
          </a:prstGeom>
          <a:noFill/>
        </p:spPr>
        <p:txBody>
          <a:bodyPr wrap="square" lIns="0" tIns="0" rIns="0" bIns="0" rtlCol="0" anchor="ctr"/>
          <a:p>
            <a:pPr algn="ctr">
              <a:lnSpc>
                <a:spcPct val="120000"/>
              </a:lnSpc>
            </a:pPr>
            <a:r>
              <a:rPr lang="en-US" sz="1745" b="1" dirty="0">
                <a:solidFill>
                  <a:srgbClr val="4A4A4A"/>
                </a:solidFill>
                <a:latin typeface="MiSans" pitchFamily="34" charset="-122"/>
                <a:ea typeface="MiSans" pitchFamily="34" charset="-122"/>
                <a:cs typeface="MiSans" pitchFamily="34" charset="-120"/>
              </a:rPr>
              <a:t>科技手段应用</a:t>
            </a:r>
            <a:endParaRPr lang="en-US" sz="1600" dirty="0"/>
          </a:p>
        </p:txBody>
      </p:sp>
      <p:sp>
        <p:nvSpPr>
          <p:cNvPr id="35" name="Shape 33"/>
          <p:cNvSpPr/>
          <p:nvPr/>
        </p:nvSpPr>
        <p:spPr>
          <a:xfrm>
            <a:off x="9674886" y="3683954"/>
            <a:ext cx="621390" cy="621390"/>
          </a:xfrm>
          <a:custGeom>
            <a:avLst/>
            <a:gdLst/>
            <a:ahLst/>
            <a:cxnLst/>
            <a:rect l="l" t="t" r="r" b="b"/>
            <a:pathLst>
              <a:path w="621390" h="621390">
                <a:moveTo>
                  <a:pt x="310695" y="0"/>
                </a:moveTo>
                <a:lnTo>
                  <a:pt x="310695" y="0"/>
                </a:lnTo>
                <a:cubicBezTo>
                  <a:pt x="482172" y="0"/>
                  <a:pt x="621390" y="139218"/>
                  <a:pt x="621390" y="310695"/>
                </a:cubicBezTo>
                <a:lnTo>
                  <a:pt x="621390" y="310695"/>
                </a:lnTo>
                <a:cubicBezTo>
                  <a:pt x="621390" y="482172"/>
                  <a:pt x="482172" y="621390"/>
                  <a:pt x="310695" y="621390"/>
                </a:cubicBezTo>
                <a:lnTo>
                  <a:pt x="310695" y="621390"/>
                </a:lnTo>
                <a:cubicBezTo>
                  <a:pt x="139218" y="621390"/>
                  <a:pt x="0" y="482172"/>
                  <a:pt x="0" y="310695"/>
                </a:cubicBezTo>
                <a:lnTo>
                  <a:pt x="0" y="310695"/>
                </a:lnTo>
                <a:cubicBezTo>
                  <a:pt x="0" y="139218"/>
                  <a:pt x="139218" y="0"/>
                  <a:pt x="310695" y="0"/>
                </a:cubicBezTo>
                <a:close/>
              </a:path>
            </a:pathLst>
          </a:custGeom>
          <a:solidFill>
            <a:srgbClr val="D1A367"/>
          </a:solidFill>
        </p:spPr>
      </p:sp>
      <p:sp>
        <p:nvSpPr>
          <p:cNvPr id="36" name="Shape 34"/>
          <p:cNvSpPr/>
          <p:nvPr/>
        </p:nvSpPr>
        <p:spPr>
          <a:xfrm>
            <a:off x="9835782" y="3861494"/>
            <a:ext cx="299599" cy="266310"/>
          </a:xfrm>
          <a:custGeom>
            <a:avLst/>
            <a:gdLst/>
            <a:ahLst/>
            <a:cxnLst/>
            <a:rect l="l" t="t" r="r" b="b"/>
            <a:pathLst>
              <a:path w="299599" h="266310">
                <a:moveTo>
                  <a:pt x="178927" y="-16644"/>
                </a:moveTo>
                <a:cubicBezTo>
                  <a:pt x="245556" y="-16644"/>
                  <a:pt x="299599" y="37398"/>
                  <a:pt x="299599" y="104027"/>
                </a:cubicBezTo>
                <a:cubicBezTo>
                  <a:pt x="299599" y="110945"/>
                  <a:pt x="294033" y="116511"/>
                  <a:pt x="287115" y="116511"/>
                </a:cubicBezTo>
                <a:cubicBezTo>
                  <a:pt x="280198" y="116511"/>
                  <a:pt x="274632" y="110945"/>
                  <a:pt x="274632" y="104027"/>
                </a:cubicBezTo>
                <a:cubicBezTo>
                  <a:pt x="274632" y="51181"/>
                  <a:pt x="231773" y="8322"/>
                  <a:pt x="178927" y="8322"/>
                </a:cubicBezTo>
                <a:cubicBezTo>
                  <a:pt x="172009" y="8322"/>
                  <a:pt x="166444" y="2757"/>
                  <a:pt x="166444" y="-4161"/>
                </a:cubicBezTo>
                <a:cubicBezTo>
                  <a:pt x="166444" y="-11079"/>
                  <a:pt x="172009" y="-16644"/>
                  <a:pt x="178927" y="-16644"/>
                </a:cubicBezTo>
                <a:close/>
                <a:moveTo>
                  <a:pt x="183088" y="83222"/>
                </a:moveTo>
                <a:cubicBezTo>
                  <a:pt x="192274" y="83222"/>
                  <a:pt x="199732" y="90680"/>
                  <a:pt x="199732" y="99866"/>
                </a:cubicBezTo>
                <a:cubicBezTo>
                  <a:pt x="199732" y="109052"/>
                  <a:pt x="192274" y="116511"/>
                  <a:pt x="183088" y="116511"/>
                </a:cubicBezTo>
                <a:cubicBezTo>
                  <a:pt x="173902" y="116511"/>
                  <a:pt x="166444" y="109052"/>
                  <a:pt x="166444" y="99866"/>
                </a:cubicBezTo>
                <a:cubicBezTo>
                  <a:pt x="166444" y="90680"/>
                  <a:pt x="173902" y="83222"/>
                  <a:pt x="183088" y="83222"/>
                </a:cubicBezTo>
                <a:close/>
                <a:moveTo>
                  <a:pt x="166444" y="45772"/>
                </a:moveTo>
                <a:cubicBezTo>
                  <a:pt x="166444" y="38854"/>
                  <a:pt x="172009" y="33289"/>
                  <a:pt x="178927" y="33289"/>
                </a:cubicBezTo>
                <a:cubicBezTo>
                  <a:pt x="217989" y="33289"/>
                  <a:pt x="249666" y="64965"/>
                  <a:pt x="249666" y="104027"/>
                </a:cubicBezTo>
                <a:cubicBezTo>
                  <a:pt x="249666" y="110945"/>
                  <a:pt x="244100" y="116511"/>
                  <a:pt x="237182" y="116511"/>
                </a:cubicBezTo>
                <a:cubicBezTo>
                  <a:pt x="230264" y="116511"/>
                  <a:pt x="224699" y="110945"/>
                  <a:pt x="224699" y="104027"/>
                </a:cubicBezTo>
                <a:cubicBezTo>
                  <a:pt x="224699" y="78749"/>
                  <a:pt x="204206" y="58255"/>
                  <a:pt x="178927" y="58255"/>
                </a:cubicBezTo>
                <a:cubicBezTo>
                  <a:pt x="172009" y="58255"/>
                  <a:pt x="166444" y="52690"/>
                  <a:pt x="166444" y="45772"/>
                </a:cubicBezTo>
                <a:close/>
                <a:moveTo>
                  <a:pt x="74952" y="728"/>
                </a:moveTo>
                <a:cubicBezTo>
                  <a:pt x="85198" y="-2081"/>
                  <a:pt x="95913" y="3173"/>
                  <a:pt x="99970" y="12951"/>
                </a:cubicBezTo>
                <a:lnTo>
                  <a:pt x="121036" y="63561"/>
                </a:lnTo>
                <a:cubicBezTo>
                  <a:pt x="124625" y="72143"/>
                  <a:pt x="122128" y="82078"/>
                  <a:pt x="114898" y="88007"/>
                </a:cubicBezTo>
                <a:lnTo>
                  <a:pt x="91960" y="106784"/>
                </a:lnTo>
                <a:cubicBezTo>
                  <a:pt x="108865" y="144026"/>
                  <a:pt x="138252" y="174402"/>
                  <a:pt x="174818" y="192555"/>
                </a:cubicBezTo>
                <a:lnTo>
                  <a:pt x="194895" y="168004"/>
                </a:lnTo>
                <a:cubicBezTo>
                  <a:pt x="200773" y="160774"/>
                  <a:pt x="210707" y="158330"/>
                  <a:pt x="219342" y="161866"/>
                </a:cubicBezTo>
                <a:lnTo>
                  <a:pt x="269951" y="182984"/>
                </a:lnTo>
                <a:cubicBezTo>
                  <a:pt x="279729" y="187041"/>
                  <a:pt x="284983" y="197756"/>
                  <a:pt x="282174" y="208003"/>
                </a:cubicBezTo>
                <a:lnTo>
                  <a:pt x="281394" y="210863"/>
                </a:lnTo>
                <a:cubicBezTo>
                  <a:pt x="272239" y="244516"/>
                  <a:pt x="239731" y="273228"/>
                  <a:pt x="200045" y="264854"/>
                </a:cubicBezTo>
                <a:cubicBezTo>
                  <a:pt x="109021" y="245556"/>
                  <a:pt x="37398" y="173934"/>
                  <a:pt x="18101" y="82910"/>
                </a:cubicBezTo>
                <a:cubicBezTo>
                  <a:pt x="9727" y="43223"/>
                  <a:pt x="38438" y="10715"/>
                  <a:pt x="72039" y="1508"/>
                </a:cubicBezTo>
                <a:lnTo>
                  <a:pt x="74900" y="728"/>
                </a:lnTo>
                <a:close/>
              </a:path>
            </a:pathLst>
          </a:custGeom>
          <a:solidFill>
            <a:srgbClr val="F8F6F2"/>
          </a:solidFill>
        </p:spPr>
      </p:sp>
      <p:sp>
        <p:nvSpPr>
          <p:cNvPr id="37" name="Text 35"/>
          <p:cNvSpPr/>
          <p:nvPr/>
        </p:nvSpPr>
        <p:spPr>
          <a:xfrm>
            <a:off x="7724027" y="4482883"/>
            <a:ext cx="4527268" cy="310695"/>
          </a:xfrm>
          <a:prstGeom prst="rect">
            <a:avLst/>
          </a:prstGeom>
          <a:noFill/>
        </p:spPr>
        <p:txBody>
          <a:bodyPr wrap="square" lIns="0" tIns="0" rIns="0" bIns="0" rtlCol="0" anchor="ctr"/>
          <a:p>
            <a:pPr algn="ctr">
              <a:lnSpc>
                <a:spcPct val="120000"/>
              </a:lnSpc>
            </a:pPr>
            <a:r>
              <a:rPr lang="en-US" sz="1745" b="1" dirty="0">
                <a:solidFill>
                  <a:srgbClr val="4A4A4A"/>
                </a:solidFill>
                <a:latin typeface="MiSans" pitchFamily="34" charset="-122"/>
                <a:ea typeface="MiSans" pitchFamily="34" charset="-122"/>
                <a:cs typeface="MiSans" pitchFamily="34" charset="-120"/>
              </a:rPr>
              <a:t>紧急联系机制</a:t>
            </a:r>
            <a:endParaRPr lang="en-US" sz="1600"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908685"/>
            <a:ext cx="8128000" cy="581025"/>
          </a:xfrm>
          <a:prstGeom prst="rect">
            <a:avLst/>
          </a:prstGeom>
          <a:noFill/>
        </p:spPr>
        <p:txBody>
          <a:bodyPr wrap="square" rtlCol="0" anchor="t">
            <a:spAutoFit/>
          </a:bodyP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财务管理综合策略</a:t>
            </a:r>
            <a:endParaRPr lang="en-US" altLang="en-US" sz="3540" b="1" dirty="0">
              <a:solidFill>
                <a:srgbClr val="4A4A4A"/>
              </a:solidFill>
              <a:latin typeface="MiSans" pitchFamily="34" charset="-122"/>
              <a:ea typeface="MiSans" pitchFamily="34" charset="-122"/>
              <a:cs typeface="MiSans" pitchFamily="34" charset="-120"/>
              <a:sym typeface="+mn-ea"/>
            </a:endParaRPr>
          </a:p>
        </p:txBody>
      </p:sp>
      <p:sp>
        <p:nvSpPr>
          <p:cNvPr id="6" name="Text 4"/>
          <p:cNvSpPr/>
          <p:nvPr/>
        </p:nvSpPr>
        <p:spPr>
          <a:xfrm>
            <a:off x="495935" y="1428115"/>
            <a:ext cx="14222095" cy="709295"/>
          </a:xfrm>
          <a:prstGeom prst="rect">
            <a:avLst/>
          </a:prstGeom>
          <a:noFill/>
        </p:spPr>
        <p:txBody>
          <a:bodyPr wrap="square" lIns="0" tIns="0" rIns="0" bIns="0" rtlCol="0" anchor="ctr"/>
          <a:p>
            <a:pPr>
              <a:lnSpc>
                <a:spcPct val="140000"/>
              </a:lnSpc>
            </a:pPr>
            <a:r>
              <a:rPr lang="en-US" dirty="0">
                <a:solidFill>
                  <a:schemeClr val="tx1"/>
                </a:solidFill>
                <a:latin typeface="MiSans" pitchFamily="34" charset="-122"/>
                <a:ea typeface="MiSans" pitchFamily="34" charset="-122"/>
                <a:cs typeface="MiSans" pitchFamily="34" charset="-120"/>
                <a:sym typeface="+mn-ea"/>
              </a:rPr>
              <a:t>老年人财务管理需要采取综合策略，从多个维度协同管理，才能确保财产安全和晚年生活质量。</a:t>
            </a:r>
            <a:endParaRPr lang="en-US" b="1" dirty="0">
              <a:solidFill>
                <a:schemeClr val="tx1"/>
              </a:solidFill>
              <a:latin typeface="MiSans" pitchFamily="34" charset="-122"/>
              <a:ea typeface="MiSans" pitchFamily="34" charset="-122"/>
              <a:cs typeface="MiSans" pitchFamily="34" charset="-120"/>
              <a:sym typeface="+mn-ea"/>
            </a:endParaRPr>
          </a:p>
        </p:txBody>
      </p:sp>
      <p:sp>
        <p:nvSpPr>
          <p:cNvPr id="34" name="图形 19"/>
          <p:cNvSpPr/>
          <p:nvPr>
            <p:custDataLst>
              <p:tags r:id="rId1"/>
            </p:custDataLst>
          </p:nvPr>
        </p:nvSpPr>
        <p:spPr>
          <a:xfrm>
            <a:off x="3434715" y="3166745"/>
            <a:ext cx="2197735" cy="3253105"/>
          </a:xfrm>
          <a:custGeom>
            <a:avLst/>
            <a:gdLst>
              <a:gd name="connsiteX0" fmla="*/ 1337786 w 1409605"/>
              <a:gd name="connsiteY0" fmla="*/ 223048 h 1765739"/>
              <a:gd name="connsiteX1" fmla="*/ 102775 w 1409605"/>
              <a:gd name="connsiteY1" fmla="*/ 1401 h 1765739"/>
              <a:gd name="connsiteX2" fmla="*/ 0 w 1409605"/>
              <a:gd name="connsiteY2" fmla="*/ 87316 h 1765739"/>
              <a:gd name="connsiteX3" fmla="*/ 0 w 1409605"/>
              <a:gd name="connsiteY3" fmla="*/ 1678373 h 1765739"/>
              <a:gd name="connsiteX4" fmla="*/ 103061 w 1409605"/>
              <a:gd name="connsiteY4" fmla="*/ 1764288 h 1765739"/>
              <a:gd name="connsiteX5" fmla="*/ 1338072 w 1409605"/>
              <a:gd name="connsiteY5" fmla="*/ 1537783 h 1765739"/>
              <a:gd name="connsiteX6" fmla="*/ 1409605 w 1409605"/>
              <a:gd name="connsiteY6" fmla="*/ 1451868 h 1765739"/>
              <a:gd name="connsiteX7" fmla="*/ 1409605 w 1409605"/>
              <a:gd name="connsiteY7" fmla="*/ 308963 h 1765739"/>
              <a:gd name="connsiteX8" fmla="*/ 1337786 w 1409605"/>
              <a:gd name="connsiteY8" fmla="*/ 223048 h 17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9605" h="1765739">
                <a:moveTo>
                  <a:pt x="1337786" y="223048"/>
                </a:moveTo>
                <a:lnTo>
                  <a:pt x="102775" y="1401"/>
                </a:lnTo>
                <a:cubicBezTo>
                  <a:pt x="49244" y="-8219"/>
                  <a:pt x="0" y="32929"/>
                  <a:pt x="0" y="87316"/>
                </a:cubicBezTo>
                <a:lnTo>
                  <a:pt x="0" y="1678373"/>
                </a:lnTo>
                <a:cubicBezTo>
                  <a:pt x="0" y="1732951"/>
                  <a:pt x="49435" y="1774099"/>
                  <a:pt x="103061" y="1764288"/>
                </a:cubicBezTo>
                <a:lnTo>
                  <a:pt x="1338072" y="1537783"/>
                </a:lnTo>
                <a:cubicBezTo>
                  <a:pt x="1379506" y="1530163"/>
                  <a:pt x="1409605" y="1494064"/>
                  <a:pt x="1409605" y="1451868"/>
                </a:cubicBezTo>
                <a:lnTo>
                  <a:pt x="1409605" y="308963"/>
                </a:lnTo>
                <a:cubicBezTo>
                  <a:pt x="1409700" y="266672"/>
                  <a:pt x="1379411" y="230477"/>
                  <a:pt x="1337786" y="223048"/>
                </a:cubicBezTo>
                <a:close/>
              </a:path>
            </a:pathLst>
          </a:custGeom>
          <a:solidFill>
            <a:schemeClr val="accent1">
              <a:lumMod val="40000"/>
              <a:lumOff val="60000"/>
              <a:alpha val="18000"/>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 name="图形 19"/>
          <p:cNvSpPr/>
          <p:nvPr>
            <p:custDataLst>
              <p:tags r:id="rId2"/>
            </p:custDataLst>
          </p:nvPr>
        </p:nvSpPr>
        <p:spPr>
          <a:xfrm>
            <a:off x="6035040" y="3166745"/>
            <a:ext cx="2197735" cy="3253105"/>
          </a:xfrm>
          <a:custGeom>
            <a:avLst/>
            <a:gdLst>
              <a:gd name="connsiteX0" fmla="*/ 1337786 w 1409605"/>
              <a:gd name="connsiteY0" fmla="*/ 223048 h 1765739"/>
              <a:gd name="connsiteX1" fmla="*/ 102775 w 1409605"/>
              <a:gd name="connsiteY1" fmla="*/ 1401 h 1765739"/>
              <a:gd name="connsiteX2" fmla="*/ 0 w 1409605"/>
              <a:gd name="connsiteY2" fmla="*/ 87316 h 1765739"/>
              <a:gd name="connsiteX3" fmla="*/ 0 w 1409605"/>
              <a:gd name="connsiteY3" fmla="*/ 1678373 h 1765739"/>
              <a:gd name="connsiteX4" fmla="*/ 103061 w 1409605"/>
              <a:gd name="connsiteY4" fmla="*/ 1764288 h 1765739"/>
              <a:gd name="connsiteX5" fmla="*/ 1338072 w 1409605"/>
              <a:gd name="connsiteY5" fmla="*/ 1537783 h 1765739"/>
              <a:gd name="connsiteX6" fmla="*/ 1409605 w 1409605"/>
              <a:gd name="connsiteY6" fmla="*/ 1451868 h 1765739"/>
              <a:gd name="connsiteX7" fmla="*/ 1409605 w 1409605"/>
              <a:gd name="connsiteY7" fmla="*/ 308963 h 1765739"/>
              <a:gd name="connsiteX8" fmla="*/ 1337786 w 1409605"/>
              <a:gd name="connsiteY8" fmla="*/ 223048 h 17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9605" h="1765739">
                <a:moveTo>
                  <a:pt x="1337786" y="223048"/>
                </a:moveTo>
                <a:lnTo>
                  <a:pt x="102775" y="1401"/>
                </a:lnTo>
                <a:cubicBezTo>
                  <a:pt x="49244" y="-8219"/>
                  <a:pt x="0" y="32929"/>
                  <a:pt x="0" y="87316"/>
                </a:cubicBezTo>
                <a:lnTo>
                  <a:pt x="0" y="1678373"/>
                </a:lnTo>
                <a:cubicBezTo>
                  <a:pt x="0" y="1732951"/>
                  <a:pt x="49435" y="1774099"/>
                  <a:pt x="103061" y="1764288"/>
                </a:cubicBezTo>
                <a:lnTo>
                  <a:pt x="1338072" y="1537783"/>
                </a:lnTo>
                <a:cubicBezTo>
                  <a:pt x="1379506" y="1530163"/>
                  <a:pt x="1409605" y="1494064"/>
                  <a:pt x="1409605" y="1451868"/>
                </a:cubicBezTo>
                <a:lnTo>
                  <a:pt x="1409605" y="308963"/>
                </a:lnTo>
                <a:cubicBezTo>
                  <a:pt x="1409700" y="266672"/>
                  <a:pt x="1379411" y="230477"/>
                  <a:pt x="1337786" y="223048"/>
                </a:cubicBezTo>
                <a:close/>
              </a:path>
            </a:pathLst>
          </a:custGeom>
          <a:solidFill>
            <a:schemeClr val="accent1">
              <a:lumMod val="40000"/>
              <a:lumOff val="60000"/>
              <a:alpha val="18000"/>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 name="图形 19"/>
          <p:cNvSpPr/>
          <p:nvPr>
            <p:custDataLst>
              <p:tags r:id="rId3"/>
            </p:custDataLst>
          </p:nvPr>
        </p:nvSpPr>
        <p:spPr>
          <a:xfrm>
            <a:off x="834390" y="3166745"/>
            <a:ext cx="2197735" cy="3253105"/>
          </a:xfrm>
          <a:custGeom>
            <a:avLst/>
            <a:gdLst>
              <a:gd name="connsiteX0" fmla="*/ 1337786 w 1409605"/>
              <a:gd name="connsiteY0" fmla="*/ 223048 h 1765739"/>
              <a:gd name="connsiteX1" fmla="*/ 102775 w 1409605"/>
              <a:gd name="connsiteY1" fmla="*/ 1401 h 1765739"/>
              <a:gd name="connsiteX2" fmla="*/ 0 w 1409605"/>
              <a:gd name="connsiteY2" fmla="*/ 87316 h 1765739"/>
              <a:gd name="connsiteX3" fmla="*/ 0 w 1409605"/>
              <a:gd name="connsiteY3" fmla="*/ 1678373 h 1765739"/>
              <a:gd name="connsiteX4" fmla="*/ 103061 w 1409605"/>
              <a:gd name="connsiteY4" fmla="*/ 1764288 h 1765739"/>
              <a:gd name="connsiteX5" fmla="*/ 1338072 w 1409605"/>
              <a:gd name="connsiteY5" fmla="*/ 1537783 h 1765739"/>
              <a:gd name="connsiteX6" fmla="*/ 1409605 w 1409605"/>
              <a:gd name="connsiteY6" fmla="*/ 1451868 h 1765739"/>
              <a:gd name="connsiteX7" fmla="*/ 1409605 w 1409605"/>
              <a:gd name="connsiteY7" fmla="*/ 308963 h 1765739"/>
              <a:gd name="connsiteX8" fmla="*/ 1337786 w 1409605"/>
              <a:gd name="connsiteY8" fmla="*/ 223048 h 17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9605" h="1765739">
                <a:moveTo>
                  <a:pt x="1337786" y="223048"/>
                </a:moveTo>
                <a:lnTo>
                  <a:pt x="102775" y="1401"/>
                </a:lnTo>
                <a:cubicBezTo>
                  <a:pt x="49244" y="-8219"/>
                  <a:pt x="0" y="32929"/>
                  <a:pt x="0" y="87316"/>
                </a:cubicBezTo>
                <a:lnTo>
                  <a:pt x="0" y="1678373"/>
                </a:lnTo>
                <a:cubicBezTo>
                  <a:pt x="0" y="1732951"/>
                  <a:pt x="49435" y="1774099"/>
                  <a:pt x="103061" y="1764288"/>
                </a:cubicBezTo>
                <a:lnTo>
                  <a:pt x="1338072" y="1537783"/>
                </a:lnTo>
                <a:cubicBezTo>
                  <a:pt x="1379506" y="1530163"/>
                  <a:pt x="1409605" y="1494064"/>
                  <a:pt x="1409605" y="1451868"/>
                </a:cubicBezTo>
                <a:lnTo>
                  <a:pt x="1409605" y="308963"/>
                </a:lnTo>
                <a:cubicBezTo>
                  <a:pt x="1409700" y="266672"/>
                  <a:pt x="1379411" y="230477"/>
                  <a:pt x="1337786" y="223048"/>
                </a:cubicBezTo>
                <a:close/>
              </a:path>
            </a:pathLst>
          </a:custGeom>
          <a:solidFill>
            <a:schemeClr val="accent1">
              <a:lumMod val="40000"/>
              <a:lumOff val="60000"/>
              <a:alpha val="18000"/>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p>
        </p:txBody>
      </p:sp>
      <p:sp>
        <p:nvSpPr>
          <p:cNvPr id="5" name="文本框 4"/>
          <p:cNvSpPr txBox="1"/>
          <p:nvPr>
            <p:custDataLst>
              <p:tags r:id="rId4"/>
            </p:custDataLst>
          </p:nvPr>
        </p:nvSpPr>
        <p:spPr>
          <a:xfrm>
            <a:off x="1148080" y="3973195"/>
            <a:ext cx="1569720" cy="337820"/>
          </a:xfrm>
          <a:prstGeom prst="rect">
            <a:avLst/>
          </a:prstGeom>
          <a:noFill/>
        </p:spPr>
        <p:txBody>
          <a:bodyPr wrap="square" lIns="0" tIns="0" rIns="0" bIns="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dirty="0">
                <a:solidFill>
                  <a:srgbClr val="4A4A4A"/>
                </a:solidFill>
                <a:latin typeface="MiSans" pitchFamily="34" charset="-122"/>
                <a:ea typeface="MiSans" pitchFamily="34" charset="-122"/>
                <a:cs typeface="MiSans" pitchFamily="34" charset="-120"/>
                <a:sym typeface="+mn-ea"/>
              </a:rPr>
              <a:t>维护认知健康</a:t>
            </a:r>
            <a:endParaRPr lang="en-US" sz="2000" dirty="0"/>
          </a:p>
          <a:p>
            <a:pPr algn="ctr"/>
            <a:endParaRPr lang="zh-CN" altLang="en-US" sz="2000" b="1" dirty="0">
              <a:solidFill>
                <a:schemeClr val="accent1"/>
              </a:solidFill>
            </a:endParaRPr>
          </a:p>
        </p:txBody>
      </p:sp>
      <p:sp>
        <p:nvSpPr>
          <p:cNvPr id="7" name="文本框 6"/>
          <p:cNvSpPr txBox="1"/>
          <p:nvPr>
            <p:custDataLst>
              <p:tags r:id="rId5"/>
            </p:custDataLst>
          </p:nvPr>
        </p:nvSpPr>
        <p:spPr>
          <a:xfrm>
            <a:off x="1030605" y="4467860"/>
            <a:ext cx="1884045" cy="1243965"/>
          </a:xfrm>
          <a:prstGeom prst="rect">
            <a:avLst/>
          </a:prstGeom>
          <a:noFill/>
        </p:spPr>
        <p:txBody>
          <a:bodyPr wrap="square" lIns="0" tIns="0" rIns="0" bIns="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dirty="0">
                <a:solidFill>
                  <a:srgbClr val="4A4A4A"/>
                </a:solidFill>
                <a:latin typeface="MiSans" pitchFamily="34" charset="-122"/>
                <a:ea typeface="MiSans" pitchFamily="34" charset="-122"/>
                <a:cs typeface="MiSans" pitchFamily="34" charset="-120"/>
                <a:sym typeface="+mn-ea"/>
              </a:rPr>
              <a:t>通过记忆游戏、思维挑战等活动维持认知功能</a:t>
            </a:r>
            <a:endParaRPr lang="en-US" altLang="en-US" kern="0" spc="0" dirty="0">
              <a:ln>
                <a:noFill/>
                <a:prstDash val="sysDot"/>
              </a:ln>
              <a:solidFill>
                <a:srgbClr val="4A4A4A"/>
              </a:solidFill>
              <a:latin typeface="MiSans" pitchFamily="34" charset="-122"/>
              <a:ea typeface="MiSans" pitchFamily="34" charset="-122"/>
              <a:cs typeface="MiSans" pitchFamily="34" charset="-120"/>
              <a:sym typeface="+mn-ea"/>
            </a:endParaRPr>
          </a:p>
        </p:txBody>
      </p:sp>
      <p:sp>
        <p:nvSpPr>
          <p:cNvPr id="8" name="图形 19"/>
          <p:cNvSpPr/>
          <p:nvPr>
            <p:custDataLst>
              <p:tags r:id="rId6"/>
            </p:custDataLst>
          </p:nvPr>
        </p:nvSpPr>
        <p:spPr>
          <a:xfrm>
            <a:off x="8635365" y="3166745"/>
            <a:ext cx="2197735" cy="3253105"/>
          </a:xfrm>
          <a:custGeom>
            <a:avLst/>
            <a:gdLst>
              <a:gd name="connsiteX0" fmla="*/ 1337786 w 1409605"/>
              <a:gd name="connsiteY0" fmla="*/ 223048 h 1765739"/>
              <a:gd name="connsiteX1" fmla="*/ 102775 w 1409605"/>
              <a:gd name="connsiteY1" fmla="*/ 1401 h 1765739"/>
              <a:gd name="connsiteX2" fmla="*/ 0 w 1409605"/>
              <a:gd name="connsiteY2" fmla="*/ 87316 h 1765739"/>
              <a:gd name="connsiteX3" fmla="*/ 0 w 1409605"/>
              <a:gd name="connsiteY3" fmla="*/ 1678373 h 1765739"/>
              <a:gd name="connsiteX4" fmla="*/ 103061 w 1409605"/>
              <a:gd name="connsiteY4" fmla="*/ 1764288 h 1765739"/>
              <a:gd name="connsiteX5" fmla="*/ 1338072 w 1409605"/>
              <a:gd name="connsiteY5" fmla="*/ 1537783 h 1765739"/>
              <a:gd name="connsiteX6" fmla="*/ 1409605 w 1409605"/>
              <a:gd name="connsiteY6" fmla="*/ 1451868 h 1765739"/>
              <a:gd name="connsiteX7" fmla="*/ 1409605 w 1409605"/>
              <a:gd name="connsiteY7" fmla="*/ 308963 h 1765739"/>
              <a:gd name="connsiteX8" fmla="*/ 1337786 w 1409605"/>
              <a:gd name="connsiteY8" fmla="*/ 223048 h 17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9605" h="1765739">
                <a:moveTo>
                  <a:pt x="1337786" y="223048"/>
                </a:moveTo>
                <a:lnTo>
                  <a:pt x="102775" y="1401"/>
                </a:lnTo>
                <a:cubicBezTo>
                  <a:pt x="49244" y="-8219"/>
                  <a:pt x="0" y="32929"/>
                  <a:pt x="0" y="87316"/>
                </a:cubicBezTo>
                <a:lnTo>
                  <a:pt x="0" y="1678373"/>
                </a:lnTo>
                <a:cubicBezTo>
                  <a:pt x="0" y="1732951"/>
                  <a:pt x="49435" y="1774099"/>
                  <a:pt x="103061" y="1764288"/>
                </a:cubicBezTo>
                <a:lnTo>
                  <a:pt x="1338072" y="1537783"/>
                </a:lnTo>
                <a:cubicBezTo>
                  <a:pt x="1379506" y="1530163"/>
                  <a:pt x="1409605" y="1494064"/>
                  <a:pt x="1409605" y="1451868"/>
                </a:cubicBezTo>
                <a:lnTo>
                  <a:pt x="1409605" y="308963"/>
                </a:lnTo>
                <a:cubicBezTo>
                  <a:pt x="1409700" y="266672"/>
                  <a:pt x="1379411" y="230477"/>
                  <a:pt x="1337786" y="223048"/>
                </a:cubicBezTo>
                <a:close/>
              </a:path>
            </a:pathLst>
          </a:custGeom>
          <a:solidFill>
            <a:schemeClr val="accent1">
              <a:lumMod val="40000"/>
              <a:lumOff val="60000"/>
              <a:alpha val="18000"/>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 name="文本框 19"/>
          <p:cNvSpPr txBox="1"/>
          <p:nvPr>
            <p:custDataLst>
              <p:tags r:id="rId7"/>
            </p:custDataLst>
          </p:nvPr>
        </p:nvSpPr>
        <p:spPr>
          <a:xfrm>
            <a:off x="3748405" y="3973195"/>
            <a:ext cx="1569720" cy="337820"/>
          </a:xfrm>
          <a:prstGeom prst="rect">
            <a:avLst/>
          </a:prstGeom>
          <a:noFill/>
        </p:spPr>
        <p:txBody>
          <a:bodyPr wrap="square" lIns="0" tIns="0" rIns="0" bIns="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dirty="0">
                <a:solidFill>
                  <a:srgbClr val="4A4A4A"/>
                </a:solidFill>
                <a:latin typeface="MiSans" pitchFamily="34" charset="-122"/>
                <a:ea typeface="MiSans" pitchFamily="34" charset="-122"/>
                <a:cs typeface="MiSans" pitchFamily="34" charset="-120"/>
                <a:sym typeface="+mn-ea"/>
              </a:rPr>
              <a:t>学习预算规划</a:t>
            </a:r>
            <a:endParaRPr lang="en-US" sz="2000" dirty="0"/>
          </a:p>
          <a:p>
            <a:pPr algn="ctr"/>
            <a:endParaRPr lang="zh-CN" altLang="en-US" sz="2000" b="1" dirty="0">
              <a:solidFill>
                <a:schemeClr val="accent1"/>
              </a:solidFill>
            </a:endParaRPr>
          </a:p>
        </p:txBody>
      </p:sp>
      <p:sp>
        <p:nvSpPr>
          <p:cNvPr id="33" name="文本框 32"/>
          <p:cNvSpPr txBox="1"/>
          <p:nvPr>
            <p:custDataLst>
              <p:tags r:id="rId8"/>
            </p:custDataLst>
          </p:nvPr>
        </p:nvSpPr>
        <p:spPr>
          <a:xfrm>
            <a:off x="3748405" y="4467860"/>
            <a:ext cx="1570355" cy="1243965"/>
          </a:xfrm>
          <a:prstGeom prst="rect">
            <a:avLst/>
          </a:prstGeom>
          <a:noFill/>
        </p:spPr>
        <p:txBody>
          <a:bodyPr wrap="square" lIns="0" tIns="0" rIns="0" bIns="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40000"/>
              </a:lnSpc>
              <a:spcBef>
                <a:spcPts val="0"/>
              </a:spcBef>
              <a:spcAft>
                <a:spcPts val="0"/>
              </a:spcAft>
            </a:pPr>
            <a:r>
              <a:rPr lang="en-US" dirty="0">
                <a:solidFill>
                  <a:srgbClr val="4A4A4A"/>
                </a:solidFill>
                <a:latin typeface="MiSans" pitchFamily="34" charset="-122"/>
                <a:ea typeface="MiSans" pitchFamily="34" charset="-122"/>
                <a:cs typeface="MiSans" pitchFamily="34" charset="-120"/>
                <a:sym typeface="+mn-ea"/>
              </a:rPr>
              <a:t>制定详细预算，合理分配资源，避免超支</a:t>
            </a:r>
            <a:endParaRPr lang="en-US" dirty="0"/>
          </a:p>
          <a:p>
            <a:pPr algn="ctr">
              <a:lnSpc>
                <a:spcPct val="140000"/>
              </a:lnSpc>
              <a:spcBef>
                <a:spcPts val="0"/>
              </a:spcBef>
              <a:spcAft>
                <a:spcPts val="0"/>
              </a:spcAft>
            </a:pPr>
            <a:endParaRPr lang="en-US" altLang="en-US" kern="0" spc="0" dirty="0">
              <a:ln>
                <a:noFill/>
                <a:prstDash val="sysDot"/>
              </a:ln>
              <a:solidFill>
                <a:schemeClr val="tx1">
                  <a:lumMod val="85000"/>
                  <a:lumOff val="15000"/>
                </a:schemeClr>
              </a:solidFill>
              <a:latin typeface="+mn-ea"/>
              <a:ea typeface="+mn-ea"/>
              <a:sym typeface="+mn-ea"/>
            </a:endParaRPr>
          </a:p>
        </p:txBody>
      </p:sp>
      <p:sp>
        <p:nvSpPr>
          <p:cNvPr id="21" name="椭圆 20"/>
          <p:cNvSpPr/>
          <p:nvPr>
            <p:custDataLst>
              <p:tags r:id="rId9"/>
            </p:custDataLst>
          </p:nvPr>
        </p:nvSpPr>
        <p:spPr>
          <a:xfrm>
            <a:off x="4191635" y="2983230"/>
            <a:ext cx="684530" cy="684530"/>
          </a:xfrm>
          <a:prstGeom prst="ellipse">
            <a:avLst/>
          </a:prstGeom>
          <a:gradFill>
            <a:gsLst>
              <a:gs pos="93000">
                <a:schemeClr val="accent1"/>
              </a:gs>
              <a:gs pos="0">
                <a:schemeClr val="accent1">
                  <a:lumMod val="40000"/>
                  <a:lumOff val="60000"/>
                </a:schemeClr>
              </a:gs>
            </a:gsLst>
            <a:lin ang="5400000" scaled="1"/>
          </a:gradFill>
          <a:ln w="444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文本框 45"/>
          <p:cNvSpPr txBox="1"/>
          <p:nvPr>
            <p:custDataLst>
              <p:tags r:id="rId10"/>
            </p:custDataLst>
          </p:nvPr>
        </p:nvSpPr>
        <p:spPr>
          <a:xfrm>
            <a:off x="6348730" y="3973195"/>
            <a:ext cx="1569720" cy="337820"/>
          </a:xfrm>
          <a:prstGeom prst="rect">
            <a:avLst/>
          </a:prstGeom>
          <a:noFill/>
        </p:spPr>
        <p:txBody>
          <a:bodyPr wrap="square" lIns="0" tIns="0" rIns="0" bIns="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dirty="0">
                <a:solidFill>
                  <a:srgbClr val="4A4A4A"/>
                </a:solidFill>
                <a:latin typeface="MiSans" pitchFamily="34" charset="-122"/>
                <a:ea typeface="MiSans" pitchFamily="34" charset="-122"/>
                <a:cs typeface="MiSans" pitchFamily="34" charset="-120"/>
                <a:sym typeface="+mn-ea"/>
              </a:rPr>
              <a:t>掌握购物技巧</a:t>
            </a:r>
            <a:endParaRPr lang="en-US" sz="2000" dirty="0"/>
          </a:p>
          <a:p>
            <a:pPr algn="ctr"/>
            <a:endParaRPr lang="zh-CN" altLang="en-US" sz="2000" b="1" dirty="0">
              <a:solidFill>
                <a:schemeClr val="accent1"/>
              </a:solidFill>
            </a:endParaRPr>
          </a:p>
        </p:txBody>
      </p:sp>
      <p:sp>
        <p:nvSpPr>
          <p:cNvPr id="47" name="文本框 46"/>
          <p:cNvSpPr txBox="1"/>
          <p:nvPr>
            <p:custDataLst>
              <p:tags r:id="rId11"/>
            </p:custDataLst>
          </p:nvPr>
        </p:nvSpPr>
        <p:spPr>
          <a:xfrm>
            <a:off x="6348730" y="4467860"/>
            <a:ext cx="1570355" cy="1243965"/>
          </a:xfrm>
          <a:prstGeom prst="rect">
            <a:avLst/>
          </a:prstGeom>
          <a:noFill/>
        </p:spPr>
        <p:txBody>
          <a:bodyPr wrap="square" lIns="0" tIns="0" rIns="0" bIns="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40000"/>
              </a:lnSpc>
              <a:spcBef>
                <a:spcPts val="0"/>
              </a:spcBef>
              <a:spcAft>
                <a:spcPts val="0"/>
              </a:spcAft>
            </a:pPr>
            <a:r>
              <a:rPr lang="en-US" dirty="0">
                <a:solidFill>
                  <a:srgbClr val="4A4A4A"/>
                </a:solidFill>
                <a:latin typeface="MiSans" pitchFamily="34" charset="-122"/>
                <a:ea typeface="MiSans" pitchFamily="34" charset="-122"/>
                <a:cs typeface="MiSans" pitchFamily="34" charset="-120"/>
                <a:sym typeface="+mn-ea"/>
              </a:rPr>
              <a:t>考虑实用性、耐用性，避免冲动购物</a:t>
            </a:r>
            <a:endParaRPr lang="en-US" dirty="0"/>
          </a:p>
          <a:p>
            <a:pPr algn="ctr">
              <a:lnSpc>
                <a:spcPct val="140000"/>
              </a:lnSpc>
              <a:spcBef>
                <a:spcPts val="0"/>
              </a:spcBef>
              <a:spcAft>
                <a:spcPts val="0"/>
              </a:spcAft>
            </a:pPr>
            <a:endParaRPr lang="en-US" altLang="en-US" kern="0" spc="0" dirty="0">
              <a:ln>
                <a:noFill/>
                <a:prstDash val="sysDot"/>
              </a:ln>
              <a:solidFill>
                <a:schemeClr val="tx1">
                  <a:lumMod val="85000"/>
                  <a:lumOff val="15000"/>
                </a:schemeClr>
              </a:solidFill>
              <a:latin typeface="+mn-ea"/>
              <a:ea typeface="+mn-ea"/>
              <a:sym typeface="+mn-ea"/>
            </a:endParaRPr>
          </a:p>
        </p:txBody>
      </p:sp>
      <p:sp>
        <p:nvSpPr>
          <p:cNvPr id="48" name="椭圆 47"/>
          <p:cNvSpPr/>
          <p:nvPr>
            <p:custDataLst>
              <p:tags r:id="rId12"/>
            </p:custDataLst>
          </p:nvPr>
        </p:nvSpPr>
        <p:spPr>
          <a:xfrm>
            <a:off x="6791960" y="2983230"/>
            <a:ext cx="684530" cy="684530"/>
          </a:xfrm>
          <a:prstGeom prst="ellipse">
            <a:avLst/>
          </a:prstGeom>
          <a:gradFill>
            <a:gsLst>
              <a:gs pos="93000">
                <a:schemeClr val="accent1"/>
              </a:gs>
              <a:gs pos="0">
                <a:schemeClr val="accent1">
                  <a:lumMod val="40000"/>
                  <a:lumOff val="60000"/>
                </a:schemeClr>
              </a:gs>
            </a:gsLst>
            <a:lin ang="5400000" scaled="1"/>
          </a:gradFill>
          <a:ln w="444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9" name="文本框 48"/>
          <p:cNvSpPr txBox="1"/>
          <p:nvPr>
            <p:custDataLst>
              <p:tags r:id="rId13"/>
            </p:custDataLst>
          </p:nvPr>
        </p:nvSpPr>
        <p:spPr>
          <a:xfrm>
            <a:off x="8949055" y="3973195"/>
            <a:ext cx="1569720" cy="337820"/>
          </a:xfrm>
          <a:prstGeom prst="rect">
            <a:avLst/>
          </a:prstGeom>
          <a:noFill/>
        </p:spPr>
        <p:txBody>
          <a:bodyPr wrap="square" lIns="0" tIns="0" rIns="0" bIns="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dirty="0">
                <a:solidFill>
                  <a:srgbClr val="4A4A4A"/>
                </a:solidFill>
                <a:latin typeface="MiSans" pitchFamily="34" charset="-122"/>
                <a:ea typeface="MiSans" pitchFamily="34" charset="-122"/>
                <a:cs typeface="MiSans" pitchFamily="34" charset="-120"/>
                <a:sym typeface="+mn-ea"/>
              </a:rPr>
              <a:t>坚持记账分析</a:t>
            </a:r>
            <a:endParaRPr lang="en-US" sz="2000" dirty="0"/>
          </a:p>
          <a:p>
            <a:pPr algn="ctr"/>
            <a:endParaRPr lang="zh-CN" altLang="en-US" sz="2000" b="1" dirty="0">
              <a:solidFill>
                <a:schemeClr val="accent1"/>
              </a:solidFill>
            </a:endParaRPr>
          </a:p>
        </p:txBody>
      </p:sp>
      <p:sp>
        <p:nvSpPr>
          <p:cNvPr id="50" name="文本框 49"/>
          <p:cNvSpPr txBox="1"/>
          <p:nvPr>
            <p:custDataLst>
              <p:tags r:id="rId14"/>
            </p:custDataLst>
          </p:nvPr>
        </p:nvSpPr>
        <p:spPr>
          <a:xfrm>
            <a:off x="8949055" y="4467860"/>
            <a:ext cx="1570355" cy="1243965"/>
          </a:xfrm>
          <a:prstGeom prst="rect">
            <a:avLst/>
          </a:prstGeom>
          <a:noFill/>
        </p:spPr>
        <p:txBody>
          <a:bodyPr wrap="square" lIns="0" tIns="0" rIns="0" bIns="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40000"/>
              </a:lnSpc>
              <a:spcBef>
                <a:spcPts val="0"/>
              </a:spcBef>
              <a:spcAft>
                <a:spcPts val="0"/>
              </a:spcAft>
            </a:pPr>
            <a:r>
              <a:rPr lang="en-US" dirty="0">
                <a:solidFill>
                  <a:srgbClr val="4A4A4A"/>
                </a:solidFill>
                <a:latin typeface="MiSans" pitchFamily="34" charset="-122"/>
                <a:ea typeface="MiSans" pitchFamily="34" charset="-122"/>
                <a:cs typeface="MiSans" pitchFamily="34" charset="-120"/>
                <a:sym typeface="+mn-ea"/>
              </a:rPr>
              <a:t>定期记录收支，分析财务数据，优化支出结构</a:t>
            </a:r>
            <a:endParaRPr lang="en-US" dirty="0"/>
          </a:p>
          <a:p>
            <a:pPr algn="ctr">
              <a:lnSpc>
                <a:spcPct val="140000"/>
              </a:lnSpc>
              <a:spcBef>
                <a:spcPts val="0"/>
              </a:spcBef>
              <a:spcAft>
                <a:spcPts val="0"/>
              </a:spcAft>
            </a:pPr>
            <a:endParaRPr lang="en-US" altLang="en-US" kern="0" spc="0" dirty="0">
              <a:ln>
                <a:noFill/>
                <a:prstDash val="sysDot"/>
              </a:ln>
              <a:solidFill>
                <a:schemeClr val="tx1">
                  <a:lumMod val="85000"/>
                  <a:lumOff val="15000"/>
                </a:schemeClr>
              </a:solidFill>
              <a:latin typeface="+mn-ea"/>
              <a:ea typeface="+mn-ea"/>
              <a:sym typeface="+mn-ea"/>
            </a:endParaRPr>
          </a:p>
        </p:txBody>
      </p:sp>
      <p:sp>
        <p:nvSpPr>
          <p:cNvPr id="51" name="椭圆 50"/>
          <p:cNvSpPr/>
          <p:nvPr>
            <p:custDataLst>
              <p:tags r:id="rId15"/>
            </p:custDataLst>
          </p:nvPr>
        </p:nvSpPr>
        <p:spPr>
          <a:xfrm>
            <a:off x="9392285" y="2983230"/>
            <a:ext cx="684530" cy="684530"/>
          </a:xfrm>
          <a:prstGeom prst="ellipse">
            <a:avLst/>
          </a:prstGeom>
          <a:gradFill>
            <a:gsLst>
              <a:gs pos="93000">
                <a:schemeClr val="accent1"/>
              </a:gs>
              <a:gs pos="0">
                <a:schemeClr val="accent1">
                  <a:lumMod val="40000"/>
                  <a:lumOff val="60000"/>
                </a:schemeClr>
              </a:gs>
            </a:gsLst>
            <a:lin ang="5400000" scaled="1"/>
          </a:gradFill>
          <a:ln w="444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2" name="椭圆 51"/>
          <p:cNvSpPr/>
          <p:nvPr>
            <p:custDataLst>
              <p:tags r:id="rId16"/>
            </p:custDataLst>
          </p:nvPr>
        </p:nvSpPr>
        <p:spPr>
          <a:xfrm>
            <a:off x="1591310" y="2983230"/>
            <a:ext cx="684530" cy="684530"/>
          </a:xfrm>
          <a:prstGeom prst="ellipse">
            <a:avLst/>
          </a:prstGeom>
          <a:gradFill>
            <a:gsLst>
              <a:gs pos="93000">
                <a:schemeClr val="accent1"/>
              </a:gs>
              <a:gs pos="0">
                <a:schemeClr val="accent1">
                  <a:lumMod val="40000"/>
                  <a:lumOff val="60000"/>
                </a:schemeClr>
              </a:gs>
            </a:gsLst>
            <a:lin ang="5400000" scaled="1"/>
          </a:gradFill>
          <a:ln w="444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7" name="Shape 7"/>
          <p:cNvSpPr/>
          <p:nvPr/>
        </p:nvSpPr>
        <p:spPr>
          <a:xfrm>
            <a:off x="1808480" y="3198495"/>
            <a:ext cx="254000" cy="254000"/>
          </a:xfrm>
          <a:custGeom>
            <a:avLst/>
            <a:gdLst/>
            <a:ahLst/>
            <a:cxnLst/>
            <a:rect l="l" t="t" r="r" b="b"/>
            <a:pathLst>
              <a:path w="254000" h="254000">
                <a:moveTo>
                  <a:pt x="59531" y="27781"/>
                </a:moveTo>
                <a:cubicBezTo>
                  <a:pt x="59531" y="12452"/>
                  <a:pt x="71983" y="0"/>
                  <a:pt x="87313" y="0"/>
                </a:cubicBezTo>
                <a:lnTo>
                  <a:pt x="99219" y="0"/>
                </a:lnTo>
                <a:cubicBezTo>
                  <a:pt x="108000" y="0"/>
                  <a:pt x="115094" y="7094"/>
                  <a:pt x="115094" y="15875"/>
                </a:cubicBezTo>
                <a:lnTo>
                  <a:pt x="115094" y="238125"/>
                </a:lnTo>
                <a:cubicBezTo>
                  <a:pt x="115094" y="246906"/>
                  <a:pt x="108000" y="254000"/>
                  <a:pt x="99219" y="254000"/>
                </a:cubicBezTo>
                <a:lnTo>
                  <a:pt x="83344" y="254000"/>
                </a:lnTo>
                <a:cubicBezTo>
                  <a:pt x="68560" y="254000"/>
                  <a:pt x="56108" y="243880"/>
                  <a:pt x="52586" y="230188"/>
                </a:cubicBezTo>
                <a:cubicBezTo>
                  <a:pt x="52239" y="230188"/>
                  <a:pt x="51941" y="230188"/>
                  <a:pt x="51594" y="230188"/>
                </a:cubicBezTo>
                <a:cubicBezTo>
                  <a:pt x="29666" y="230188"/>
                  <a:pt x="11906" y="212427"/>
                  <a:pt x="11906" y="190500"/>
                </a:cubicBezTo>
                <a:cubicBezTo>
                  <a:pt x="11906" y="181570"/>
                  <a:pt x="14883" y="173335"/>
                  <a:pt x="19844" y="166688"/>
                </a:cubicBezTo>
                <a:cubicBezTo>
                  <a:pt x="10220" y="159445"/>
                  <a:pt x="3969" y="147935"/>
                  <a:pt x="3969" y="134938"/>
                </a:cubicBezTo>
                <a:cubicBezTo>
                  <a:pt x="3969" y="119608"/>
                  <a:pt x="12700" y="106263"/>
                  <a:pt x="25400" y="99665"/>
                </a:cubicBezTo>
                <a:cubicBezTo>
                  <a:pt x="21878" y="93712"/>
                  <a:pt x="19844" y="86767"/>
                  <a:pt x="19844" y="79375"/>
                </a:cubicBezTo>
                <a:cubicBezTo>
                  <a:pt x="19844" y="57448"/>
                  <a:pt x="37604" y="39688"/>
                  <a:pt x="59531" y="39688"/>
                </a:cubicBezTo>
                <a:lnTo>
                  <a:pt x="59531" y="27781"/>
                </a:lnTo>
                <a:close/>
                <a:moveTo>
                  <a:pt x="194469" y="27781"/>
                </a:moveTo>
                <a:lnTo>
                  <a:pt x="194469" y="39688"/>
                </a:lnTo>
                <a:cubicBezTo>
                  <a:pt x="216396" y="39688"/>
                  <a:pt x="234156" y="57448"/>
                  <a:pt x="234156" y="79375"/>
                </a:cubicBezTo>
                <a:cubicBezTo>
                  <a:pt x="234156" y="86816"/>
                  <a:pt x="232122" y="93762"/>
                  <a:pt x="228600" y="99665"/>
                </a:cubicBezTo>
                <a:cubicBezTo>
                  <a:pt x="241350" y="106263"/>
                  <a:pt x="250031" y="119559"/>
                  <a:pt x="250031" y="134938"/>
                </a:cubicBezTo>
                <a:cubicBezTo>
                  <a:pt x="250031" y="147935"/>
                  <a:pt x="243780" y="159445"/>
                  <a:pt x="234156" y="166688"/>
                </a:cubicBezTo>
                <a:cubicBezTo>
                  <a:pt x="239117" y="173335"/>
                  <a:pt x="242094" y="181570"/>
                  <a:pt x="242094" y="190500"/>
                </a:cubicBezTo>
                <a:cubicBezTo>
                  <a:pt x="242094" y="212427"/>
                  <a:pt x="224334" y="230188"/>
                  <a:pt x="202406" y="230188"/>
                </a:cubicBezTo>
                <a:cubicBezTo>
                  <a:pt x="202059" y="230188"/>
                  <a:pt x="201761" y="230188"/>
                  <a:pt x="201414" y="230188"/>
                </a:cubicBezTo>
                <a:cubicBezTo>
                  <a:pt x="197892" y="243880"/>
                  <a:pt x="185440" y="254000"/>
                  <a:pt x="170656" y="254000"/>
                </a:cubicBezTo>
                <a:lnTo>
                  <a:pt x="154781" y="254000"/>
                </a:lnTo>
                <a:cubicBezTo>
                  <a:pt x="146000" y="254000"/>
                  <a:pt x="138906" y="246906"/>
                  <a:pt x="138906" y="238125"/>
                </a:cubicBezTo>
                <a:lnTo>
                  <a:pt x="138906" y="15875"/>
                </a:lnTo>
                <a:cubicBezTo>
                  <a:pt x="138906" y="7094"/>
                  <a:pt x="146000" y="0"/>
                  <a:pt x="154781" y="0"/>
                </a:cubicBezTo>
                <a:lnTo>
                  <a:pt x="166688" y="0"/>
                </a:lnTo>
                <a:cubicBezTo>
                  <a:pt x="182017" y="0"/>
                  <a:pt x="194469" y="12452"/>
                  <a:pt x="194469" y="27781"/>
                </a:cubicBezTo>
                <a:close/>
              </a:path>
            </a:pathLst>
          </a:custGeom>
          <a:solidFill>
            <a:srgbClr val="F8F6F2"/>
          </a:solidFill>
        </p:spPr>
      </p:sp>
      <p:sp>
        <p:nvSpPr>
          <p:cNvPr id="58" name="Shape 13"/>
          <p:cNvSpPr/>
          <p:nvPr/>
        </p:nvSpPr>
        <p:spPr>
          <a:xfrm>
            <a:off x="4376420" y="3209290"/>
            <a:ext cx="285750" cy="254000"/>
          </a:xfrm>
          <a:custGeom>
            <a:avLst/>
            <a:gdLst/>
            <a:ahLst/>
            <a:cxnLst/>
            <a:rect l="l" t="t" r="r" b="b"/>
            <a:pathLst>
              <a:path w="285750" h="254000">
                <a:moveTo>
                  <a:pt x="254198" y="119063"/>
                </a:moveTo>
                <a:lnTo>
                  <a:pt x="166886" y="119063"/>
                </a:lnTo>
                <a:cubicBezTo>
                  <a:pt x="158105" y="119063"/>
                  <a:pt x="151011" y="111968"/>
                  <a:pt x="151011" y="103188"/>
                </a:cubicBezTo>
                <a:lnTo>
                  <a:pt x="151011" y="15875"/>
                </a:lnTo>
                <a:cubicBezTo>
                  <a:pt x="151011" y="7094"/>
                  <a:pt x="158155" y="-99"/>
                  <a:pt x="166836" y="1042"/>
                </a:cubicBezTo>
                <a:cubicBezTo>
                  <a:pt x="219918" y="8086"/>
                  <a:pt x="261987" y="50155"/>
                  <a:pt x="269032" y="103237"/>
                </a:cubicBezTo>
                <a:cubicBezTo>
                  <a:pt x="270173" y="111919"/>
                  <a:pt x="262979" y="119063"/>
                  <a:pt x="254198" y="119063"/>
                </a:cubicBezTo>
                <a:close/>
                <a:moveTo>
                  <a:pt x="110430" y="18455"/>
                </a:moveTo>
                <a:cubicBezTo>
                  <a:pt x="119410" y="16570"/>
                  <a:pt x="127198" y="23912"/>
                  <a:pt x="127198" y="33089"/>
                </a:cubicBezTo>
                <a:lnTo>
                  <a:pt x="127198" y="130969"/>
                </a:lnTo>
                <a:cubicBezTo>
                  <a:pt x="127198" y="133747"/>
                  <a:pt x="128191" y="136426"/>
                  <a:pt x="129927" y="138559"/>
                </a:cubicBezTo>
                <a:lnTo>
                  <a:pt x="195461" y="217636"/>
                </a:lnTo>
                <a:cubicBezTo>
                  <a:pt x="201265" y="224631"/>
                  <a:pt x="200025" y="235198"/>
                  <a:pt x="192038" y="239514"/>
                </a:cubicBezTo>
                <a:cubicBezTo>
                  <a:pt x="175121" y="248741"/>
                  <a:pt x="155724" y="254000"/>
                  <a:pt x="135136" y="254000"/>
                </a:cubicBezTo>
                <a:cubicBezTo>
                  <a:pt x="69404" y="254000"/>
                  <a:pt x="16073" y="200670"/>
                  <a:pt x="16073" y="134938"/>
                </a:cubicBezTo>
                <a:cubicBezTo>
                  <a:pt x="16073" y="77639"/>
                  <a:pt x="56505" y="29815"/>
                  <a:pt x="110430" y="18455"/>
                </a:cubicBezTo>
                <a:close/>
                <a:moveTo>
                  <a:pt x="237034" y="142875"/>
                </a:moveTo>
                <a:lnTo>
                  <a:pt x="268784" y="142875"/>
                </a:lnTo>
                <a:cubicBezTo>
                  <a:pt x="277961" y="142875"/>
                  <a:pt x="285304" y="150664"/>
                  <a:pt x="283418" y="159643"/>
                </a:cubicBezTo>
                <a:cubicBezTo>
                  <a:pt x="278358" y="183654"/>
                  <a:pt x="266055" y="204986"/>
                  <a:pt x="248890" y="221258"/>
                </a:cubicBezTo>
                <a:cubicBezTo>
                  <a:pt x="242788" y="227062"/>
                  <a:pt x="233214" y="225822"/>
                  <a:pt x="227856" y="219323"/>
                </a:cubicBezTo>
                <a:lnTo>
                  <a:pt x="185986" y="168870"/>
                </a:lnTo>
                <a:cubicBezTo>
                  <a:pt x="177403" y="158502"/>
                  <a:pt x="184795" y="142875"/>
                  <a:pt x="198189" y="142875"/>
                </a:cubicBezTo>
                <a:lnTo>
                  <a:pt x="236984" y="142875"/>
                </a:lnTo>
                <a:close/>
              </a:path>
            </a:pathLst>
          </a:custGeom>
          <a:solidFill>
            <a:srgbClr val="F8F6F2"/>
          </a:solidFill>
        </p:spPr>
      </p:sp>
      <p:sp>
        <p:nvSpPr>
          <p:cNvPr id="59" name="Shape 19"/>
          <p:cNvSpPr/>
          <p:nvPr/>
        </p:nvSpPr>
        <p:spPr>
          <a:xfrm>
            <a:off x="6949440" y="3209290"/>
            <a:ext cx="317500" cy="254000"/>
          </a:xfrm>
          <a:custGeom>
            <a:avLst/>
            <a:gdLst/>
            <a:ahLst/>
            <a:cxnLst/>
            <a:rect l="l" t="t" r="r" b="b"/>
            <a:pathLst>
              <a:path w="317500" h="254000">
                <a:moveTo>
                  <a:pt x="11906" y="-7937"/>
                </a:moveTo>
                <a:cubicBezTo>
                  <a:pt x="5308" y="-7937"/>
                  <a:pt x="0" y="-2629"/>
                  <a:pt x="0" y="3969"/>
                </a:cubicBezTo>
                <a:cubicBezTo>
                  <a:pt x="0" y="10567"/>
                  <a:pt x="5308" y="15875"/>
                  <a:pt x="11906" y="15875"/>
                </a:cubicBezTo>
                <a:lnTo>
                  <a:pt x="34379" y="15875"/>
                </a:lnTo>
                <a:cubicBezTo>
                  <a:pt x="36314" y="15875"/>
                  <a:pt x="37951" y="17264"/>
                  <a:pt x="38298" y="19149"/>
                </a:cubicBezTo>
                <a:lnTo>
                  <a:pt x="64145" y="161181"/>
                </a:lnTo>
                <a:cubicBezTo>
                  <a:pt x="67221" y="178147"/>
                  <a:pt x="82004" y="190500"/>
                  <a:pt x="99268" y="190500"/>
                </a:cubicBezTo>
                <a:lnTo>
                  <a:pt x="226219" y="190500"/>
                </a:lnTo>
                <a:cubicBezTo>
                  <a:pt x="232817" y="190500"/>
                  <a:pt x="238125" y="185192"/>
                  <a:pt x="238125" y="178594"/>
                </a:cubicBezTo>
                <a:cubicBezTo>
                  <a:pt x="238125" y="171996"/>
                  <a:pt x="232817" y="166688"/>
                  <a:pt x="226219" y="166688"/>
                </a:cubicBezTo>
                <a:lnTo>
                  <a:pt x="99268" y="166688"/>
                </a:lnTo>
                <a:cubicBezTo>
                  <a:pt x="93514" y="166688"/>
                  <a:pt x="88602" y="162570"/>
                  <a:pt x="87561" y="156914"/>
                </a:cubicBezTo>
                <a:lnTo>
                  <a:pt x="85030" y="142875"/>
                </a:lnTo>
                <a:lnTo>
                  <a:pt x="235645" y="142875"/>
                </a:lnTo>
                <a:cubicBezTo>
                  <a:pt x="250924" y="142875"/>
                  <a:pt x="264021" y="132011"/>
                  <a:pt x="266849" y="116979"/>
                </a:cubicBezTo>
                <a:lnTo>
                  <a:pt x="282228" y="34677"/>
                </a:lnTo>
                <a:cubicBezTo>
                  <a:pt x="284063" y="24904"/>
                  <a:pt x="276572" y="15875"/>
                  <a:pt x="266601" y="15875"/>
                </a:cubicBezTo>
                <a:lnTo>
                  <a:pt x="61863" y="15875"/>
                </a:lnTo>
                <a:lnTo>
                  <a:pt x="61664" y="14883"/>
                </a:lnTo>
                <a:cubicBezTo>
                  <a:pt x="59283" y="1687"/>
                  <a:pt x="47774" y="-7937"/>
                  <a:pt x="34330" y="-7937"/>
                </a:cubicBezTo>
                <a:lnTo>
                  <a:pt x="11906" y="-7937"/>
                </a:lnTo>
                <a:close/>
                <a:moveTo>
                  <a:pt x="103188" y="254000"/>
                </a:moveTo>
                <a:cubicBezTo>
                  <a:pt x="116330" y="254000"/>
                  <a:pt x="127000" y="243330"/>
                  <a:pt x="127000" y="230188"/>
                </a:cubicBezTo>
                <a:cubicBezTo>
                  <a:pt x="127000" y="217045"/>
                  <a:pt x="116330" y="206375"/>
                  <a:pt x="103188" y="206375"/>
                </a:cubicBezTo>
                <a:cubicBezTo>
                  <a:pt x="90045" y="206375"/>
                  <a:pt x="79375" y="217045"/>
                  <a:pt x="79375" y="230188"/>
                </a:cubicBezTo>
                <a:cubicBezTo>
                  <a:pt x="79375" y="243330"/>
                  <a:pt x="90045" y="254000"/>
                  <a:pt x="103188" y="254000"/>
                </a:cubicBezTo>
                <a:close/>
                <a:moveTo>
                  <a:pt x="214313" y="254000"/>
                </a:moveTo>
                <a:cubicBezTo>
                  <a:pt x="227455" y="254000"/>
                  <a:pt x="238125" y="243330"/>
                  <a:pt x="238125" y="230188"/>
                </a:cubicBezTo>
                <a:cubicBezTo>
                  <a:pt x="238125" y="217045"/>
                  <a:pt x="227455" y="206375"/>
                  <a:pt x="214313" y="206375"/>
                </a:cubicBezTo>
                <a:cubicBezTo>
                  <a:pt x="201170" y="206375"/>
                  <a:pt x="190500" y="217045"/>
                  <a:pt x="190500" y="230188"/>
                </a:cubicBezTo>
                <a:cubicBezTo>
                  <a:pt x="190500" y="243330"/>
                  <a:pt x="201170" y="254000"/>
                  <a:pt x="214313" y="254000"/>
                </a:cubicBezTo>
                <a:close/>
              </a:path>
            </a:pathLst>
          </a:custGeom>
          <a:solidFill>
            <a:srgbClr val="F8F6F2"/>
          </a:solidFill>
        </p:spPr>
      </p:sp>
      <p:sp>
        <p:nvSpPr>
          <p:cNvPr id="60" name="Shape 25"/>
          <p:cNvSpPr/>
          <p:nvPr/>
        </p:nvSpPr>
        <p:spPr>
          <a:xfrm>
            <a:off x="9632950" y="3202940"/>
            <a:ext cx="222250" cy="254000"/>
          </a:xfrm>
          <a:custGeom>
            <a:avLst/>
            <a:gdLst/>
            <a:ahLst/>
            <a:cxnLst/>
            <a:rect l="l" t="t" r="r" b="b"/>
            <a:pathLst>
              <a:path w="222250" h="254000">
                <a:moveTo>
                  <a:pt x="190500" y="254000"/>
                </a:moveTo>
                <a:lnTo>
                  <a:pt x="47625" y="254000"/>
                </a:lnTo>
                <a:cubicBezTo>
                  <a:pt x="21332" y="254000"/>
                  <a:pt x="0" y="232668"/>
                  <a:pt x="0" y="206375"/>
                </a:cubicBezTo>
                <a:lnTo>
                  <a:pt x="0" y="47625"/>
                </a:lnTo>
                <a:cubicBezTo>
                  <a:pt x="0" y="21332"/>
                  <a:pt x="21332" y="0"/>
                  <a:pt x="47625" y="0"/>
                </a:cubicBezTo>
                <a:lnTo>
                  <a:pt x="198438" y="0"/>
                </a:lnTo>
                <a:cubicBezTo>
                  <a:pt x="211584" y="0"/>
                  <a:pt x="222250" y="10666"/>
                  <a:pt x="222250" y="23812"/>
                </a:cubicBezTo>
                <a:lnTo>
                  <a:pt x="222250" y="166688"/>
                </a:lnTo>
                <a:cubicBezTo>
                  <a:pt x="222250" y="177056"/>
                  <a:pt x="215602" y="185886"/>
                  <a:pt x="206375" y="189161"/>
                </a:cubicBezTo>
                <a:lnTo>
                  <a:pt x="206375" y="222250"/>
                </a:lnTo>
                <a:cubicBezTo>
                  <a:pt x="215156" y="222250"/>
                  <a:pt x="222250" y="229344"/>
                  <a:pt x="222250" y="238125"/>
                </a:cubicBezTo>
                <a:cubicBezTo>
                  <a:pt x="222250" y="246906"/>
                  <a:pt x="215156" y="254000"/>
                  <a:pt x="206375" y="254000"/>
                </a:cubicBezTo>
                <a:lnTo>
                  <a:pt x="190500" y="254000"/>
                </a:lnTo>
                <a:close/>
                <a:moveTo>
                  <a:pt x="47625" y="190500"/>
                </a:moveTo>
                <a:cubicBezTo>
                  <a:pt x="38844" y="190500"/>
                  <a:pt x="31750" y="197594"/>
                  <a:pt x="31750" y="206375"/>
                </a:cubicBezTo>
                <a:cubicBezTo>
                  <a:pt x="31750" y="215156"/>
                  <a:pt x="38844" y="222250"/>
                  <a:pt x="47625" y="222250"/>
                </a:cubicBezTo>
                <a:lnTo>
                  <a:pt x="174625" y="222250"/>
                </a:lnTo>
                <a:lnTo>
                  <a:pt x="174625" y="190500"/>
                </a:lnTo>
                <a:lnTo>
                  <a:pt x="47625" y="190500"/>
                </a:lnTo>
                <a:close/>
                <a:moveTo>
                  <a:pt x="63500" y="75406"/>
                </a:moveTo>
                <a:cubicBezTo>
                  <a:pt x="63500" y="82004"/>
                  <a:pt x="68808" y="87313"/>
                  <a:pt x="75406" y="87313"/>
                </a:cubicBezTo>
                <a:lnTo>
                  <a:pt x="162719" y="87313"/>
                </a:lnTo>
                <a:cubicBezTo>
                  <a:pt x="169317" y="87313"/>
                  <a:pt x="174625" y="82004"/>
                  <a:pt x="174625" y="75406"/>
                </a:cubicBezTo>
                <a:cubicBezTo>
                  <a:pt x="174625" y="68808"/>
                  <a:pt x="169317" y="63500"/>
                  <a:pt x="162719" y="63500"/>
                </a:cubicBezTo>
                <a:lnTo>
                  <a:pt x="75406" y="63500"/>
                </a:lnTo>
                <a:cubicBezTo>
                  <a:pt x="68808" y="63500"/>
                  <a:pt x="63500" y="68808"/>
                  <a:pt x="63500" y="75406"/>
                </a:cubicBezTo>
                <a:close/>
                <a:moveTo>
                  <a:pt x="75406" y="111125"/>
                </a:moveTo>
                <a:cubicBezTo>
                  <a:pt x="68808" y="111125"/>
                  <a:pt x="63500" y="116433"/>
                  <a:pt x="63500" y="123031"/>
                </a:cubicBezTo>
                <a:cubicBezTo>
                  <a:pt x="63500" y="129629"/>
                  <a:pt x="68808" y="134938"/>
                  <a:pt x="75406" y="134938"/>
                </a:cubicBezTo>
                <a:lnTo>
                  <a:pt x="162719" y="134938"/>
                </a:lnTo>
                <a:cubicBezTo>
                  <a:pt x="169317" y="134938"/>
                  <a:pt x="174625" y="129629"/>
                  <a:pt x="174625" y="123031"/>
                </a:cubicBezTo>
                <a:cubicBezTo>
                  <a:pt x="174625" y="116433"/>
                  <a:pt x="169317" y="111125"/>
                  <a:pt x="162719" y="111125"/>
                </a:cubicBezTo>
                <a:lnTo>
                  <a:pt x="75406" y="111125"/>
                </a:lnTo>
                <a:close/>
              </a:path>
            </a:pathLst>
          </a:custGeom>
          <a:solidFill>
            <a:srgbClr val="F8F6F2"/>
          </a:solidFill>
        </p:spPr>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19735" y="908685"/>
            <a:ext cx="8128000" cy="581025"/>
          </a:xfrm>
          <a:prstGeom prst="rect">
            <a:avLst/>
          </a:prstGeom>
          <a:noFill/>
        </p:spPr>
        <p:txBody>
          <a:bodyPr wrap="square" rtlCol="0" anchor="t">
            <a:spAutoFit/>
          </a:bodyPr>
          <a:p>
            <a:pPr>
              <a:lnSpc>
                <a:spcPct val="90000"/>
              </a:lnSpc>
            </a:pPr>
            <a:r>
              <a:rPr lang="en-US" sz="3540" b="1" dirty="0">
                <a:solidFill>
                  <a:srgbClr val="4A4A4A"/>
                </a:solidFill>
                <a:latin typeface="MiSans" pitchFamily="34" charset="-122"/>
                <a:ea typeface="MiSans" pitchFamily="34" charset="-122"/>
                <a:cs typeface="MiSans" pitchFamily="34" charset="-120"/>
                <a:sym typeface="+mn-ea"/>
              </a:rPr>
              <a:t>财务管理综合策略</a:t>
            </a:r>
            <a:endParaRPr lang="en-US" altLang="en-US" sz="3540" b="1" dirty="0">
              <a:solidFill>
                <a:srgbClr val="4A4A4A"/>
              </a:solidFill>
              <a:latin typeface="MiSans" pitchFamily="34" charset="-122"/>
              <a:ea typeface="MiSans" pitchFamily="34" charset="-122"/>
              <a:cs typeface="MiSans" pitchFamily="34" charset="-120"/>
              <a:sym typeface="+mn-ea"/>
            </a:endParaRPr>
          </a:p>
        </p:txBody>
      </p:sp>
      <p:sp>
        <p:nvSpPr>
          <p:cNvPr id="6" name="Text 4"/>
          <p:cNvSpPr/>
          <p:nvPr/>
        </p:nvSpPr>
        <p:spPr>
          <a:xfrm>
            <a:off x="495935" y="1428115"/>
            <a:ext cx="14222095" cy="709295"/>
          </a:xfrm>
          <a:prstGeom prst="rect">
            <a:avLst/>
          </a:prstGeom>
          <a:noFill/>
        </p:spPr>
        <p:txBody>
          <a:bodyPr wrap="square" lIns="0" tIns="0" rIns="0" bIns="0" rtlCol="0" anchor="ctr"/>
          <a:p>
            <a:pPr>
              <a:lnSpc>
                <a:spcPct val="140000"/>
              </a:lnSpc>
            </a:pPr>
            <a:r>
              <a:rPr lang="en-US" dirty="0">
                <a:solidFill>
                  <a:schemeClr val="tx1"/>
                </a:solidFill>
                <a:latin typeface="MiSans" pitchFamily="34" charset="-122"/>
                <a:ea typeface="MiSans" pitchFamily="34" charset="-122"/>
                <a:cs typeface="MiSans" pitchFamily="34" charset="-120"/>
                <a:sym typeface="+mn-ea"/>
              </a:rPr>
              <a:t>老年人财务管理需要采取综合策略，从多个维度协同管理，才能确保财产安全和晚年生活质量。</a:t>
            </a:r>
            <a:endParaRPr lang="en-US" b="1" dirty="0">
              <a:solidFill>
                <a:schemeClr val="tx1"/>
              </a:solidFill>
              <a:latin typeface="MiSans" pitchFamily="34" charset="-122"/>
              <a:ea typeface="MiSans" pitchFamily="34" charset="-122"/>
              <a:cs typeface="MiSans" pitchFamily="34" charset="-120"/>
              <a:sym typeface="+mn-ea"/>
            </a:endParaRPr>
          </a:p>
        </p:txBody>
      </p:sp>
      <p:sp>
        <p:nvSpPr>
          <p:cNvPr id="31" name="Shape 29"/>
          <p:cNvSpPr/>
          <p:nvPr>
            <p:custDataLst>
              <p:tags r:id="rId1"/>
            </p:custDataLst>
          </p:nvPr>
        </p:nvSpPr>
        <p:spPr>
          <a:xfrm>
            <a:off x="533400" y="3961765"/>
            <a:ext cx="50800" cy="1625600"/>
          </a:xfrm>
          <a:custGeom>
            <a:avLst/>
            <a:gdLst/>
            <a:ahLst/>
            <a:cxnLst/>
            <a:rect l="l" t="t" r="r" b="b"/>
            <a:pathLst>
              <a:path w="50800" h="1625600">
                <a:moveTo>
                  <a:pt x="50800" y="0"/>
                </a:moveTo>
                <a:lnTo>
                  <a:pt x="50800" y="0"/>
                </a:lnTo>
                <a:lnTo>
                  <a:pt x="50800" y="1625600"/>
                </a:lnTo>
                <a:lnTo>
                  <a:pt x="50800" y="1625600"/>
                </a:lnTo>
                <a:cubicBezTo>
                  <a:pt x="22763" y="1625600"/>
                  <a:pt x="0" y="1602837"/>
                  <a:pt x="0" y="1574800"/>
                </a:cubicBezTo>
                <a:lnTo>
                  <a:pt x="0" y="50800"/>
                </a:lnTo>
                <a:cubicBezTo>
                  <a:pt x="0" y="22763"/>
                  <a:pt x="22763" y="0"/>
                  <a:pt x="50800" y="0"/>
                </a:cubicBezTo>
                <a:close/>
              </a:path>
            </a:pathLst>
          </a:custGeom>
          <a:solidFill>
            <a:srgbClr val="8A9A87"/>
          </a:solidFill>
        </p:spPr>
      </p:sp>
      <p:sp>
        <p:nvSpPr>
          <p:cNvPr id="32" name="Shape 30"/>
          <p:cNvSpPr/>
          <p:nvPr>
            <p:custDataLst>
              <p:tags r:id="rId2"/>
            </p:custDataLst>
          </p:nvPr>
        </p:nvSpPr>
        <p:spPr>
          <a:xfrm>
            <a:off x="815975" y="4279265"/>
            <a:ext cx="285750" cy="228600"/>
          </a:xfrm>
          <a:custGeom>
            <a:avLst/>
            <a:gdLst/>
            <a:ahLst/>
            <a:cxnLst/>
            <a:rect l="l" t="t" r="r" b="b"/>
            <a:pathLst>
              <a:path w="285750" h="228600">
                <a:moveTo>
                  <a:pt x="142875" y="7144"/>
                </a:moveTo>
                <a:cubicBezTo>
                  <a:pt x="168503" y="7144"/>
                  <a:pt x="189309" y="27950"/>
                  <a:pt x="189309" y="53578"/>
                </a:cubicBezTo>
                <a:cubicBezTo>
                  <a:pt x="189309" y="79206"/>
                  <a:pt x="168503" y="100013"/>
                  <a:pt x="142875" y="100013"/>
                </a:cubicBezTo>
                <a:cubicBezTo>
                  <a:pt x="117247" y="100013"/>
                  <a:pt x="96441" y="79206"/>
                  <a:pt x="96441" y="53578"/>
                </a:cubicBezTo>
                <a:cubicBezTo>
                  <a:pt x="96441" y="27950"/>
                  <a:pt x="117247" y="7144"/>
                  <a:pt x="142875" y="7144"/>
                </a:cubicBezTo>
                <a:close/>
                <a:moveTo>
                  <a:pt x="42863" y="39291"/>
                </a:moveTo>
                <a:cubicBezTo>
                  <a:pt x="60605" y="39291"/>
                  <a:pt x="75009" y="53695"/>
                  <a:pt x="75009" y="71438"/>
                </a:cubicBezTo>
                <a:cubicBezTo>
                  <a:pt x="75009" y="89180"/>
                  <a:pt x="60605" y="103584"/>
                  <a:pt x="42863" y="103584"/>
                </a:cubicBezTo>
                <a:cubicBezTo>
                  <a:pt x="25120" y="103584"/>
                  <a:pt x="10716" y="89180"/>
                  <a:pt x="10716" y="71438"/>
                </a:cubicBezTo>
                <a:cubicBezTo>
                  <a:pt x="10716" y="53695"/>
                  <a:pt x="25120" y="39291"/>
                  <a:pt x="42862" y="39291"/>
                </a:cubicBezTo>
                <a:close/>
                <a:moveTo>
                  <a:pt x="0" y="185738"/>
                </a:moveTo>
                <a:cubicBezTo>
                  <a:pt x="0" y="154171"/>
                  <a:pt x="25584" y="128588"/>
                  <a:pt x="57150" y="128588"/>
                </a:cubicBezTo>
                <a:cubicBezTo>
                  <a:pt x="62865" y="128588"/>
                  <a:pt x="68401" y="129436"/>
                  <a:pt x="73625" y="130999"/>
                </a:cubicBezTo>
                <a:cubicBezTo>
                  <a:pt x="58936" y="147429"/>
                  <a:pt x="50006" y="169128"/>
                  <a:pt x="50006" y="192881"/>
                </a:cubicBezTo>
                <a:lnTo>
                  <a:pt x="50006" y="200025"/>
                </a:lnTo>
                <a:cubicBezTo>
                  <a:pt x="50006" y="205115"/>
                  <a:pt x="51078" y="209937"/>
                  <a:pt x="52998" y="214313"/>
                </a:cubicBezTo>
                <a:lnTo>
                  <a:pt x="14288" y="214313"/>
                </a:lnTo>
                <a:cubicBezTo>
                  <a:pt x="6385" y="214313"/>
                  <a:pt x="0" y="207928"/>
                  <a:pt x="0" y="200025"/>
                </a:cubicBezTo>
                <a:lnTo>
                  <a:pt x="0" y="185738"/>
                </a:lnTo>
                <a:close/>
                <a:moveTo>
                  <a:pt x="232752" y="214313"/>
                </a:moveTo>
                <a:cubicBezTo>
                  <a:pt x="234672" y="209937"/>
                  <a:pt x="235744" y="205115"/>
                  <a:pt x="235744" y="200025"/>
                </a:cubicBezTo>
                <a:lnTo>
                  <a:pt x="235744" y="192881"/>
                </a:lnTo>
                <a:cubicBezTo>
                  <a:pt x="235744" y="169128"/>
                  <a:pt x="226814" y="147429"/>
                  <a:pt x="212125" y="130999"/>
                </a:cubicBezTo>
                <a:cubicBezTo>
                  <a:pt x="217349" y="129436"/>
                  <a:pt x="222885" y="128588"/>
                  <a:pt x="228600" y="128588"/>
                </a:cubicBezTo>
                <a:cubicBezTo>
                  <a:pt x="260166" y="128588"/>
                  <a:pt x="285750" y="154171"/>
                  <a:pt x="285750" y="185738"/>
                </a:cubicBezTo>
                <a:lnTo>
                  <a:pt x="285750" y="200025"/>
                </a:lnTo>
                <a:cubicBezTo>
                  <a:pt x="285750" y="207928"/>
                  <a:pt x="279365" y="214313"/>
                  <a:pt x="271463" y="214313"/>
                </a:cubicBezTo>
                <a:lnTo>
                  <a:pt x="232752" y="214313"/>
                </a:lnTo>
                <a:close/>
                <a:moveTo>
                  <a:pt x="210741" y="71438"/>
                </a:moveTo>
                <a:cubicBezTo>
                  <a:pt x="210741" y="53695"/>
                  <a:pt x="225145" y="39291"/>
                  <a:pt x="242888" y="39291"/>
                </a:cubicBezTo>
                <a:cubicBezTo>
                  <a:pt x="260630" y="39291"/>
                  <a:pt x="275034" y="53695"/>
                  <a:pt x="275034" y="71437"/>
                </a:cubicBezTo>
                <a:cubicBezTo>
                  <a:pt x="275034" y="89180"/>
                  <a:pt x="260630" y="103584"/>
                  <a:pt x="242888" y="103584"/>
                </a:cubicBezTo>
                <a:cubicBezTo>
                  <a:pt x="225145" y="103584"/>
                  <a:pt x="210741" y="89180"/>
                  <a:pt x="210741" y="71438"/>
                </a:cubicBezTo>
                <a:close/>
                <a:moveTo>
                  <a:pt x="71438" y="192881"/>
                </a:moveTo>
                <a:cubicBezTo>
                  <a:pt x="71438" y="153412"/>
                  <a:pt x="103406" y="121444"/>
                  <a:pt x="142875" y="121444"/>
                </a:cubicBezTo>
                <a:cubicBezTo>
                  <a:pt x="182344" y="121444"/>
                  <a:pt x="214313" y="153412"/>
                  <a:pt x="214313" y="192881"/>
                </a:cubicBezTo>
                <a:lnTo>
                  <a:pt x="214313" y="200025"/>
                </a:lnTo>
                <a:cubicBezTo>
                  <a:pt x="214313" y="207928"/>
                  <a:pt x="207928" y="214313"/>
                  <a:pt x="200025" y="214313"/>
                </a:cubicBezTo>
                <a:lnTo>
                  <a:pt x="85725" y="214313"/>
                </a:lnTo>
                <a:cubicBezTo>
                  <a:pt x="77822" y="214313"/>
                  <a:pt x="71438" y="207928"/>
                  <a:pt x="71438" y="200025"/>
                </a:cubicBezTo>
                <a:lnTo>
                  <a:pt x="71438" y="192881"/>
                </a:lnTo>
                <a:close/>
              </a:path>
            </a:pathLst>
          </a:custGeom>
          <a:solidFill>
            <a:srgbClr val="8A9A87"/>
          </a:solidFill>
        </p:spPr>
      </p:sp>
      <p:sp>
        <p:nvSpPr>
          <p:cNvPr id="9" name="Text 31"/>
          <p:cNvSpPr/>
          <p:nvPr>
            <p:custDataLst>
              <p:tags r:id="rId3"/>
            </p:custDataLst>
          </p:nvPr>
        </p:nvSpPr>
        <p:spPr>
          <a:xfrm>
            <a:off x="1104900" y="4215765"/>
            <a:ext cx="4178300" cy="355600"/>
          </a:xfrm>
          <a:prstGeom prst="rect">
            <a:avLst/>
          </a:prstGeom>
          <a:noFill/>
        </p:spPr>
        <p:txBody>
          <a:bodyPr wrap="square" lIns="0" tIns="0" rIns="0" bIns="0" rtlCol="0" anchor="ctr"/>
          <a:p>
            <a:pPr>
              <a:lnSpc>
                <a:spcPct val="130000"/>
              </a:lnSpc>
            </a:pPr>
            <a:r>
              <a:rPr lang="en-US" b="1" dirty="0">
                <a:solidFill>
                  <a:srgbClr val="4A4A4A"/>
                </a:solidFill>
                <a:latin typeface="MiSans" pitchFamily="34" charset="-122"/>
                <a:ea typeface="MiSans" pitchFamily="34" charset="-122"/>
                <a:cs typeface="MiSans" pitchFamily="34" charset="-120"/>
              </a:rPr>
              <a:t>参与社会活动</a:t>
            </a:r>
            <a:endParaRPr lang="en-US" b="1" dirty="0">
              <a:solidFill>
                <a:srgbClr val="4A4A4A"/>
              </a:solidFill>
              <a:latin typeface="MiSans" pitchFamily="34" charset="-122"/>
              <a:ea typeface="MiSans" pitchFamily="34" charset="-122"/>
              <a:cs typeface="MiSans" pitchFamily="34" charset="-120"/>
            </a:endParaRPr>
          </a:p>
        </p:txBody>
      </p:sp>
      <p:sp>
        <p:nvSpPr>
          <p:cNvPr id="10" name="Text 32"/>
          <p:cNvSpPr/>
          <p:nvPr>
            <p:custDataLst>
              <p:tags r:id="rId4"/>
            </p:custDataLst>
          </p:nvPr>
        </p:nvSpPr>
        <p:spPr>
          <a:xfrm>
            <a:off x="812800" y="4723765"/>
            <a:ext cx="3234055" cy="609600"/>
          </a:xfrm>
          <a:prstGeom prst="rect">
            <a:avLst/>
          </a:prstGeom>
          <a:noFill/>
        </p:spPr>
        <p:txBody>
          <a:bodyPr wrap="square" lIns="0" tIns="0" rIns="0" bIns="0" rtlCol="0" anchor="ctr"/>
          <a:p>
            <a:pPr>
              <a:lnSpc>
                <a:spcPct val="130000"/>
              </a:lnSpc>
            </a:pPr>
            <a:r>
              <a:rPr lang="en-US" dirty="0">
                <a:solidFill>
                  <a:srgbClr val="4A4A4A"/>
                </a:solidFill>
                <a:latin typeface="MiSans" pitchFamily="34" charset="-122"/>
                <a:ea typeface="MiSans" pitchFamily="34" charset="-122"/>
                <a:cs typeface="MiSans" pitchFamily="34" charset="-120"/>
              </a:rPr>
              <a:t>积极参与社区活动、兴趣小组，保持社交联系和认知健康</a:t>
            </a:r>
            <a:endParaRPr lang="en-US" dirty="0">
              <a:solidFill>
                <a:srgbClr val="4A4A4A"/>
              </a:solidFill>
              <a:latin typeface="MiSans" pitchFamily="34" charset="-122"/>
              <a:ea typeface="MiSans" pitchFamily="34" charset="-122"/>
              <a:cs typeface="MiSans" pitchFamily="34" charset="-120"/>
            </a:endParaRPr>
          </a:p>
        </p:txBody>
      </p:sp>
      <p:sp>
        <p:nvSpPr>
          <p:cNvPr id="36" name="Shape 34"/>
          <p:cNvSpPr/>
          <p:nvPr>
            <p:custDataLst>
              <p:tags r:id="rId5"/>
            </p:custDataLst>
          </p:nvPr>
        </p:nvSpPr>
        <p:spPr>
          <a:xfrm>
            <a:off x="4250134" y="3961765"/>
            <a:ext cx="50800" cy="1625600"/>
          </a:xfrm>
          <a:custGeom>
            <a:avLst/>
            <a:gdLst/>
            <a:ahLst/>
            <a:cxnLst/>
            <a:rect l="l" t="t" r="r" b="b"/>
            <a:pathLst>
              <a:path w="50800" h="1625600">
                <a:moveTo>
                  <a:pt x="50800" y="0"/>
                </a:moveTo>
                <a:lnTo>
                  <a:pt x="50800" y="0"/>
                </a:lnTo>
                <a:lnTo>
                  <a:pt x="50800" y="1625600"/>
                </a:lnTo>
                <a:lnTo>
                  <a:pt x="50800" y="1625600"/>
                </a:lnTo>
                <a:cubicBezTo>
                  <a:pt x="22763" y="1625600"/>
                  <a:pt x="0" y="1602837"/>
                  <a:pt x="0" y="1574800"/>
                </a:cubicBezTo>
                <a:lnTo>
                  <a:pt x="0" y="50800"/>
                </a:lnTo>
                <a:cubicBezTo>
                  <a:pt x="0" y="22763"/>
                  <a:pt x="22763" y="0"/>
                  <a:pt x="50800" y="0"/>
                </a:cubicBezTo>
                <a:close/>
              </a:path>
            </a:pathLst>
          </a:custGeom>
          <a:solidFill>
            <a:srgbClr val="D1A367"/>
          </a:solidFill>
        </p:spPr>
      </p:sp>
      <p:sp>
        <p:nvSpPr>
          <p:cNvPr id="37" name="Shape 35"/>
          <p:cNvSpPr/>
          <p:nvPr>
            <p:custDataLst>
              <p:tags r:id="rId6"/>
            </p:custDataLst>
          </p:nvPr>
        </p:nvSpPr>
        <p:spPr>
          <a:xfrm>
            <a:off x="4561284" y="4279265"/>
            <a:ext cx="228600" cy="228600"/>
          </a:xfrm>
          <a:custGeom>
            <a:avLst/>
            <a:gdLst/>
            <a:ahLst/>
            <a:cxnLst/>
            <a:rect l="l" t="t" r="r" b="b"/>
            <a:pathLst>
              <a:path w="228600" h="228600">
                <a:moveTo>
                  <a:pt x="114300" y="0"/>
                </a:moveTo>
                <a:cubicBezTo>
                  <a:pt x="116354" y="0"/>
                  <a:pt x="118408" y="446"/>
                  <a:pt x="120283" y="1295"/>
                </a:cubicBezTo>
                <a:lnTo>
                  <a:pt x="204401" y="36969"/>
                </a:lnTo>
                <a:cubicBezTo>
                  <a:pt x="214223" y="41121"/>
                  <a:pt x="221546" y="50810"/>
                  <a:pt x="221501" y="62508"/>
                </a:cubicBezTo>
                <a:cubicBezTo>
                  <a:pt x="221278" y="106799"/>
                  <a:pt x="203061" y="187836"/>
                  <a:pt x="126132" y="224671"/>
                </a:cubicBezTo>
                <a:cubicBezTo>
                  <a:pt x="118676" y="228243"/>
                  <a:pt x="110014" y="228243"/>
                  <a:pt x="102557" y="224671"/>
                </a:cubicBezTo>
                <a:cubicBezTo>
                  <a:pt x="25584" y="187836"/>
                  <a:pt x="7412" y="106799"/>
                  <a:pt x="7188" y="62508"/>
                </a:cubicBezTo>
                <a:cubicBezTo>
                  <a:pt x="7144" y="50810"/>
                  <a:pt x="14466" y="41121"/>
                  <a:pt x="24289" y="36969"/>
                </a:cubicBezTo>
                <a:lnTo>
                  <a:pt x="108362" y="1295"/>
                </a:lnTo>
                <a:cubicBezTo>
                  <a:pt x="110237" y="446"/>
                  <a:pt x="112246" y="0"/>
                  <a:pt x="114300" y="0"/>
                </a:cubicBezTo>
                <a:close/>
                <a:moveTo>
                  <a:pt x="114300" y="29825"/>
                </a:moveTo>
                <a:lnTo>
                  <a:pt x="114300" y="198641"/>
                </a:lnTo>
                <a:cubicBezTo>
                  <a:pt x="175915" y="168816"/>
                  <a:pt x="192479" y="102736"/>
                  <a:pt x="192881" y="63178"/>
                </a:cubicBezTo>
                <a:lnTo>
                  <a:pt x="114300" y="29870"/>
                </a:lnTo>
                <a:lnTo>
                  <a:pt x="114300" y="29870"/>
                </a:lnTo>
                <a:close/>
              </a:path>
            </a:pathLst>
          </a:custGeom>
          <a:solidFill>
            <a:srgbClr val="D1A367"/>
          </a:solidFill>
        </p:spPr>
      </p:sp>
      <p:sp>
        <p:nvSpPr>
          <p:cNvPr id="38" name="Text 36"/>
          <p:cNvSpPr/>
          <p:nvPr>
            <p:custDataLst>
              <p:tags r:id="rId7"/>
            </p:custDataLst>
          </p:nvPr>
        </p:nvSpPr>
        <p:spPr>
          <a:xfrm>
            <a:off x="4821634" y="4215765"/>
            <a:ext cx="4178300" cy="355600"/>
          </a:xfrm>
          <a:prstGeom prst="rect">
            <a:avLst/>
          </a:prstGeom>
          <a:noFill/>
        </p:spPr>
        <p:txBody>
          <a:bodyPr wrap="square" lIns="0" tIns="0" rIns="0" bIns="0" rtlCol="0" anchor="ctr"/>
          <a:p>
            <a:pPr>
              <a:lnSpc>
                <a:spcPct val="130000"/>
              </a:lnSpc>
            </a:pPr>
            <a:r>
              <a:rPr lang="en-US" b="1" dirty="0">
                <a:solidFill>
                  <a:srgbClr val="4A4A4A"/>
                </a:solidFill>
                <a:latin typeface="MiSans" pitchFamily="34" charset="-122"/>
                <a:ea typeface="MiSans" pitchFamily="34" charset="-122"/>
                <a:cs typeface="MiSans" pitchFamily="34" charset="-120"/>
              </a:rPr>
              <a:t>提高防骗意识</a:t>
            </a:r>
            <a:endParaRPr lang="en-US" b="1" dirty="0">
              <a:solidFill>
                <a:srgbClr val="4A4A4A"/>
              </a:solidFill>
              <a:latin typeface="MiSans" pitchFamily="34" charset="-122"/>
              <a:ea typeface="MiSans" pitchFamily="34" charset="-122"/>
              <a:cs typeface="MiSans" pitchFamily="34" charset="-120"/>
            </a:endParaRPr>
          </a:p>
        </p:txBody>
      </p:sp>
      <p:sp>
        <p:nvSpPr>
          <p:cNvPr id="39" name="Text 37"/>
          <p:cNvSpPr/>
          <p:nvPr>
            <p:custDataLst>
              <p:tags r:id="rId8"/>
            </p:custDataLst>
          </p:nvPr>
        </p:nvSpPr>
        <p:spPr>
          <a:xfrm>
            <a:off x="4529455" y="4723765"/>
            <a:ext cx="3016885" cy="582930"/>
          </a:xfrm>
          <a:prstGeom prst="rect">
            <a:avLst/>
          </a:prstGeom>
          <a:noFill/>
        </p:spPr>
        <p:txBody>
          <a:bodyPr wrap="square" lIns="0" tIns="0" rIns="0" bIns="0" rtlCol="0" anchor="ctr"/>
          <a:p>
            <a:pPr>
              <a:lnSpc>
                <a:spcPct val="130000"/>
              </a:lnSpc>
            </a:pPr>
            <a:r>
              <a:rPr lang="en-US" dirty="0">
                <a:solidFill>
                  <a:srgbClr val="4A4A4A"/>
                </a:solidFill>
                <a:latin typeface="MiSans" pitchFamily="34" charset="-122"/>
                <a:ea typeface="MiSans" pitchFamily="34" charset="-122"/>
                <a:cs typeface="MiSans" pitchFamily="34" charset="-120"/>
              </a:rPr>
              <a:t>学习识别诈骗手段，保持警觉，避免上当受骗</a:t>
            </a:r>
            <a:endParaRPr lang="en-US" dirty="0">
              <a:solidFill>
                <a:srgbClr val="4A4A4A"/>
              </a:solidFill>
              <a:latin typeface="MiSans" pitchFamily="34" charset="-122"/>
              <a:ea typeface="MiSans" pitchFamily="34" charset="-122"/>
              <a:cs typeface="MiSans" pitchFamily="34" charset="-120"/>
            </a:endParaRPr>
          </a:p>
        </p:txBody>
      </p:sp>
      <p:sp>
        <p:nvSpPr>
          <p:cNvPr id="41" name="Shape 39"/>
          <p:cNvSpPr/>
          <p:nvPr>
            <p:custDataLst>
              <p:tags r:id="rId9"/>
            </p:custDataLst>
          </p:nvPr>
        </p:nvSpPr>
        <p:spPr>
          <a:xfrm>
            <a:off x="7814667" y="3961765"/>
            <a:ext cx="50800" cy="1625600"/>
          </a:xfrm>
          <a:custGeom>
            <a:avLst/>
            <a:gdLst/>
            <a:ahLst/>
            <a:cxnLst/>
            <a:rect l="l" t="t" r="r" b="b"/>
            <a:pathLst>
              <a:path w="50800" h="1625600">
                <a:moveTo>
                  <a:pt x="50800" y="0"/>
                </a:moveTo>
                <a:lnTo>
                  <a:pt x="50800" y="0"/>
                </a:lnTo>
                <a:lnTo>
                  <a:pt x="50800" y="1625600"/>
                </a:lnTo>
                <a:lnTo>
                  <a:pt x="50800" y="1625600"/>
                </a:lnTo>
                <a:cubicBezTo>
                  <a:pt x="22763" y="1625600"/>
                  <a:pt x="0" y="1602837"/>
                  <a:pt x="0" y="1574800"/>
                </a:cubicBezTo>
                <a:lnTo>
                  <a:pt x="0" y="50800"/>
                </a:lnTo>
                <a:cubicBezTo>
                  <a:pt x="0" y="22763"/>
                  <a:pt x="22763" y="0"/>
                  <a:pt x="50800" y="0"/>
                </a:cubicBezTo>
                <a:close/>
              </a:path>
            </a:pathLst>
          </a:custGeom>
          <a:solidFill>
            <a:srgbClr val="A99985"/>
          </a:solidFill>
        </p:spPr>
      </p:sp>
      <p:sp>
        <p:nvSpPr>
          <p:cNvPr id="42" name="Shape 40"/>
          <p:cNvSpPr/>
          <p:nvPr>
            <p:custDataLst>
              <p:tags r:id="rId10"/>
            </p:custDataLst>
          </p:nvPr>
        </p:nvSpPr>
        <p:spPr>
          <a:xfrm>
            <a:off x="8111530" y="4279265"/>
            <a:ext cx="257175" cy="228600"/>
          </a:xfrm>
          <a:custGeom>
            <a:avLst/>
            <a:gdLst/>
            <a:ahLst/>
            <a:cxnLst/>
            <a:rect l="l" t="t" r="r" b="b"/>
            <a:pathLst>
              <a:path w="257175" h="228600">
                <a:moveTo>
                  <a:pt x="120060" y="23753"/>
                </a:moveTo>
                <a:lnTo>
                  <a:pt x="68000" y="81617"/>
                </a:lnTo>
                <a:cubicBezTo>
                  <a:pt x="65946" y="83894"/>
                  <a:pt x="66035" y="87422"/>
                  <a:pt x="68223" y="89609"/>
                </a:cubicBezTo>
                <a:cubicBezTo>
                  <a:pt x="81841" y="103227"/>
                  <a:pt x="103942" y="103227"/>
                  <a:pt x="117559" y="89609"/>
                </a:cubicBezTo>
                <a:lnTo>
                  <a:pt x="131758" y="75411"/>
                </a:lnTo>
                <a:cubicBezTo>
                  <a:pt x="133633" y="73536"/>
                  <a:pt x="135999" y="72509"/>
                  <a:pt x="138410" y="72330"/>
                </a:cubicBezTo>
                <a:cubicBezTo>
                  <a:pt x="141446" y="72063"/>
                  <a:pt x="144572" y="73089"/>
                  <a:pt x="146893" y="75411"/>
                </a:cubicBezTo>
                <a:lnTo>
                  <a:pt x="225743" y="153591"/>
                </a:lnTo>
                <a:lnTo>
                  <a:pt x="257175" y="128588"/>
                </a:lnTo>
                <a:lnTo>
                  <a:pt x="257175" y="0"/>
                </a:lnTo>
                <a:lnTo>
                  <a:pt x="207169" y="28575"/>
                </a:lnTo>
                <a:lnTo>
                  <a:pt x="196542" y="21476"/>
                </a:lnTo>
                <a:cubicBezTo>
                  <a:pt x="189488" y="16788"/>
                  <a:pt x="181228" y="14288"/>
                  <a:pt x="172745" y="14288"/>
                </a:cubicBezTo>
                <a:lnTo>
                  <a:pt x="141312" y="14288"/>
                </a:lnTo>
                <a:cubicBezTo>
                  <a:pt x="140821" y="14288"/>
                  <a:pt x="140285" y="14288"/>
                  <a:pt x="139794" y="14332"/>
                </a:cubicBezTo>
                <a:cubicBezTo>
                  <a:pt x="132249" y="14734"/>
                  <a:pt x="125150" y="18127"/>
                  <a:pt x="120060" y="23753"/>
                </a:cubicBezTo>
                <a:close/>
                <a:moveTo>
                  <a:pt x="52060" y="67285"/>
                </a:moveTo>
                <a:lnTo>
                  <a:pt x="99745" y="14288"/>
                </a:lnTo>
                <a:lnTo>
                  <a:pt x="82064" y="14288"/>
                </a:lnTo>
                <a:cubicBezTo>
                  <a:pt x="70678" y="14288"/>
                  <a:pt x="59784" y="18797"/>
                  <a:pt x="51748" y="26834"/>
                </a:cubicBezTo>
                <a:lnTo>
                  <a:pt x="0" y="85725"/>
                </a:lnTo>
                <a:lnTo>
                  <a:pt x="0" y="242888"/>
                </a:lnTo>
                <a:lnTo>
                  <a:pt x="64294" y="182166"/>
                </a:lnTo>
                <a:lnTo>
                  <a:pt x="69830" y="186764"/>
                </a:lnTo>
                <a:cubicBezTo>
                  <a:pt x="80099" y="195337"/>
                  <a:pt x="93047" y="200025"/>
                  <a:pt x="106397" y="200025"/>
                </a:cubicBezTo>
                <a:lnTo>
                  <a:pt x="113407" y="200025"/>
                </a:lnTo>
                <a:lnTo>
                  <a:pt x="110282" y="196900"/>
                </a:lnTo>
                <a:cubicBezTo>
                  <a:pt x="106085" y="192703"/>
                  <a:pt x="106085" y="185916"/>
                  <a:pt x="110282" y="181764"/>
                </a:cubicBezTo>
                <a:cubicBezTo>
                  <a:pt x="114479" y="177611"/>
                  <a:pt x="121265" y="177567"/>
                  <a:pt x="125417" y="181764"/>
                </a:cubicBezTo>
                <a:lnTo>
                  <a:pt x="143723" y="200070"/>
                </a:lnTo>
                <a:lnTo>
                  <a:pt x="147742" y="200070"/>
                </a:lnTo>
                <a:cubicBezTo>
                  <a:pt x="156270" y="200070"/>
                  <a:pt x="164619" y="198150"/>
                  <a:pt x="172209" y="194578"/>
                </a:cubicBezTo>
                <a:lnTo>
                  <a:pt x="160288" y="182612"/>
                </a:lnTo>
                <a:cubicBezTo>
                  <a:pt x="156091" y="178415"/>
                  <a:pt x="156091" y="171629"/>
                  <a:pt x="160288" y="167476"/>
                </a:cubicBezTo>
                <a:cubicBezTo>
                  <a:pt x="164485" y="163324"/>
                  <a:pt x="171271" y="163279"/>
                  <a:pt x="175424" y="167476"/>
                </a:cubicBezTo>
                <a:lnTo>
                  <a:pt x="189711" y="181764"/>
                </a:lnTo>
                <a:lnTo>
                  <a:pt x="197525" y="173950"/>
                </a:lnTo>
                <a:cubicBezTo>
                  <a:pt x="201498" y="169977"/>
                  <a:pt x="202659" y="164217"/>
                  <a:pt x="200918" y="159172"/>
                </a:cubicBezTo>
                <a:lnTo>
                  <a:pt x="139348" y="98093"/>
                </a:lnTo>
                <a:lnTo>
                  <a:pt x="132695" y="104745"/>
                </a:lnTo>
                <a:cubicBezTo>
                  <a:pt x="110683" y="126757"/>
                  <a:pt x="75054" y="126757"/>
                  <a:pt x="53042" y="104745"/>
                </a:cubicBezTo>
                <a:cubicBezTo>
                  <a:pt x="42773" y="94476"/>
                  <a:pt x="42371" y="78001"/>
                  <a:pt x="52060" y="67241"/>
                </a:cubicBezTo>
                <a:close/>
              </a:path>
            </a:pathLst>
          </a:custGeom>
          <a:solidFill>
            <a:srgbClr val="A99985"/>
          </a:solidFill>
        </p:spPr>
      </p:sp>
      <p:sp>
        <p:nvSpPr>
          <p:cNvPr id="43" name="Text 41"/>
          <p:cNvSpPr/>
          <p:nvPr>
            <p:custDataLst>
              <p:tags r:id="rId11"/>
            </p:custDataLst>
          </p:nvPr>
        </p:nvSpPr>
        <p:spPr>
          <a:xfrm>
            <a:off x="8386167" y="4215765"/>
            <a:ext cx="4178300" cy="355600"/>
          </a:xfrm>
          <a:prstGeom prst="rect">
            <a:avLst/>
          </a:prstGeom>
          <a:noFill/>
        </p:spPr>
        <p:txBody>
          <a:bodyPr wrap="square" lIns="0" tIns="0" rIns="0" bIns="0" rtlCol="0" anchor="ctr"/>
          <a:p>
            <a:pPr>
              <a:lnSpc>
                <a:spcPct val="130000"/>
              </a:lnSpc>
            </a:pPr>
            <a:r>
              <a:rPr lang="en-US" b="1" dirty="0">
                <a:solidFill>
                  <a:srgbClr val="4A4A4A"/>
                </a:solidFill>
                <a:latin typeface="MiSans" pitchFamily="34" charset="-122"/>
                <a:ea typeface="MiSans" pitchFamily="34" charset="-122"/>
                <a:cs typeface="MiSans" pitchFamily="34" charset="-120"/>
              </a:rPr>
              <a:t>获取支持系统</a:t>
            </a:r>
            <a:endParaRPr lang="en-US" b="1" dirty="0">
              <a:solidFill>
                <a:srgbClr val="4A4A4A"/>
              </a:solidFill>
              <a:latin typeface="MiSans" pitchFamily="34" charset="-122"/>
              <a:ea typeface="MiSans" pitchFamily="34" charset="-122"/>
              <a:cs typeface="MiSans" pitchFamily="34" charset="-120"/>
            </a:endParaRPr>
          </a:p>
        </p:txBody>
      </p:sp>
      <p:sp>
        <p:nvSpPr>
          <p:cNvPr id="44" name="Text 42"/>
          <p:cNvSpPr/>
          <p:nvPr>
            <p:custDataLst>
              <p:tags r:id="rId12"/>
            </p:custDataLst>
          </p:nvPr>
        </p:nvSpPr>
        <p:spPr>
          <a:xfrm>
            <a:off x="8094345" y="4723765"/>
            <a:ext cx="3362960" cy="582930"/>
          </a:xfrm>
          <a:prstGeom prst="rect">
            <a:avLst/>
          </a:prstGeom>
          <a:noFill/>
        </p:spPr>
        <p:txBody>
          <a:bodyPr wrap="square" lIns="0" tIns="0" rIns="0" bIns="0" rtlCol="0" anchor="ctr"/>
          <a:p>
            <a:pPr>
              <a:lnSpc>
                <a:spcPct val="130000"/>
              </a:lnSpc>
            </a:pPr>
            <a:r>
              <a:rPr lang="en-US" dirty="0">
                <a:solidFill>
                  <a:srgbClr val="4A4A4A"/>
                </a:solidFill>
                <a:latin typeface="MiSans" pitchFamily="34" charset="-122"/>
                <a:ea typeface="MiSans" pitchFamily="34" charset="-122"/>
                <a:cs typeface="MiSans" pitchFamily="34" charset="-120"/>
              </a:rPr>
              <a:t>家庭和社区支持，及时寻求帮助，共同防范风险</a:t>
            </a:r>
            <a:endParaRPr lang="en-US" dirty="0">
              <a:solidFill>
                <a:srgbClr val="4A4A4A"/>
              </a:solidFill>
              <a:latin typeface="MiSans" pitchFamily="34" charset="-122"/>
              <a:ea typeface="MiSans" pitchFamily="34" charset="-122"/>
              <a:cs typeface="MiSans" pitchFamily="34" charset="-120"/>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 name="Text 1"/>
          <p:cNvSpPr/>
          <p:nvPr/>
        </p:nvSpPr>
        <p:spPr>
          <a:xfrm>
            <a:off x="508000" y="914400"/>
            <a:ext cx="15468600" cy="508000"/>
          </a:xfrm>
          <a:prstGeom prst="rect">
            <a:avLst/>
          </a:prstGeom>
          <a:noFill/>
        </p:spPr>
        <p:txBody>
          <a:bodyPr wrap="square" lIns="0" tIns="0" rIns="0" bIns="0" rtlCol="0" anchor="ctr"/>
          <a:lstStyle/>
          <a:p>
            <a:pPr>
              <a:lnSpc>
                <a:spcPct val="90000"/>
              </a:lnSpc>
            </a:pPr>
            <a:r>
              <a:rPr lang="en-US" sz="3600" b="1" dirty="0">
                <a:solidFill>
                  <a:srgbClr val="4A4A4A"/>
                </a:solidFill>
                <a:latin typeface="MiSans" pitchFamily="34" charset="-122"/>
                <a:ea typeface="MiSans" pitchFamily="34" charset="-122"/>
                <a:cs typeface="MiSans" pitchFamily="34" charset="-120"/>
              </a:rPr>
              <a:t>案例分析：防范老年人钱物欺诈</a:t>
            </a:r>
            <a:endParaRPr lang="en-US" sz="1600" dirty="0"/>
          </a:p>
        </p:txBody>
      </p:sp>
      <p:sp>
        <p:nvSpPr>
          <p:cNvPr id="6" name="Text 4"/>
          <p:cNvSpPr/>
          <p:nvPr/>
        </p:nvSpPr>
        <p:spPr>
          <a:xfrm>
            <a:off x="825500" y="1824990"/>
            <a:ext cx="14782800" cy="330200"/>
          </a:xfrm>
          <a:prstGeom prst="rect">
            <a:avLst/>
          </a:prstGeom>
          <a:noFill/>
        </p:spPr>
        <p:txBody>
          <a:bodyPr wrap="square" lIns="0" tIns="0" rIns="0" bIns="0" rtlCol="0" anchor="ctr"/>
          <a:lstStyle/>
          <a:p>
            <a:pPr>
              <a:lnSpc>
                <a:spcPct val="140000"/>
              </a:lnSpc>
            </a:pPr>
            <a:r>
              <a:rPr lang="en-US" dirty="0">
                <a:solidFill>
                  <a:schemeClr val="tx1"/>
                </a:solidFill>
                <a:latin typeface="MiSans" pitchFamily="34" charset="-122"/>
                <a:ea typeface="MiSans" pitchFamily="34" charset="-122"/>
                <a:cs typeface="MiSans" pitchFamily="34" charset="-120"/>
              </a:rPr>
              <a:t>结合导入案例，系统总结养老护理人员帮助老年人防范钱物欺诈的六类措施：</a:t>
            </a:r>
            <a:endParaRPr lang="en-US" dirty="0">
              <a:solidFill>
                <a:schemeClr val="tx1"/>
              </a:solidFill>
              <a:latin typeface="MiSans" pitchFamily="34" charset="-122"/>
              <a:ea typeface="MiSans" pitchFamily="34" charset="-122"/>
              <a:cs typeface="MiSans" pitchFamily="34" charset="-120"/>
            </a:endParaRPr>
          </a:p>
        </p:txBody>
      </p:sp>
      <p:sp>
        <p:nvSpPr>
          <p:cNvPr id="8" name="Shape 6"/>
          <p:cNvSpPr/>
          <p:nvPr>
            <p:custDataLst>
              <p:tags r:id="rId2"/>
            </p:custDataLst>
          </p:nvPr>
        </p:nvSpPr>
        <p:spPr>
          <a:xfrm>
            <a:off x="508000" y="2997200"/>
            <a:ext cx="4914900" cy="50800"/>
          </a:xfrm>
          <a:custGeom>
            <a:avLst/>
            <a:gdLst/>
            <a:ahLst/>
            <a:cxnLst/>
            <a:rect l="l" t="t" r="r" b="b"/>
            <a:pathLst>
              <a:path w="4914900" h="50800">
                <a:moveTo>
                  <a:pt x="50800" y="0"/>
                </a:moveTo>
                <a:lnTo>
                  <a:pt x="4864100" y="0"/>
                </a:lnTo>
                <a:cubicBezTo>
                  <a:pt x="4892137" y="0"/>
                  <a:pt x="4914900" y="22763"/>
                  <a:pt x="4914900" y="50800"/>
                </a:cubicBezTo>
                <a:lnTo>
                  <a:pt x="4914900" y="50800"/>
                </a:lnTo>
                <a:lnTo>
                  <a:pt x="0" y="50800"/>
                </a:lnTo>
                <a:lnTo>
                  <a:pt x="0" y="50800"/>
                </a:lnTo>
                <a:cubicBezTo>
                  <a:pt x="0" y="22763"/>
                  <a:pt x="22763" y="0"/>
                  <a:pt x="50800" y="0"/>
                </a:cubicBezTo>
                <a:close/>
              </a:path>
            </a:pathLst>
          </a:custGeom>
          <a:solidFill>
            <a:srgbClr val="A99985"/>
          </a:solidFill>
        </p:spPr>
      </p:sp>
      <p:sp>
        <p:nvSpPr>
          <p:cNvPr id="9" name="Shape 7"/>
          <p:cNvSpPr/>
          <p:nvPr>
            <p:custDataLst>
              <p:tags r:id="rId3"/>
            </p:custDataLst>
          </p:nvPr>
        </p:nvSpPr>
        <p:spPr>
          <a:xfrm>
            <a:off x="762000" y="3276600"/>
            <a:ext cx="508000" cy="508000"/>
          </a:xfrm>
          <a:custGeom>
            <a:avLst/>
            <a:gdLst/>
            <a:ahLst/>
            <a:cxnLst/>
            <a:rect l="l" t="t" r="r" b="b"/>
            <a:pathLst>
              <a:path w="508000" h="508000">
                <a:moveTo>
                  <a:pt x="254000" y="0"/>
                </a:moveTo>
                <a:lnTo>
                  <a:pt x="254000" y="0"/>
                </a:lnTo>
                <a:cubicBezTo>
                  <a:pt x="394186" y="0"/>
                  <a:pt x="508000" y="113814"/>
                  <a:pt x="508000" y="254000"/>
                </a:cubicBezTo>
                <a:lnTo>
                  <a:pt x="508000" y="254000"/>
                </a:lnTo>
                <a:cubicBezTo>
                  <a:pt x="508000" y="394186"/>
                  <a:pt x="394186" y="508000"/>
                  <a:pt x="254000" y="508000"/>
                </a:cubicBezTo>
                <a:lnTo>
                  <a:pt x="254000" y="508000"/>
                </a:lnTo>
                <a:cubicBezTo>
                  <a:pt x="113814" y="508000"/>
                  <a:pt x="0" y="394186"/>
                  <a:pt x="0" y="254000"/>
                </a:cubicBezTo>
                <a:lnTo>
                  <a:pt x="0" y="254000"/>
                </a:lnTo>
                <a:cubicBezTo>
                  <a:pt x="0" y="113814"/>
                  <a:pt x="113814" y="0"/>
                  <a:pt x="254000" y="0"/>
                </a:cubicBezTo>
                <a:close/>
              </a:path>
            </a:pathLst>
          </a:custGeom>
          <a:solidFill>
            <a:srgbClr val="A99985"/>
          </a:solidFill>
        </p:spPr>
      </p:sp>
      <p:sp>
        <p:nvSpPr>
          <p:cNvPr id="10" name="Text 8"/>
          <p:cNvSpPr/>
          <p:nvPr>
            <p:custDataLst>
              <p:tags r:id="rId4"/>
            </p:custDataLst>
          </p:nvPr>
        </p:nvSpPr>
        <p:spPr>
          <a:xfrm>
            <a:off x="967780" y="3352800"/>
            <a:ext cx="215900" cy="355600"/>
          </a:xfrm>
          <a:prstGeom prst="rect">
            <a:avLst/>
          </a:prstGeom>
          <a:noFill/>
        </p:spPr>
        <p:txBody>
          <a:bodyPr wrap="square" lIns="0" tIns="0" rIns="0" bIns="0" rtlCol="0" anchor="ctr"/>
          <a:lstStyle/>
          <a:p>
            <a:pPr>
              <a:lnSpc>
                <a:spcPct val="130000"/>
              </a:lnSpc>
            </a:pPr>
            <a:r>
              <a:rPr lang="en-US" sz="1800" b="1" dirty="0">
                <a:solidFill>
                  <a:srgbClr val="F8F6F2"/>
                </a:solidFill>
                <a:latin typeface="MiSans" pitchFamily="34" charset="-122"/>
                <a:ea typeface="MiSans" pitchFamily="34" charset="-122"/>
                <a:cs typeface="MiSans" pitchFamily="34" charset="-120"/>
              </a:rPr>
              <a:t>1</a:t>
            </a:r>
            <a:endParaRPr lang="en-US" sz="1600" dirty="0"/>
          </a:p>
        </p:txBody>
      </p:sp>
      <p:sp>
        <p:nvSpPr>
          <p:cNvPr id="11" name="Text 9"/>
          <p:cNvSpPr/>
          <p:nvPr>
            <p:custDataLst>
              <p:tags r:id="rId5"/>
            </p:custDataLst>
          </p:nvPr>
        </p:nvSpPr>
        <p:spPr>
          <a:xfrm>
            <a:off x="1422400" y="3352800"/>
            <a:ext cx="1295400" cy="355600"/>
          </a:xfrm>
          <a:prstGeom prst="rect">
            <a:avLst/>
          </a:prstGeom>
          <a:noFill/>
        </p:spPr>
        <p:txBody>
          <a:bodyPr wrap="square" lIns="0" tIns="0" rIns="0" bIns="0" rtlCol="0" anchor="ctr"/>
          <a:lstStyle/>
          <a:p>
            <a:pPr>
              <a:lnSpc>
                <a:spcPct val="130000"/>
              </a:lnSpc>
            </a:pPr>
            <a:r>
              <a:rPr lang="en-US" sz="1800" b="1" dirty="0">
                <a:solidFill>
                  <a:srgbClr val="4A4A4A"/>
                </a:solidFill>
                <a:latin typeface="MiSans" pitchFamily="34" charset="-122"/>
                <a:ea typeface="MiSans" pitchFamily="34" charset="-122"/>
                <a:cs typeface="MiSans" pitchFamily="34" charset="-120"/>
              </a:rPr>
              <a:t>防欺诈讲座</a:t>
            </a:r>
            <a:endParaRPr lang="en-US" sz="1600" dirty="0"/>
          </a:p>
        </p:txBody>
      </p:sp>
      <p:sp>
        <p:nvSpPr>
          <p:cNvPr id="12" name="Text 10"/>
          <p:cNvSpPr/>
          <p:nvPr>
            <p:custDataLst>
              <p:tags r:id="rId6"/>
            </p:custDataLst>
          </p:nvPr>
        </p:nvSpPr>
        <p:spPr>
          <a:xfrm>
            <a:off x="762000" y="3937000"/>
            <a:ext cx="4508500" cy="609600"/>
          </a:xfrm>
          <a:prstGeom prst="rect">
            <a:avLst/>
          </a:prstGeom>
          <a:noFill/>
        </p:spPr>
        <p:txBody>
          <a:bodyPr wrap="square" lIns="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定期举办防欺诈讲座，提高老年人的防骗意识，教育他们识别免费诱饵和高压销售等陷阱</a:t>
            </a:r>
            <a:endParaRPr lang="en-US" sz="1600" dirty="0"/>
          </a:p>
        </p:txBody>
      </p:sp>
      <p:sp>
        <p:nvSpPr>
          <p:cNvPr id="14" name="Shape 12"/>
          <p:cNvSpPr/>
          <p:nvPr>
            <p:custDataLst>
              <p:tags r:id="rId7"/>
            </p:custDataLst>
          </p:nvPr>
        </p:nvSpPr>
        <p:spPr>
          <a:xfrm>
            <a:off x="5672534" y="2997200"/>
            <a:ext cx="4914900" cy="50800"/>
          </a:xfrm>
          <a:custGeom>
            <a:avLst/>
            <a:gdLst/>
            <a:ahLst/>
            <a:cxnLst/>
            <a:rect l="l" t="t" r="r" b="b"/>
            <a:pathLst>
              <a:path w="4914900" h="50800">
                <a:moveTo>
                  <a:pt x="50800" y="0"/>
                </a:moveTo>
                <a:lnTo>
                  <a:pt x="4864100" y="0"/>
                </a:lnTo>
                <a:cubicBezTo>
                  <a:pt x="4892137" y="0"/>
                  <a:pt x="4914900" y="22763"/>
                  <a:pt x="4914900" y="50800"/>
                </a:cubicBezTo>
                <a:lnTo>
                  <a:pt x="4914900" y="50800"/>
                </a:lnTo>
                <a:lnTo>
                  <a:pt x="0" y="50800"/>
                </a:lnTo>
                <a:lnTo>
                  <a:pt x="0" y="50800"/>
                </a:lnTo>
                <a:cubicBezTo>
                  <a:pt x="0" y="22763"/>
                  <a:pt x="22763" y="0"/>
                  <a:pt x="50800" y="0"/>
                </a:cubicBezTo>
                <a:close/>
              </a:path>
            </a:pathLst>
          </a:custGeom>
          <a:solidFill>
            <a:srgbClr val="8A9A87"/>
          </a:solidFill>
        </p:spPr>
      </p:sp>
      <p:sp>
        <p:nvSpPr>
          <p:cNvPr id="15" name="Shape 13"/>
          <p:cNvSpPr/>
          <p:nvPr>
            <p:custDataLst>
              <p:tags r:id="rId8"/>
            </p:custDataLst>
          </p:nvPr>
        </p:nvSpPr>
        <p:spPr>
          <a:xfrm>
            <a:off x="5926534" y="3276600"/>
            <a:ext cx="508000" cy="508000"/>
          </a:xfrm>
          <a:custGeom>
            <a:avLst/>
            <a:gdLst/>
            <a:ahLst/>
            <a:cxnLst/>
            <a:rect l="l" t="t" r="r" b="b"/>
            <a:pathLst>
              <a:path w="508000" h="508000">
                <a:moveTo>
                  <a:pt x="254000" y="0"/>
                </a:moveTo>
                <a:lnTo>
                  <a:pt x="254000" y="0"/>
                </a:lnTo>
                <a:cubicBezTo>
                  <a:pt x="394186" y="0"/>
                  <a:pt x="508000" y="113814"/>
                  <a:pt x="508000" y="254000"/>
                </a:cubicBezTo>
                <a:lnTo>
                  <a:pt x="508000" y="254000"/>
                </a:lnTo>
                <a:cubicBezTo>
                  <a:pt x="508000" y="394186"/>
                  <a:pt x="394186" y="508000"/>
                  <a:pt x="254000" y="508000"/>
                </a:cubicBezTo>
                <a:lnTo>
                  <a:pt x="254000" y="508000"/>
                </a:lnTo>
                <a:cubicBezTo>
                  <a:pt x="113814" y="508000"/>
                  <a:pt x="0" y="394186"/>
                  <a:pt x="0" y="254000"/>
                </a:cubicBezTo>
                <a:lnTo>
                  <a:pt x="0" y="254000"/>
                </a:lnTo>
                <a:cubicBezTo>
                  <a:pt x="0" y="113814"/>
                  <a:pt x="113814" y="0"/>
                  <a:pt x="254000" y="0"/>
                </a:cubicBezTo>
                <a:close/>
              </a:path>
            </a:pathLst>
          </a:custGeom>
          <a:solidFill>
            <a:srgbClr val="8A9A87"/>
          </a:solidFill>
        </p:spPr>
      </p:sp>
      <p:sp>
        <p:nvSpPr>
          <p:cNvPr id="16" name="Text 14"/>
          <p:cNvSpPr/>
          <p:nvPr>
            <p:custDataLst>
              <p:tags r:id="rId9"/>
            </p:custDataLst>
          </p:nvPr>
        </p:nvSpPr>
        <p:spPr>
          <a:xfrm>
            <a:off x="6113066" y="3352800"/>
            <a:ext cx="254000" cy="355600"/>
          </a:xfrm>
          <a:prstGeom prst="rect">
            <a:avLst/>
          </a:prstGeom>
          <a:noFill/>
        </p:spPr>
        <p:txBody>
          <a:bodyPr wrap="square" lIns="0" tIns="0" rIns="0" bIns="0" rtlCol="0" anchor="ctr"/>
          <a:lstStyle/>
          <a:p>
            <a:pPr>
              <a:lnSpc>
                <a:spcPct val="130000"/>
              </a:lnSpc>
            </a:pPr>
            <a:r>
              <a:rPr lang="en-US" sz="1800" b="1" dirty="0">
                <a:solidFill>
                  <a:srgbClr val="F8F6F2"/>
                </a:solidFill>
                <a:latin typeface="MiSans" pitchFamily="34" charset="-122"/>
                <a:ea typeface="MiSans" pitchFamily="34" charset="-122"/>
                <a:cs typeface="MiSans" pitchFamily="34" charset="-120"/>
              </a:rPr>
              <a:t>2</a:t>
            </a:r>
            <a:endParaRPr lang="en-US" sz="1600" dirty="0"/>
          </a:p>
        </p:txBody>
      </p:sp>
      <p:sp>
        <p:nvSpPr>
          <p:cNvPr id="17" name="Text 15"/>
          <p:cNvSpPr/>
          <p:nvPr>
            <p:custDataLst>
              <p:tags r:id="rId10"/>
            </p:custDataLst>
          </p:nvPr>
        </p:nvSpPr>
        <p:spPr>
          <a:xfrm>
            <a:off x="6586934" y="3352800"/>
            <a:ext cx="1524000" cy="355600"/>
          </a:xfrm>
          <a:prstGeom prst="rect">
            <a:avLst/>
          </a:prstGeom>
          <a:noFill/>
        </p:spPr>
        <p:txBody>
          <a:bodyPr wrap="square" lIns="0" tIns="0" rIns="0" bIns="0" rtlCol="0" anchor="ctr"/>
          <a:lstStyle/>
          <a:p>
            <a:pPr>
              <a:lnSpc>
                <a:spcPct val="130000"/>
              </a:lnSpc>
            </a:pPr>
            <a:r>
              <a:rPr lang="en-US" sz="1800" b="1" dirty="0">
                <a:solidFill>
                  <a:srgbClr val="4A4A4A"/>
                </a:solidFill>
                <a:latin typeface="MiSans" pitchFamily="34" charset="-122"/>
                <a:ea typeface="MiSans" pitchFamily="34" charset="-122"/>
                <a:cs typeface="MiSans" pitchFamily="34" charset="-120"/>
              </a:rPr>
              <a:t>正确信息提供</a:t>
            </a:r>
            <a:endParaRPr lang="en-US" sz="1600" dirty="0"/>
          </a:p>
        </p:txBody>
      </p:sp>
      <p:sp>
        <p:nvSpPr>
          <p:cNvPr id="18" name="Text 16"/>
          <p:cNvSpPr/>
          <p:nvPr>
            <p:custDataLst>
              <p:tags r:id="rId11"/>
            </p:custDataLst>
          </p:nvPr>
        </p:nvSpPr>
        <p:spPr>
          <a:xfrm>
            <a:off x="5926534" y="3937000"/>
            <a:ext cx="4508500" cy="609600"/>
          </a:xfrm>
          <a:prstGeom prst="rect">
            <a:avLst/>
          </a:prstGeom>
          <a:noFill/>
        </p:spPr>
        <p:txBody>
          <a:bodyPr wrap="square" lIns="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提供正确的健康信息和保健品知识，帮助老年人辨别真伪，避免被虚假宣传所误导</a:t>
            </a:r>
            <a:endParaRPr lang="en-US" sz="1600" dirty="0"/>
          </a:p>
        </p:txBody>
      </p:sp>
      <p:sp>
        <p:nvSpPr>
          <p:cNvPr id="20" name="Shape 18"/>
          <p:cNvSpPr/>
          <p:nvPr>
            <p:custDataLst>
              <p:tags r:id="rId12"/>
            </p:custDataLst>
          </p:nvPr>
        </p:nvSpPr>
        <p:spPr>
          <a:xfrm>
            <a:off x="10837267" y="2997200"/>
            <a:ext cx="4914900" cy="50800"/>
          </a:xfrm>
          <a:custGeom>
            <a:avLst/>
            <a:gdLst/>
            <a:ahLst/>
            <a:cxnLst/>
            <a:rect l="l" t="t" r="r" b="b"/>
            <a:pathLst>
              <a:path w="4914900" h="50800">
                <a:moveTo>
                  <a:pt x="50800" y="0"/>
                </a:moveTo>
                <a:lnTo>
                  <a:pt x="4864100" y="0"/>
                </a:lnTo>
                <a:cubicBezTo>
                  <a:pt x="4892137" y="0"/>
                  <a:pt x="4914900" y="22763"/>
                  <a:pt x="4914900" y="50800"/>
                </a:cubicBezTo>
                <a:lnTo>
                  <a:pt x="4914900" y="50800"/>
                </a:lnTo>
                <a:lnTo>
                  <a:pt x="0" y="50800"/>
                </a:lnTo>
                <a:lnTo>
                  <a:pt x="0" y="50800"/>
                </a:lnTo>
                <a:cubicBezTo>
                  <a:pt x="0" y="22763"/>
                  <a:pt x="22763" y="0"/>
                  <a:pt x="50800" y="0"/>
                </a:cubicBezTo>
                <a:close/>
              </a:path>
            </a:pathLst>
          </a:custGeom>
          <a:solidFill>
            <a:srgbClr val="D1A367"/>
          </a:solidFill>
        </p:spPr>
      </p:sp>
      <p:sp>
        <p:nvSpPr>
          <p:cNvPr id="21" name="Shape 19"/>
          <p:cNvSpPr/>
          <p:nvPr>
            <p:custDataLst>
              <p:tags r:id="rId13"/>
            </p:custDataLst>
          </p:nvPr>
        </p:nvSpPr>
        <p:spPr>
          <a:xfrm>
            <a:off x="11091267" y="3276600"/>
            <a:ext cx="508000" cy="508000"/>
          </a:xfrm>
          <a:custGeom>
            <a:avLst/>
            <a:gdLst/>
            <a:ahLst/>
            <a:cxnLst/>
            <a:rect l="l" t="t" r="r" b="b"/>
            <a:pathLst>
              <a:path w="508000" h="508000">
                <a:moveTo>
                  <a:pt x="254000" y="0"/>
                </a:moveTo>
                <a:lnTo>
                  <a:pt x="254000" y="0"/>
                </a:lnTo>
                <a:cubicBezTo>
                  <a:pt x="394186" y="0"/>
                  <a:pt x="508000" y="113814"/>
                  <a:pt x="508000" y="254000"/>
                </a:cubicBezTo>
                <a:lnTo>
                  <a:pt x="508000" y="254000"/>
                </a:lnTo>
                <a:cubicBezTo>
                  <a:pt x="508000" y="394186"/>
                  <a:pt x="394186" y="508000"/>
                  <a:pt x="254000" y="508000"/>
                </a:cubicBezTo>
                <a:lnTo>
                  <a:pt x="254000" y="508000"/>
                </a:lnTo>
                <a:cubicBezTo>
                  <a:pt x="113814" y="508000"/>
                  <a:pt x="0" y="394186"/>
                  <a:pt x="0" y="254000"/>
                </a:cubicBezTo>
                <a:lnTo>
                  <a:pt x="0" y="254000"/>
                </a:lnTo>
                <a:cubicBezTo>
                  <a:pt x="0" y="113814"/>
                  <a:pt x="113814" y="0"/>
                  <a:pt x="254000" y="0"/>
                </a:cubicBezTo>
                <a:close/>
              </a:path>
            </a:pathLst>
          </a:custGeom>
          <a:solidFill>
            <a:srgbClr val="D1A367"/>
          </a:solidFill>
        </p:spPr>
      </p:sp>
      <p:sp>
        <p:nvSpPr>
          <p:cNvPr id="22" name="Text 20"/>
          <p:cNvSpPr/>
          <p:nvPr>
            <p:custDataLst>
              <p:tags r:id="rId14"/>
            </p:custDataLst>
          </p:nvPr>
        </p:nvSpPr>
        <p:spPr>
          <a:xfrm>
            <a:off x="11274822" y="3352800"/>
            <a:ext cx="254000" cy="355600"/>
          </a:xfrm>
          <a:prstGeom prst="rect">
            <a:avLst/>
          </a:prstGeom>
          <a:noFill/>
        </p:spPr>
        <p:txBody>
          <a:bodyPr wrap="square" lIns="0" tIns="0" rIns="0" bIns="0" rtlCol="0" anchor="ctr"/>
          <a:lstStyle/>
          <a:p>
            <a:pPr>
              <a:lnSpc>
                <a:spcPct val="130000"/>
              </a:lnSpc>
            </a:pPr>
            <a:r>
              <a:rPr lang="en-US" sz="1800" b="1" dirty="0">
                <a:solidFill>
                  <a:srgbClr val="F8F6F2"/>
                </a:solidFill>
                <a:latin typeface="MiSans" pitchFamily="34" charset="-122"/>
                <a:ea typeface="MiSans" pitchFamily="34" charset="-122"/>
                <a:cs typeface="MiSans" pitchFamily="34" charset="-120"/>
              </a:rPr>
              <a:t>3</a:t>
            </a:r>
            <a:endParaRPr lang="en-US" sz="1600" dirty="0"/>
          </a:p>
        </p:txBody>
      </p:sp>
      <p:sp>
        <p:nvSpPr>
          <p:cNvPr id="23" name="Text 21"/>
          <p:cNvSpPr/>
          <p:nvPr>
            <p:custDataLst>
              <p:tags r:id="rId15"/>
            </p:custDataLst>
          </p:nvPr>
        </p:nvSpPr>
        <p:spPr>
          <a:xfrm>
            <a:off x="11751667" y="3352800"/>
            <a:ext cx="1524000" cy="355600"/>
          </a:xfrm>
          <a:prstGeom prst="rect">
            <a:avLst/>
          </a:prstGeom>
          <a:noFill/>
        </p:spPr>
        <p:txBody>
          <a:bodyPr wrap="square" lIns="0" tIns="0" rIns="0" bIns="0" rtlCol="0" anchor="ctr"/>
          <a:lstStyle/>
          <a:p>
            <a:pPr>
              <a:lnSpc>
                <a:spcPct val="130000"/>
              </a:lnSpc>
            </a:pPr>
            <a:r>
              <a:rPr lang="en-US" sz="1800" b="1" dirty="0">
                <a:solidFill>
                  <a:srgbClr val="4A4A4A"/>
                </a:solidFill>
                <a:latin typeface="MiSans" pitchFamily="34" charset="-122"/>
                <a:ea typeface="MiSans" pitchFamily="34" charset="-122"/>
                <a:cs typeface="MiSans" pitchFamily="34" charset="-120"/>
              </a:rPr>
              <a:t>信任关系建立</a:t>
            </a:r>
            <a:endParaRPr lang="en-US" sz="1600" dirty="0"/>
          </a:p>
        </p:txBody>
      </p:sp>
      <p:sp>
        <p:nvSpPr>
          <p:cNvPr id="24" name="Text 22"/>
          <p:cNvSpPr/>
          <p:nvPr>
            <p:custDataLst>
              <p:tags r:id="rId16"/>
            </p:custDataLst>
          </p:nvPr>
        </p:nvSpPr>
        <p:spPr>
          <a:xfrm>
            <a:off x="11091267" y="3937000"/>
            <a:ext cx="4508500" cy="609600"/>
          </a:xfrm>
          <a:prstGeom prst="rect">
            <a:avLst/>
          </a:prstGeom>
          <a:noFill/>
        </p:spPr>
        <p:txBody>
          <a:bodyPr wrap="square" lIns="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与老年人建立良好的信任关系，让他们在遇到问题时愿意寻求帮助，鼓励家庭成员共同参与</a:t>
            </a:r>
            <a:endParaRPr lang="en-US" sz="1600" dirty="0"/>
          </a:p>
        </p:txBody>
      </p:sp>
      <p:sp>
        <p:nvSpPr>
          <p:cNvPr id="26" name="Shape 24"/>
          <p:cNvSpPr/>
          <p:nvPr>
            <p:custDataLst>
              <p:tags r:id="rId17"/>
            </p:custDataLst>
          </p:nvPr>
        </p:nvSpPr>
        <p:spPr>
          <a:xfrm>
            <a:off x="508000" y="5130800"/>
            <a:ext cx="4914900" cy="50800"/>
          </a:xfrm>
          <a:custGeom>
            <a:avLst/>
            <a:gdLst/>
            <a:ahLst/>
            <a:cxnLst/>
            <a:rect l="l" t="t" r="r" b="b"/>
            <a:pathLst>
              <a:path w="4914900" h="50800">
                <a:moveTo>
                  <a:pt x="50800" y="0"/>
                </a:moveTo>
                <a:lnTo>
                  <a:pt x="4864100" y="0"/>
                </a:lnTo>
                <a:cubicBezTo>
                  <a:pt x="4892137" y="0"/>
                  <a:pt x="4914900" y="22763"/>
                  <a:pt x="4914900" y="50800"/>
                </a:cubicBezTo>
                <a:lnTo>
                  <a:pt x="4914900" y="50800"/>
                </a:lnTo>
                <a:lnTo>
                  <a:pt x="0" y="50800"/>
                </a:lnTo>
                <a:lnTo>
                  <a:pt x="0" y="50800"/>
                </a:lnTo>
                <a:cubicBezTo>
                  <a:pt x="0" y="22763"/>
                  <a:pt x="22763" y="0"/>
                  <a:pt x="50800" y="0"/>
                </a:cubicBezTo>
                <a:close/>
              </a:path>
            </a:pathLst>
          </a:custGeom>
          <a:solidFill>
            <a:srgbClr val="A99985"/>
          </a:solidFill>
        </p:spPr>
      </p:sp>
      <p:sp>
        <p:nvSpPr>
          <p:cNvPr id="27" name="Shape 25"/>
          <p:cNvSpPr/>
          <p:nvPr>
            <p:custDataLst>
              <p:tags r:id="rId18"/>
            </p:custDataLst>
          </p:nvPr>
        </p:nvSpPr>
        <p:spPr>
          <a:xfrm>
            <a:off x="762000" y="5410200"/>
            <a:ext cx="508000" cy="508000"/>
          </a:xfrm>
          <a:custGeom>
            <a:avLst/>
            <a:gdLst/>
            <a:ahLst/>
            <a:cxnLst/>
            <a:rect l="l" t="t" r="r" b="b"/>
            <a:pathLst>
              <a:path w="508000" h="508000">
                <a:moveTo>
                  <a:pt x="254000" y="0"/>
                </a:moveTo>
                <a:lnTo>
                  <a:pt x="254000" y="0"/>
                </a:lnTo>
                <a:cubicBezTo>
                  <a:pt x="394186" y="0"/>
                  <a:pt x="508000" y="113814"/>
                  <a:pt x="508000" y="254000"/>
                </a:cubicBezTo>
                <a:lnTo>
                  <a:pt x="508000" y="254000"/>
                </a:lnTo>
                <a:cubicBezTo>
                  <a:pt x="508000" y="394186"/>
                  <a:pt x="394186" y="508000"/>
                  <a:pt x="254000" y="508000"/>
                </a:cubicBezTo>
                <a:lnTo>
                  <a:pt x="254000" y="508000"/>
                </a:lnTo>
                <a:cubicBezTo>
                  <a:pt x="113814" y="508000"/>
                  <a:pt x="0" y="394186"/>
                  <a:pt x="0" y="254000"/>
                </a:cubicBezTo>
                <a:lnTo>
                  <a:pt x="0" y="254000"/>
                </a:lnTo>
                <a:cubicBezTo>
                  <a:pt x="0" y="113814"/>
                  <a:pt x="113814" y="0"/>
                  <a:pt x="254000" y="0"/>
                </a:cubicBezTo>
                <a:close/>
              </a:path>
            </a:pathLst>
          </a:custGeom>
          <a:solidFill>
            <a:srgbClr val="A99985"/>
          </a:solidFill>
        </p:spPr>
      </p:sp>
      <p:sp>
        <p:nvSpPr>
          <p:cNvPr id="28" name="Text 26"/>
          <p:cNvSpPr/>
          <p:nvPr>
            <p:custDataLst>
              <p:tags r:id="rId19"/>
            </p:custDataLst>
          </p:nvPr>
        </p:nvSpPr>
        <p:spPr>
          <a:xfrm>
            <a:off x="945753" y="5486400"/>
            <a:ext cx="254000" cy="355600"/>
          </a:xfrm>
          <a:prstGeom prst="rect">
            <a:avLst/>
          </a:prstGeom>
          <a:noFill/>
        </p:spPr>
        <p:txBody>
          <a:bodyPr wrap="square" lIns="0" tIns="0" rIns="0" bIns="0" rtlCol="0" anchor="ctr"/>
          <a:lstStyle/>
          <a:p>
            <a:pPr>
              <a:lnSpc>
                <a:spcPct val="130000"/>
              </a:lnSpc>
            </a:pPr>
            <a:r>
              <a:rPr lang="en-US" sz="1800" b="1" dirty="0">
                <a:solidFill>
                  <a:srgbClr val="F8F6F2"/>
                </a:solidFill>
                <a:latin typeface="MiSans" pitchFamily="34" charset="-122"/>
                <a:ea typeface="MiSans" pitchFamily="34" charset="-122"/>
                <a:cs typeface="MiSans" pitchFamily="34" charset="-120"/>
              </a:rPr>
              <a:t>4</a:t>
            </a:r>
            <a:endParaRPr lang="en-US" sz="1600" dirty="0"/>
          </a:p>
        </p:txBody>
      </p:sp>
      <p:sp>
        <p:nvSpPr>
          <p:cNvPr id="29" name="Text 27"/>
          <p:cNvSpPr/>
          <p:nvPr>
            <p:custDataLst>
              <p:tags r:id="rId20"/>
            </p:custDataLst>
          </p:nvPr>
        </p:nvSpPr>
        <p:spPr>
          <a:xfrm>
            <a:off x="1422400" y="5486400"/>
            <a:ext cx="1524000" cy="355600"/>
          </a:xfrm>
          <a:prstGeom prst="rect">
            <a:avLst/>
          </a:prstGeom>
          <a:noFill/>
        </p:spPr>
        <p:txBody>
          <a:bodyPr wrap="square" lIns="0" tIns="0" rIns="0" bIns="0" rtlCol="0" anchor="ctr"/>
          <a:lstStyle/>
          <a:p>
            <a:pPr>
              <a:lnSpc>
                <a:spcPct val="130000"/>
              </a:lnSpc>
            </a:pPr>
            <a:r>
              <a:rPr lang="en-US" sz="1800" b="1" dirty="0">
                <a:solidFill>
                  <a:srgbClr val="4A4A4A"/>
                </a:solidFill>
                <a:latin typeface="MiSans" pitchFamily="34" charset="-122"/>
                <a:ea typeface="MiSans" pitchFamily="34" charset="-122"/>
                <a:cs typeface="MiSans" pitchFamily="34" charset="-120"/>
              </a:rPr>
              <a:t>社区监督机制</a:t>
            </a:r>
            <a:endParaRPr lang="en-US" sz="1600" dirty="0"/>
          </a:p>
        </p:txBody>
      </p:sp>
      <p:sp>
        <p:nvSpPr>
          <p:cNvPr id="30" name="Text 28"/>
          <p:cNvSpPr/>
          <p:nvPr>
            <p:custDataLst>
              <p:tags r:id="rId21"/>
            </p:custDataLst>
          </p:nvPr>
        </p:nvSpPr>
        <p:spPr>
          <a:xfrm>
            <a:off x="762000" y="6070600"/>
            <a:ext cx="4508500" cy="609600"/>
          </a:xfrm>
          <a:prstGeom prst="rect">
            <a:avLst/>
          </a:prstGeom>
          <a:noFill/>
        </p:spPr>
        <p:txBody>
          <a:bodyPr wrap="square" lIns="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建立社区监督机制，对可疑的健康讲座和推销活动进行监控和报告，邻里互助共同防范</a:t>
            </a:r>
            <a:endParaRPr lang="en-US" sz="1600" dirty="0"/>
          </a:p>
        </p:txBody>
      </p:sp>
      <p:sp>
        <p:nvSpPr>
          <p:cNvPr id="32" name="Shape 30"/>
          <p:cNvSpPr/>
          <p:nvPr>
            <p:custDataLst>
              <p:tags r:id="rId22"/>
            </p:custDataLst>
          </p:nvPr>
        </p:nvSpPr>
        <p:spPr>
          <a:xfrm>
            <a:off x="5672534" y="5130800"/>
            <a:ext cx="4914900" cy="50800"/>
          </a:xfrm>
          <a:custGeom>
            <a:avLst/>
            <a:gdLst/>
            <a:ahLst/>
            <a:cxnLst/>
            <a:rect l="l" t="t" r="r" b="b"/>
            <a:pathLst>
              <a:path w="4914900" h="50800">
                <a:moveTo>
                  <a:pt x="50800" y="0"/>
                </a:moveTo>
                <a:lnTo>
                  <a:pt x="4864100" y="0"/>
                </a:lnTo>
                <a:cubicBezTo>
                  <a:pt x="4892137" y="0"/>
                  <a:pt x="4914900" y="22763"/>
                  <a:pt x="4914900" y="50800"/>
                </a:cubicBezTo>
                <a:lnTo>
                  <a:pt x="4914900" y="50800"/>
                </a:lnTo>
                <a:lnTo>
                  <a:pt x="0" y="50800"/>
                </a:lnTo>
                <a:lnTo>
                  <a:pt x="0" y="50800"/>
                </a:lnTo>
                <a:cubicBezTo>
                  <a:pt x="0" y="22763"/>
                  <a:pt x="22763" y="0"/>
                  <a:pt x="50800" y="0"/>
                </a:cubicBezTo>
                <a:close/>
              </a:path>
            </a:pathLst>
          </a:custGeom>
          <a:solidFill>
            <a:srgbClr val="8A9A87"/>
          </a:solidFill>
        </p:spPr>
      </p:sp>
      <p:sp>
        <p:nvSpPr>
          <p:cNvPr id="33" name="Shape 31"/>
          <p:cNvSpPr/>
          <p:nvPr>
            <p:custDataLst>
              <p:tags r:id="rId23"/>
            </p:custDataLst>
          </p:nvPr>
        </p:nvSpPr>
        <p:spPr>
          <a:xfrm>
            <a:off x="5926534" y="5410200"/>
            <a:ext cx="508000" cy="508000"/>
          </a:xfrm>
          <a:custGeom>
            <a:avLst/>
            <a:gdLst/>
            <a:ahLst/>
            <a:cxnLst/>
            <a:rect l="l" t="t" r="r" b="b"/>
            <a:pathLst>
              <a:path w="508000" h="508000">
                <a:moveTo>
                  <a:pt x="254000" y="0"/>
                </a:moveTo>
                <a:lnTo>
                  <a:pt x="254000" y="0"/>
                </a:lnTo>
                <a:cubicBezTo>
                  <a:pt x="394186" y="0"/>
                  <a:pt x="508000" y="113814"/>
                  <a:pt x="508000" y="254000"/>
                </a:cubicBezTo>
                <a:lnTo>
                  <a:pt x="508000" y="254000"/>
                </a:lnTo>
                <a:cubicBezTo>
                  <a:pt x="508000" y="394186"/>
                  <a:pt x="394186" y="508000"/>
                  <a:pt x="254000" y="508000"/>
                </a:cubicBezTo>
                <a:lnTo>
                  <a:pt x="254000" y="508000"/>
                </a:lnTo>
                <a:cubicBezTo>
                  <a:pt x="113814" y="508000"/>
                  <a:pt x="0" y="394186"/>
                  <a:pt x="0" y="254000"/>
                </a:cubicBezTo>
                <a:lnTo>
                  <a:pt x="0" y="254000"/>
                </a:lnTo>
                <a:cubicBezTo>
                  <a:pt x="0" y="113814"/>
                  <a:pt x="113814" y="0"/>
                  <a:pt x="254000" y="0"/>
                </a:cubicBezTo>
                <a:close/>
              </a:path>
            </a:pathLst>
          </a:custGeom>
          <a:solidFill>
            <a:srgbClr val="8A9A87"/>
          </a:solidFill>
        </p:spPr>
      </p:sp>
      <p:sp>
        <p:nvSpPr>
          <p:cNvPr id="34" name="Text 32"/>
          <p:cNvSpPr/>
          <p:nvPr>
            <p:custDataLst>
              <p:tags r:id="rId24"/>
            </p:custDataLst>
          </p:nvPr>
        </p:nvSpPr>
        <p:spPr>
          <a:xfrm>
            <a:off x="6109097" y="5486400"/>
            <a:ext cx="254000" cy="355600"/>
          </a:xfrm>
          <a:prstGeom prst="rect">
            <a:avLst/>
          </a:prstGeom>
          <a:noFill/>
        </p:spPr>
        <p:txBody>
          <a:bodyPr wrap="square" lIns="0" tIns="0" rIns="0" bIns="0" rtlCol="0" anchor="ctr"/>
          <a:lstStyle/>
          <a:p>
            <a:pPr>
              <a:lnSpc>
                <a:spcPct val="130000"/>
              </a:lnSpc>
            </a:pPr>
            <a:r>
              <a:rPr lang="en-US" sz="1800" b="1" dirty="0">
                <a:solidFill>
                  <a:srgbClr val="F8F6F2"/>
                </a:solidFill>
                <a:latin typeface="MiSans" pitchFamily="34" charset="-122"/>
                <a:ea typeface="MiSans" pitchFamily="34" charset="-122"/>
                <a:cs typeface="MiSans" pitchFamily="34" charset="-120"/>
              </a:rPr>
              <a:t>5</a:t>
            </a:r>
            <a:endParaRPr lang="en-US" sz="1600" dirty="0"/>
          </a:p>
        </p:txBody>
      </p:sp>
      <p:sp>
        <p:nvSpPr>
          <p:cNvPr id="35" name="Text 33"/>
          <p:cNvSpPr/>
          <p:nvPr>
            <p:custDataLst>
              <p:tags r:id="rId25"/>
            </p:custDataLst>
          </p:nvPr>
        </p:nvSpPr>
        <p:spPr>
          <a:xfrm>
            <a:off x="6586934" y="5486400"/>
            <a:ext cx="1765300" cy="355600"/>
          </a:xfrm>
          <a:prstGeom prst="rect">
            <a:avLst/>
          </a:prstGeom>
          <a:noFill/>
        </p:spPr>
        <p:txBody>
          <a:bodyPr wrap="square" lIns="0" tIns="0" rIns="0" bIns="0" rtlCol="0" anchor="ctr"/>
          <a:lstStyle/>
          <a:p>
            <a:pPr>
              <a:lnSpc>
                <a:spcPct val="130000"/>
              </a:lnSpc>
            </a:pPr>
            <a:r>
              <a:rPr lang="en-US" sz="1800" b="1" dirty="0">
                <a:solidFill>
                  <a:srgbClr val="4A4A4A"/>
                </a:solidFill>
                <a:latin typeface="MiSans" pitchFamily="34" charset="-122"/>
                <a:ea typeface="MiSans" pitchFamily="34" charset="-122"/>
                <a:cs typeface="MiSans" pitchFamily="34" charset="-120"/>
              </a:rPr>
              <a:t>法律咨询和援助</a:t>
            </a:r>
            <a:endParaRPr lang="en-US" sz="1600" dirty="0"/>
          </a:p>
        </p:txBody>
      </p:sp>
      <p:sp>
        <p:nvSpPr>
          <p:cNvPr id="36" name="Text 34"/>
          <p:cNvSpPr/>
          <p:nvPr>
            <p:custDataLst>
              <p:tags r:id="rId26"/>
            </p:custDataLst>
          </p:nvPr>
        </p:nvSpPr>
        <p:spPr>
          <a:xfrm>
            <a:off x="5926534" y="6070600"/>
            <a:ext cx="4508500" cy="609600"/>
          </a:xfrm>
          <a:prstGeom prst="rect">
            <a:avLst/>
          </a:prstGeom>
          <a:noFill/>
        </p:spPr>
        <p:txBody>
          <a:bodyPr wrap="square" lIns="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提供法律咨询和援助，帮助老年人了解他们的权利和如何维权，协助申请法律援助</a:t>
            </a:r>
            <a:endParaRPr lang="en-US" sz="1600" dirty="0"/>
          </a:p>
        </p:txBody>
      </p:sp>
      <p:sp>
        <p:nvSpPr>
          <p:cNvPr id="38" name="Shape 36"/>
          <p:cNvSpPr/>
          <p:nvPr>
            <p:custDataLst>
              <p:tags r:id="rId27"/>
            </p:custDataLst>
          </p:nvPr>
        </p:nvSpPr>
        <p:spPr>
          <a:xfrm>
            <a:off x="10837267" y="5130800"/>
            <a:ext cx="4914900" cy="50800"/>
          </a:xfrm>
          <a:custGeom>
            <a:avLst/>
            <a:gdLst/>
            <a:ahLst/>
            <a:cxnLst/>
            <a:rect l="l" t="t" r="r" b="b"/>
            <a:pathLst>
              <a:path w="4914900" h="50800">
                <a:moveTo>
                  <a:pt x="50800" y="0"/>
                </a:moveTo>
                <a:lnTo>
                  <a:pt x="4864100" y="0"/>
                </a:lnTo>
                <a:cubicBezTo>
                  <a:pt x="4892137" y="0"/>
                  <a:pt x="4914900" y="22763"/>
                  <a:pt x="4914900" y="50800"/>
                </a:cubicBezTo>
                <a:lnTo>
                  <a:pt x="4914900" y="50800"/>
                </a:lnTo>
                <a:lnTo>
                  <a:pt x="0" y="50800"/>
                </a:lnTo>
                <a:lnTo>
                  <a:pt x="0" y="50800"/>
                </a:lnTo>
                <a:cubicBezTo>
                  <a:pt x="0" y="22763"/>
                  <a:pt x="22763" y="0"/>
                  <a:pt x="50800" y="0"/>
                </a:cubicBezTo>
                <a:close/>
              </a:path>
            </a:pathLst>
          </a:custGeom>
          <a:solidFill>
            <a:srgbClr val="D1A367"/>
          </a:solidFill>
        </p:spPr>
      </p:sp>
      <p:sp>
        <p:nvSpPr>
          <p:cNvPr id="39" name="Shape 37"/>
          <p:cNvSpPr/>
          <p:nvPr>
            <p:custDataLst>
              <p:tags r:id="rId28"/>
            </p:custDataLst>
          </p:nvPr>
        </p:nvSpPr>
        <p:spPr>
          <a:xfrm>
            <a:off x="11091267" y="5410200"/>
            <a:ext cx="508000" cy="508000"/>
          </a:xfrm>
          <a:custGeom>
            <a:avLst/>
            <a:gdLst/>
            <a:ahLst/>
            <a:cxnLst/>
            <a:rect l="l" t="t" r="r" b="b"/>
            <a:pathLst>
              <a:path w="508000" h="508000">
                <a:moveTo>
                  <a:pt x="254000" y="0"/>
                </a:moveTo>
                <a:lnTo>
                  <a:pt x="254000" y="0"/>
                </a:lnTo>
                <a:cubicBezTo>
                  <a:pt x="394186" y="0"/>
                  <a:pt x="508000" y="113814"/>
                  <a:pt x="508000" y="254000"/>
                </a:cubicBezTo>
                <a:lnTo>
                  <a:pt x="508000" y="254000"/>
                </a:lnTo>
                <a:cubicBezTo>
                  <a:pt x="508000" y="394186"/>
                  <a:pt x="394186" y="508000"/>
                  <a:pt x="254000" y="508000"/>
                </a:cubicBezTo>
                <a:lnTo>
                  <a:pt x="254000" y="508000"/>
                </a:lnTo>
                <a:cubicBezTo>
                  <a:pt x="113814" y="508000"/>
                  <a:pt x="0" y="394186"/>
                  <a:pt x="0" y="254000"/>
                </a:cubicBezTo>
                <a:lnTo>
                  <a:pt x="0" y="254000"/>
                </a:lnTo>
                <a:cubicBezTo>
                  <a:pt x="0" y="113814"/>
                  <a:pt x="113814" y="0"/>
                  <a:pt x="254000" y="0"/>
                </a:cubicBezTo>
                <a:close/>
              </a:path>
            </a:pathLst>
          </a:custGeom>
          <a:solidFill>
            <a:srgbClr val="D1A367"/>
          </a:solidFill>
        </p:spPr>
      </p:sp>
      <p:sp>
        <p:nvSpPr>
          <p:cNvPr id="40" name="Text 38"/>
          <p:cNvSpPr/>
          <p:nvPr>
            <p:custDataLst>
              <p:tags r:id="rId29"/>
            </p:custDataLst>
          </p:nvPr>
        </p:nvSpPr>
        <p:spPr>
          <a:xfrm>
            <a:off x="11273234" y="5486400"/>
            <a:ext cx="254000" cy="355600"/>
          </a:xfrm>
          <a:prstGeom prst="rect">
            <a:avLst/>
          </a:prstGeom>
          <a:noFill/>
        </p:spPr>
        <p:txBody>
          <a:bodyPr wrap="square" lIns="0" tIns="0" rIns="0" bIns="0" rtlCol="0" anchor="ctr"/>
          <a:lstStyle/>
          <a:p>
            <a:pPr>
              <a:lnSpc>
                <a:spcPct val="130000"/>
              </a:lnSpc>
            </a:pPr>
            <a:r>
              <a:rPr lang="en-US" sz="1800" b="1" dirty="0">
                <a:solidFill>
                  <a:srgbClr val="F8F6F2"/>
                </a:solidFill>
                <a:latin typeface="MiSans" pitchFamily="34" charset="-122"/>
                <a:ea typeface="MiSans" pitchFamily="34" charset="-122"/>
                <a:cs typeface="MiSans" pitchFamily="34" charset="-120"/>
              </a:rPr>
              <a:t>6</a:t>
            </a:r>
            <a:endParaRPr lang="en-US" sz="1600" dirty="0"/>
          </a:p>
        </p:txBody>
      </p:sp>
      <p:sp>
        <p:nvSpPr>
          <p:cNvPr id="41" name="Text 39"/>
          <p:cNvSpPr/>
          <p:nvPr>
            <p:custDataLst>
              <p:tags r:id="rId30"/>
            </p:custDataLst>
          </p:nvPr>
        </p:nvSpPr>
        <p:spPr>
          <a:xfrm>
            <a:off x="11751667" y="5486400"/>
            <a:ext cx="1524000" cy="355600"/>
          </a:xfrm>
          <a:prstGeom prst="rect">
            <a:avLst/>
          </a:prstGeom>
          <a:noFill/>
        </p:spPr>
        <p:txBody>
          <a:bodyPr wrap="square" lIns="0" tIns="0" rIns="0" bIns="0" rtlCol="0" anchor="ctr"/>
          <a:lstStyle/>
          <a:p>
            <a:pPr>
              <a:lnSpc>
                <a:spcPct val="130000"/>
              </a:lnSpc>
            </a:pPr>
            <a:r>
              <a:rPr lang="en-US" sz="1800" b="1" dirty="0">
                <a:solidFill>
                  <a:srgbClr val="4A4A4A"/>
                </a:solidFill>
                <a:latin typeface="MiSans" pitchFamily="34" charset="-122"/>
                <a:ea typeface="MiSans" pitchFamily="34" charset="-122"/>
                <a:cs typeface="MiSans" pitchFamily="34" charset="-120"/>
              </a:rPr>
              <a:t>科技手段应用</a:t>
            </a:r>
            <a:endParaRPr lang="en-US" sz="1600" dirty="0"/>
          </a:p>
        </p:txBody>
      </p:sp>
      <p:sp>
        <p:nvSpPr>
          <p:cNvPr id="42" name="Text 40"/>
          <p:cNvSpPr/>
          <p:nvPr>
            <p:custDataLst>
              <p:tags r:id="rId31"/>
            </p:custDataLst>
          </p:nvPr>
        </p:nvSpPr>
        <p:spPr>
          <a:xfrm>
            <a:off x="11091267" y="6070600"/>
            <a:ext cx="4508500" cy="609600"/>
          </a:xfrm>
          <a:prstGeom prst="rect">
            <a:avLst/>
          </a:prstGeom>
          <a:noFill/>
        </p:spPr>
        <p:txBody>
          <a:bodyPr wrap="square" lIns="0" tIns="0" rIns="0" bIns="0" rtlCol="0" anchor="ctr"/>
          <a:lstStyle/>
          <a:p>
            <a:pPr>
              <a:lnSpc>
                <a:spcPct val="130000"/>
              </a:lnSpc>
            </a:pPr>
            <a:r>
              <a:rPr lang="en-US" sz="1600" dirty="0">
                <a:solidFill>
                  <a:srgbClr val="4A4A4A"/>
                </a:solidFill>
                <a:latin typeface="MiSans" pitchFamily="34" charset="-122"/>
                <a:ea typeface="MiSans" pitchFamily="34" charset="-122"/>
                <a:cs typeface="MiSans" pitchFamily="34" charset="-120"/>
              </a:rPr>
              <a:t>利用科技手段，如智能手机应用，帮助老年人识别和报告可疑的推销行为，提供紧急联系信息</a:t>
            </a:r>
            <a:endParaRPr lang="en-US" sz="1600" dirty="0"/>
          </a:p>
        </p:txBody>
      </p:sp>
      <p:sp>
        <p:nvSpPr>
          <p:cNvPr id="43" name="Shape 41"/>
          <p:cNvSpPr/>
          <p:nvPr/>
        </p:nvSpPr>
        <p:spPr>
          <a:xfrm>
            <a:off x="508000" y="7239000"/>
            <a:ext cx="15240000" cy="1676400"/>
          </a:xfrm>
          <a:custGeom>
            <a:avLst/>
            <a:gdLst/>
            <a:ahLst/>
            <a:cxnLst/>
            <a:rect l="l" t="t" r="r" b="b"/>
            <a:pathLst>
              <a:path w="15240000" h="1676400">
                <a:moveTo>
                  <a:pt x="101607" y="0"/>
                </a:moveTo>
                <a:lnTo>
                  <a:pt x="15138393" y="0"/>
                </a:lnTo>
                <a:cubicBezTo>
                  <a:pt x="15194509" y="0"/>
                  <a:pt x="15240000" y="45491"/>
                  <a:pt x="15240000" y="101607"/>
                </a:cubicBezTo>
                <a:lnTo>
                  <a:pt x="15240000" y="1574793"/>
                </a:lnTo>
                <a:cubicBezTo>
                  <a:pt x="15240000" y="1630909"/>
                  <a:pt x="15194509" y="1676400"/>
                  <a:pt x="15138393" y="1676400"/>
                </a:cubicBezTo>
                <a:lnTo>
                  <a:pt x="101607" y="1676400"/>
                </a:lnTo>
                <a:cubicBezTo>
                  <a:pt x="45491" y="1676400"/>
                  <a:pt x="0" y="1630909"/>
                  <a:pt x="0" y="1574793"/>
                </a:cubicBezTo>
                <a:lnTo>
                  <a:pt x="0" y="101607"/>
                </a:lnTo>
                <a:cubicBezTo>
                  <a:pt x="0" y="45528"/>
                  <a:pt x="45528" y="0"/>
                  <a:pt x="101607" y="0"/>
                </a:cubicBezTo>
                <a:close/>
              </a:path>
            </a:pathLst>
          </a:custGeom>
          <a:solidFill>
            <a:srgbClr val="7FC2B9"/>
          </a:solidFill>
        </p:spPr>
      </p:sp>
      <p:sp>
        <p:nvSpPr>
          <p:cNvPr id="44" name="Text 42"/>
          <p:cNvSpPr/>
          <p:nvPr/>
        </p:nvSpPr>
        <p:spPr>
          <a:xfrm>
            <a:off x="762000" y="7493000"/>
            <a:ext cx="14846300" cy="355600"/>
          </a:xfrm>
          <a:prstGeom prst="rect">
            <a:avLst/>
          </a:prstGeom>
          <a:noFill/>
        </p:spPr>
        <p:txBody>
          <a:bodyPr wrap="square" lIns="0" tIns="0" rIns="0" bIns="0" rtlCol="0" anchor="ctr"/>
          <a:lstStyle/>
          <a:p>
            <a:pPr>
              <a:lnSpc>
                <a:spcPct val="130000"/>
              </a:lnSpc>
            </a:pPr>
            <a:r>
              <a:rPr lang="en-US" sz="1800" b="1" dirty="0">
                <a:solidFill>
                  <a:srgbClr val="F8F6F2"/>
                </a:solidFill>
                <a:latin typeface="MiSans" pitchFamily="34" charset="-122"/>
                <a:ea typeface="MiSans" pitchFamily="34" charset="-122"/>
                <a:cs typeface="MiSans" pitchFamily="34" charset="-120"/>
              </a:rPr>
              <a:t>综合应用</a:t>
            </a:r>
            <a:endParaRPr lang="en-US" sz="1600" dirty="0"/>
          </a:p>
        </p:txBody>
      </p:sp>
      <p:sp>
        <p:nvSpPr>
          <p:cNvPr id="45" name="Text 43"/>
          <p:cNvSpPr/>
          <p:nvPr/>
        </p:nvSpPr>
        <p:spPr>
          <a:xfrm>
            <a:off x="762000" y="8001000"/>
            <a:ext cx="14833600" cy="660400"/>
          </a:xfrm>
          <a:prstGeom prst="rect">
            <a:avLst/>
          </a:prstGeom>
          <a:noFill/>
        </p:spPr>
        <p:txBody>
          <a:bodyPr wrap="square" lIns="0" tIns="0" rIns="0" bIns="0" rtlCol="0" anchor="ctr"/>
          <a:lstStyle/>
          <a:p>
            <a:pPr>
              <a:lnSpc>
                <a:spcPct val="140000"/>
              </a:lnSpc>
            </a:pPr>
            <a:r>
              <a:rPr lang="en-US" sz="1600" dirty="0">
                <a:solidFill>
                  <a:srgbClr val="F8F6F2"/>
                </a:solidFill>
                <a:latin typeface="MiSans" pitchFamily="34" charset="-122"/>
                <a:ea typeface="MiSans" pitchFamily="34" charset="-122"/>
                <a:cs typeface="MiSans" pitchFamily="34" charset="-120"/>
              </a:rPr>
              <a:t>这六类措施需要综合运用，形成多层次的防范体系。养老护理人员应根据老年人的具体情况，灵活运用各种方法，确保老年人的财产安全。如张阿姨的案例中，如果她参加了防欺诈讲座、有家人的陪伴和监督、社区对可疑讲座进行了监控，就能有效避免被骗。</a:t>
            </a:r>
            <a:endParaRPr lang="en-US" sz="1600" dirty="0"/>
          </a:p>
        </p:txBody>
      </p:sp>
    </p:spTree>
  </p:cSld>
  <p:clrMapOvr>
    <a:masterClrMapping/>
  </p:clrMapOvr>
  <p:transition>
    <p:fade/>
  </p:transition>
</p:sld>
</file>

<file path=ppt/slides/slide7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 name="Text 1"/>
          <p:cNvSpPr/>
          <p:nvPr/>
        </p:nvSpPr>
        <p:spPr>
          <a:xfrm>
            <a:off x="423333" y="762000"/>
            <a:ext cx="15599833" cy="423333"/>
          </a:xfrm>
          <a:prstGeom prst="rect">
            <a:avLst/>
          </a:prstGeom>
          <a:noFill/>
        </p:spPr>
        <p:txBody>
          <a:bodyPr wrap="square" lIns="0" tIns="0" rIns="0" bIns="0" rtlCol="0" anchor="ctr"/>
          <a:lstStyle/>
          <a:p>
            <a:pPr>
              <a:lnSpc>
                <a:spcPct val="90000"/>
              </a:lnSpc>
            </a:pPr>
            <a:r>
              <a:rPr lang="en-US" sz="3000" b="1" dirty="0">
                <a:solidFill>
                  <a:srgbClr val="4A4A4A"/>
                </a:solidFill>
                <a:latin typeface="MiSans" pitchFamily="34" charset="-122"/>
                <a:ea typeface="MiSans" pitchFamily="34" charset="-122"/>
                <a:cs typeface="MiSans" pitchFamily="34" charset="-120"/>
              </a:rPr>
              <a:t>单元小结</a:t>
            </a:r>
            <a:endParaRPr lang="en-US" sz="1600" dirty="0"/>
          </a:p>
        </p:txBody>
      </p:sp>
      <p:sp>
        <p:nvSpPr>
          <p:cNvPr id="6" name="Text 4"/>
          <p:cNvSpPr/>
          <p:nvPr/>
        </p:nvSpPr>
        <p:spPr>
          <a:xfrm>
            <a:off x="677333" y="1367367"/>
            <a:ext cx="15028333" cy="275167"/>
          </a:xfrm>
          <a:prstGeom prst="rect">
            <a:avLst/>
          </a:prstGeom>
          <a:noFill/>
        </p:spPr>
        <p:txBody>
          <a:bodyPr wrap="square" lIns="0" tIns="0" rIns="0" bIns="0" rtlCol="0" anchor="ctr"/>
          <a:lstStyle/>
          <a:p>
            <a:pPr>
              <a:lnSpc>
                <a:spcPct val="140000"/>
              </a:lnSpc>
            </a:pPr>
            <a:r>
              <a:rPr lang="en-US" sz="1600" dirty="0">
                <a:solidFill>
                  <a:schemeClr val="tx1"/>
                </a:solidFill>
                <a:latin typeface="MiSans" pitchFamily="34" charset="-122"/>
                <a:ea typeface="MiSans" pitchFamily="34" charset="-122"/>
                <a:cs typeface="MiSans" pitchFamily="34" charset="-120"/>
              </a:rPr>
              <a:t>本单元围绕老年人财务管理的四个重要方面展开，系统介绍了老年人财产权益保护、继承关系分析、遗嘱订立以及日常财务管理的核心知识和技能。</a:t>
            </a:r>
            <a:endParaRPr lang="en-US" sz="1600" dirty="0">
              <a:solidFill>
                <a:schemeClr val="tx1"/>
              </a:solidFill>
              <a:latin typeface="MiSans" pitchFamily="34" charset="-122"/>
              <a:ea typeface="MiSans" pitchFamily="34" charset="-122"/>
              <a:cs typeface="MiSans" pitchFamily="34" charset="-120"/>
            </a:endParaRPr>
          </a:p>
        </p:txBody>
      </p:sp>
      <p:sp>
        <p:nvSpPr>
          <p:cNvPr id="8" name="Shape 6"/>
          <p:cNvSpPr/>
          <p:nvPr/>
        </p:nvSpPr>
        <p:spPr>
          <a:xfrm>
            <a:off x="423333" y="2497667"/>
            <a:ext cx="7577667" cy="42333"/>
          </a:xfrm>
          <a:custGeom>
            <a:avLst/>
            <a:gdLst/>
            <a:ahLst/>
            <a:cxnLst/>
            <a:rect l="l" t="t" r="r" b="b"/>
            <a:pathLst>
              <a:path w="7577667" h="42333">
                <a:moveTo>
                  <a:pt x="42333" y="0"/>
                </a:moveTo>
                <a:lnTo>
                  <a:pt x="7535333" y="0"/>
                </a:lnTo>
                <a:cubicBezTo>
                  <a:pt x="7558713" y="0"/>
                  <a:pt x="7577667" y="18953"/>
                  <a:pt x="7577667" y="42333"/>
                </a:cubicBezTo>
                <a:lnTo>
                  <a:pt x="7577667" y="42333"/>
                </a:lnTo>
                <a:lnTo>
                  <a:pt x="0" y="42333"/>
                </a:lnTo>
                <a:lnTo>
                  <a:pt x="0" y="42333"/>
                </a:lnTo>
                <a:cubicBezTo>
                  <a:pt x="0" y="18969"/>
                  <a:pt x="18969" y="0"/>
                  <a:pt x="42333" y="0"/>
                </a:cubicBezTo>
                <a:close/>
              </a:path>
            </a:pathLst>
          </a:custGeom>
          <a:solidFill>
            <a:srgbClr val="A99985"/>
          </a:solidFill>
        </p:spPr>
      </p:sp>
      <p:sp>
        <p:nvSpPr>
          <p:cNvPr id="9" name="Shape 7"/>
          <p:cNvSpPr/>
          <p:nvPr/>
        </p:nvSpPr>
        <p:spPr>
          <a:xfrm>
            <a:off x="677333" y="2772833"/>
            <a:ext cx="592667" cy="592667"/>
          </a:xfrm>
          <a:custGeom>
            <a:avLst/>
            <a:gdLst/>
            <a:ahLst/>
            <a:cxnLst/>
            <a:rect l="l" t="t" r="r" b="b"/>
            <a:pathLst>
              <a:path w="592667" h="592667">
                <a:moveTo>
                  <a:pt x="296333" y="0"/>
                </a:moveTo>
                <a:lnTo>
                  <a:pt x="296333" y="0"/>
                </a:lnTo>
                <a:cubicBezTo>
                  <a:pt x="459884" y="0"/>
                  <a:pt x="592667" y="132783"/>
                  <a:pt x="592667" y="296333"/>
                </a:cubicBezTo>
                <a:lnTo>
                  <a:pt x="592667" y="296333"/>
                </a:lnTo>
                <a:cubicBezTo>
                  <a:pt x="592667" y="459884"/>
                  <a:pt x="459884" y="592667"/>
                  <a:pt x="296333" y="592667"/>
                </a:cubicBezTo>
                <a:lnTo>
                  <a:pt x="296333" y="592667"/>
                </a:lnTo>
                <a:cubicBezTo>
                  <a:pt x="132783" y="592667"/>
                  <a:pt x="0" y="459884"/>
                  <a:pt x="0" y="296333"/>
                </a:cubicBezTo>
                <a:lnTo>
                  <a:pt x="0" y="296333"/>
                </a:lnTo>
                <a:cubicBezTo>
                  <a:pt x="0" y="132783"/>
                  <a:pt x="132783" y="0"/>
                  <a:pt x="296333" y="0"/>
                </a:cubicBezTo>
                <a:close/>
              </a:path>
            </a:pathLst>
          </a:custGeom>
          <a:solidFill>
            <a:srgbClr val="A99985"/>
          </a:solidFill>
        </p:spPr>
      </p:sp>
      <p:sp>
        <p:nvSpPr>
          <p:cNvPr id="10" name="Text 8"/>
          <p:cNvSpPr/>
          <p:nvPr/>
        </p:nvSpPr>
        <p:spPr>
          <a:xfrm>
            <a:off x="836910" y="2899833"/>
            <a:ext cx="402167" cy="338667"/>
          </a:xfrm>
          <a:prstGeom prst="rect">
            <a:avLst/>
          </a:prstGeom>
          <a:noFill/>
        </p:spPr>
        <p:txBody>
          <a:bodyPr wrap="square" lIns="0" tIns="0" rIns="0" bIns="0" rtlCol="0" anchor="ctr"/>
          <a:lstStyle/>
          <a:p>
            <a:pPr>
              <a:lnSpc>
                <a:spcPct val="110000"/>
              </a:lnSpc>
            </a:pPr>
            <a:r>
              <a:rPr lang="en-US" sz="2000" b="1" dirty="0">
                <a:solidFill>
                  <a:srgbClr val="F8F6F2"/>
                </a:solidFill>
                <a:latin typeface="MiSans" pitchFamily="34" charset="-122"/>
                <a:ea typeface="MiSans" pitchFamily="34" charset="-122"/>
                <a:cs typeface="MiSans" pitchFamily="34" charset="-120"/>
              </a:rPr>
              <a:t>01</a:t>
            </a:r>
            <a:endParaRPr lang="en-US" sz="1600" dirty="0"/>
          </a:p>
        </p:txBody>
      </p:sp>
      <p:sp>
        <p:nvSpPr>
          <p:cNvPr id="11" name="Text 9"/>
          <p:cNvSpPr/>
          <p:nvPr/>
        </p:nvSpPr>
        <p:spPr>
          <a:xfrm>
            <a:off x="1397000" y="2921000"/>
            <a:ext cx="1407583" cy="296333"/>
          </a:xfrm>
          <a:prstGeom prst="rect">
            <a:avLst/>
          </a:prstGeom>
          <a:noFill/>
        </p:spPr>
        <p:txBody>
          <a:bodyPr wrap="square" lIns="0" tIns="0" rIns="0" bIns="0" rtlCol="0" anchor="ctr"/>
          <a:lstStyle/>
          <a:p>
            <a:pPr>
              <a:lnSpc>
                <a:spcPct val="120000"/>
              </a:lnSpc>
            </a:pPr>
            <a:r>
              <a:rPr lang="en-US" sz="1665" b="1" dirty="0">
                <a:solidFill>
                  <a:srgbClr val="4A4A4A"/>
                </a:solidFill>
                <a:latin typeface="MiSans" pitchFamily="34" charset="-122"/>
                <a:ea typeface="MiSans" pitchFamily="34" charset="-122"/>
                <a:cs typeface="MiSans" pitchFamily="34" charset="-120"/>
              </a:rPr>
              <a:t>财产权益保护</a:t>
            </a:r>
            <a:endParaRPr lang="en-US" sz="1600" dirty="0"/>
          </a:p>
        </p:txBody>
      </p:sp>
      <p:sp>
        <p:nvSpPr>
          <p:cNvPr id="12" name="Text 10"/>
          <p:cNvSpPr/>
          <p:nvPr/>
        </p:nvSpPr>
        <p:spPr>
          <a:xfrm>
            <a:off x="677333" y="3534833"/>
            <a:ext cx="254000" cy="254000"/>
          </a:xfrm>
          <a:prstGeom prst="rect">
            <a:avLst/>
          </a:prstGeom>
          <a:noFill/>
        </p:spPr>
        <p:txBody>
          <a:bodyPr wrap="square" lIns="0" tIns="0" rIns="0" bIns="0" rtlCol="0" anchor="ctr"/>
          <a:lstStyle/>
          <a:p>
            <a:pPr>
              <a:lnSpc>
                <a:spcPct val="130000"/>
              </a:lnSpc>
            </a:pPr>
            <a:r>
              <a:rPr lang="en-US" sz="1335" dirty="0">
                <a:solidFill>
                  <a:srgbClr val="A99985"/>
                </a:solidFill>
                <a:latin typeface="MiSans" pitchFamily="34" charset="-122"/>
                <a:ea typeface="MiSans" pitchFamily="34" charset="-122"/>
                <a:cs typeface="MiSans" pitchFamily="34" charset="-120"/>
              </a:rPr>
              <a:t>•</a:t>
            </a:r>
            <a:endParaRPr lang="en-US" sz="1600" dirty="0"/>
          </a:p>
        </p:txBody>
      </p:sp>
      <p:sp>
        <p:nvSpPr>
          <p:cNvPr id="13" name="Text 11"/>
          <p:cNvSpPr/>
          <p:nvPr/>
        </p:nvSpPr>
        <p:spPr>
          <a:xfrm>
            <a:off x="931333" y="3534833"/>
            <a:ext cx="2116667" cy="254000"/>
          </a:xfrm>
          <a:prstGeom prst="rect">
            <a:avLst/>
          </a:prstGeom>
          <a:noFill/>
        </p:spPr>
        <p:txBody>
          <a:bodyPr wrap="square" lIns="0" tIns="0" rIns="0" bIns="0" rtlCol="0" anchor="ctr"/>
          <a:lstStyle/>
          <a:p>
            <a:pPr>
              <a:lnSpc>
                <a:spcPct val="130000"/>
              </a:lnSpc>
            </a:pPr>
            <a:r>
              <a:rPr lang="en-US" sz="1335" dirty="0">
                <a:solidFill>
                  <a:srgbClr val="4A4A4A"/>
                </a:solidFill>
                <a:latin typeface="MiSans" pitchFamily="34" charset="-122"/>
                <a:ea typeface="MiSans" pitchFamily="34" charset="-122"/>
                <a:cs typeface="MiSans" pitchFamily="34" charset="-120"/>
              </a:rPr>
              <a:t>了解财产所有权的基本概念</a:t>
            </a:r>
            <a:endParaRPr lang="en-US" sz="1600" dirty="0"/>
          </a:p>
        </p:txBody>
      </p:sp>
      <p:sp>
        <p:nvSpPr>
          <p:cNvPr id="14" name="Text 12"/>
          <p:cNvSpPr/>
          <p:nvPr/>
        </p:nvSpPr>
        <p:spPr>
          <a:xfrm>
            <a:off x="677333" y="3873500"/>
            <a:ext cx="254000" cy="254000"/>
          </a:xfrm>
          <a:prstGeom prst="rect">
            <a:avLst/>
          </a:prstGeom>
          <a:noFill/>
        </p:spPr>
        <p:txBody>
          <a:bodyPr wrap="square" lIns="0" tIns="0" rIns="0" bIns="0" rtlCol="0" anchor="ctr"/>
          <a:lstStyle/>
          <a:p>
            <a:pPr>
              <a:lnSpc>
                <a:spcPct val="130000"/>
              </a:lnSpc>
            </a:pPr>
            <a:r>
              <a:rPr lang="en-US" sz="1335" dirty="0">
                <a:solidFill>
                  <a:srgbClr val="A99985"/>
                </a:solidFill>
                <a:latin typeface="MiSans" pitchFamily="34" charset="-122"/>
                <a:ea typeface="MiSans" pitchFamily="34" charset="-122"/>
                <a:cs typeface="MiSans" pitchFamily="34" charset="-120"/>
              </a:rPr>
              <a:t>•</a:t>
            </a:r>
            <a:endParaRPr lang="en-US" sz="1600" dirty="0"/>
          </a:p>
        </p:txBody>
      </p:sp>
      <p:sp>
        <p:nvSpPr>
          <p:cNvPr id="15" name="Text 13"/>
          <p:cNvSpPr/>
          <p:nvPr/>
        </p:nvSpPr>
        <p:spPr>
          <a:xfrm>
            <a:off x="931333" y="3873500"/>
            <a:ext cx="2286000" cy="254000"/>
          </a:xfrm>
          <a:prstGeom prst="rect">
            <a:avLst/>
          </a:prstGeom>
          <a:noFill/>
        </p:spPr>
        <p:txBody>
          <a:bodyPr wrap="square" lIns="0" tIns="0" rIns="0" bIns="0" rtlCol="0" anchor="ctr"/>
          <a:lstStyle/>
          <a:p>
            <a:pPr>
              <a:lnSpc>
                <a:spcPct val="130000"/>
              </a:lnSpc>
            </a:pPr>
            <a:r>
              <a:rPr lang="en-US" sz="1335" dirty="0">
                <a:solidFill>
                  <a:srgbClr val="4A4A4A"/>
                </a:solidFill>
                <a:latin typeface="MiSans" pitchFamily="34" charset="-122"/>
                <a:ea typeface="MiSans" pitchFamily="34" charset="-122"/>
                <a:cs typeface="MiSans" pitchFamily="34" charset="-120"/>
              </a:rPr>
              <a:t>识别财产权益受损的主要情形</a:t>
            </a:r>
            <a:endParaRPr lang="en-US" sz="1600" dirty="0"/>
          </a:p>
        </p:txBody>
      </p:sp>
      <p:sp>
        <p:nvSpPr>
          <p:cNvPr id="16" name="Text 14"/>
          <p:cNvSpPr/>
          <p:nvPr/>
        </p:nvSpPr>
        <p:spPr>
          <a:xfrm>
            <a:off x="677333" y="4212167"/>
            <a:ext cx="254000" cy="254000"/>
          </a:xfrm>
          <a:prstGeom prst="rect">
            <a:avLst/>
          </a:prstGeom>
          <a:noFill/>
        </p:spPr>
        <p:txBody>
          <a:bodyPr wrap="square" lIns="0" tIns="0" rIns="0" bIns="0" rtlCol="0" anchor="ctr"/>
          <a:lstStyle/>
          <a:p>
            <a:pPr>
              <a:lnSpc>
                <a:spcPct val="130000"/>
              </a:lnSpc>
            </a:pPr>
            <a:r>
              <a:rPr lang="en-US" sz="1335" dirty="0">
                <a:solidFill>
                  <a:srgbClr val="A99985"/>
                </a:solidFill>
                <a:latin typeface="MiSans" pitchFamily="34" charset="-122"/>
                <a:ea typeface="MiSans" pitchFamily="34" charset="-122"/>
                <a:cs typeface="MiSans" pitchFamily="34" charset="-120"/>
              </a:rPr>
              <a:t>•</a:t>
            </a:r>
            <a:endParaRPr lang="en-US" sz="1600" dirty="0"/>
          </a:p>
        </p:txBody>
      </p:sp>
      <p:sp>
        <p:nvSpPr>
          <p:cNvPr id="17" name="Text 15"/>
          <p:cNvSpPr/>
          <p:nvPr/>
        </p:nvSpPr>
        <p:spPr>
          <a:xfrm>
            <a:off x="931333" y="4212167"/>
            <a:ext cx="1947333" cy="254000"/>
          </a:xfrm>
          <a:prstGeom prst="rect">
            <a:avLst/>
          </a:prstGeom>
          <a:noFill/>
        </p:spPr>
        <p:txBody>
          <a:bodyPr wrap="square" lIns="0" tIns="0" rIns="0" bIns="0" rtlCol="0" anchor="ctr"/>
          <a:lstStyle/>
          <a:p>
            <a:pPr>
              <a:lnSpc>
                <a:spcPct val="130000"/>
              </a:lnSpc>
            </a:pPr>
            <a:r>
              <a:rPr lang="en-US" sz="1335" dirty="0">
                <a:solidFill>
                  <a:srgbClr val="4A4A4A"/>
                </a:solidFill>
                <a:latin typeface="MiSans" pitchFamily="34" charset="-122"/>
                <a:ea typeface="MiSans" pitchFamily="34" charset="-122"/>
                <a:cs typeface="MiSans" pitchFamily="34" charset="-120"/>
              </a:rPr>
              <a:t>掌握防范诈骗的基本方法</a:t>
            </a:r>
            <a:endParaRPr lang="en-US" sz="1600" dirty="0"/>
          </a:p>
        </p:txBody>
      </p:sp>
      <p:sp>
        <p:nvSpPr>
          <p:cNvPr id="18" name="Text 16"/>
          <p:cNvSpPr/>
          <p:nvPr/>
        </p:nvSpPr>
        <p:spPr>
          <a:xfrm>
            <a:off x="677333" y="4550833"/>
            <a:ext cx="254000" cy="254000"/>
          </a:xfrm>
          <a:prstGeom prst="rect">
            <a:avLst/>
          </a:prstGeom>
          <a:noFill/>
        </p:spPr>
        <p:txBody>
          <a:bodyPr wrap="square" lIns="0" tIns="0" rIns="0" bIns="0" rtlCol="0" anchor="ctr"/>
          <a:lstStyle/>
          <a:p>
            <a:pPr>
              <a:lnSpc>
                <a:spcPct val="130000"/>
              </a:lnSpc>
            </a:pPr>
            <a:r>
              <a:rPr lang="en-US" sz="1335" dirty="0">
                <a:solidFill>
                  <a:srgbClr val="A99985"/>
                </a:solidFill>
                <a:latin typeface="MiSans" pitchFamily="34" charset="-122"/>
                <a:ea typeface="MiSans" pitchFamily="34" charset="-122"/>
                <a:cs typeface="MiSans" pitchFamily="34" charset="-120"/>
              </a:rPr>
              <a:t>•</a:t>
            </a:r>
            <a:endParaRPr lang="en-US" sz="1600" dirty="0"/>
          </a:p>
        </p:txBody>
      </p:sp>
      <p:sp>
        <p:nvSpPr>
          <p:cNvPr id="19" name="Text 17"/>
          <p:cNvSpPr/>
          <p:nvPr/>
        </p:nvSpPr>
        <p:spPr>
          <a:xfrm>
            <a:off x="931333" y="4550833"/>
            <a:ext cx="1947333" cy="254000"/>
          </a:xfrm>
          <a:prstGeom prst="rect">
            <a:avLst/>
          </a:prstGeom>
          <a:noFill/>
        </p:spPr>
        <p:txBody>
          <a:bodyPr wrap="square" lIns="0" tIns="0" rIns="0" bIns="0" rtlCol="0" anchor="ctr"/>
          <a:lstStyle/>
          <a:p>
            <a:pPr>
              <a:lnSpc>
                <a:spcPct val="130000"/>
              </a:lnSpc>
            </a:pPr>
            <a:r>
              <a:rPr lang="en-US" sz="1335" dirty="0">
                <a:solidFill>
                  <a:srgbClr val="4A4A4A"/>
                </a:solidFill>
                <a:latin typeface="MiSans" pitchFamily="34" charset="-122"/>
                <a:ea typeface="MiSans" pitchFamily="34" charset="-122"/>
                <a:cs typeface="MiSans" pitchFamily="34" charset="-120"/>
              </a:rPr>
              <a:t>明确养老护理人员的职责</a:t>
            </a:r>
            <a:endParaRPr lang="en-US" sz="1600" dirty="0"/>
          </a:p>
        </p:txBody>
      </p:sp>
      <p:sp>
        <p:nvSpPr>
          <p:cNvPr id="21" name="Shape 19"/>
          <p:cNvSpPr/>
          <p:nvPr/>
        </p:nvSpPr>
        <p:spPr>
          <a:xfrm>
            <a:off x="8255000" y="2497667"/>
            <a:ext cx="7577667" cy="42333"/>
          </a:xfrm>
          <a:custGeom>
            <a:avLst/>
            <a:gdLst/>
            <a:ahLst/>
            <a:cxnLst/>
            <a:rect l="l" t="t" r="r" b="b"/>
            <a:pathLst>
              <a:path w="7577667" h="42333">
                <a:moveTo>
                  <a:pt x="42333" y="0"/>
                </a:moveTo>
                <a:lnTo>
                  <a:pt x="7535333" y="0"/>
                </a:lnTo>
                <a:cubicBezTo>
                  <a:pt x="7558713" y="0"/>
                  <a:pt x="7577667" y="18953"/>
                  <a:pt x="7577667" y="42333"/>
                </a:cubicBezTo>
                <a:lnTo>
                  <a:pt x="7577667" y="42333"/>
                </a:lnTo>
                <a:lnTo>
                  <a:pt x="0" y="42333"/>
                </a:lnTo>
                <a:lnTo>
                  <a:pt x="0" y="42333"/>
                </a:lnTo>
                <a:cubicBezTo>
                  <a:pt x="0" y="18969"/>
                  <a:pt x="18969" y="0"/>
                  <a:pt x="42333" y="0"/>
                </a:cubicBezTo>
                <a:close/>
              </a:path>
            </a:pathLst>
          </a:custGeom>
          <a:solidFill>
            <a:srgbClr val="8A9A87"/>
          </a:solidFill>
        </p:spPr>
      </p:sp>
      <p:sp>
        <p:nvSpPr>
          <p:cNvPr id="22" name="Shape 20"/>
          <p:cNvSpPr/>
          <p:nvPr/>
        </p:nvSpPr>
        <p:spPr>
          <a:xfrm>
            <a:off x="8509000" y="2772833"/>
            <a:ext cx="592667" cy="592667"/>
          </a:xfrm>
          <a:custGeom>
            <a:avLst/>
            <a:gdLst/>
            <a:ahLst/>
            <a:cxnLst/>
            <a:rect l="l" t="t" r="r" b="b"/>
            <a:pathLst>
              <a:path w="592667" h="592667">
                <a:moveTo>
                  <a:pt x="296333" y="0"/>
                </a:moveTo>
                <a:lnTo>
                  <a:pt x="296333" y="0"/>
                </a:lnTo>
                <a:cubicBezTo>
                  <a:pt x="459884" y="0"/>
                  <a:pt x="592667" y="132783"/>
                  <a:pt x="592667" y="296333"/>
                </a:cubicBezTo>
                <a:lnTo>
                  <a:pt x="592667" y="296333"/>
                </a:lnTo>
                <a:cubicBezTo>
                  <a:pt x="592667" y="459884"/>
                  <a:pt x="459884" y="592667"/>
                  <a:pt x="296333" y="592667"/>
                </a:cubicBezTo>
                <a:lnTo>
                  <a:pt x="296333" y="592667"/>
                </a:lnTo>
                <a:cubicBezTo>
                  <a:pt x="132783" y="592667"/>
                  <a:pt x="0" y="459884"/>
                  <a:pt x="0" y="296333"/>
                </a:cubicBezTo>
                <a:lnTo>
                  <a:pt x="0" y="296333"/>
                </a:lnTo>
                <a:cubicBezTo>
                  <a:pt x="0" y="132783"/>
                  <a:pt x="132783" y="0"/>
                  <a:pt x="296333" y="0"/>
                </a:cubicBezTo>
                <a:close/>
              </a:path>
            </a:pathLst>
          </a:custGeom>
          <a:solidFill>
            <a:srgbClr val="8A9A87"/>
          </a:solidFill>
        </p:spPr>
      </p:sp>
      <p:sp>
        <p:nvSpPr>
          <p:cNvPr id="23" name="Text 21"/>
          <p:cNvSpPr/>
          <p:nvPr/>
        </p:nvSpPr>
        <p:spPr>
          <a:xfrm>
            <a:off x="8647245" y="2899833"/>
            <a:ext cx="444500" cy="338667"/>
          </a:xfrm>
          <a:prstGeom prst="rect">
            <a:avLst/>
          </a:prstGeom>
          <a:noFill/>
        </p:spPr>
        <p:txBody>
          <a:bodyPr wrap="square" lIns="0" tIns="0" rIns="0" bIns="0" rtlCol="0" anchor="ctr"/>
          <a:lstStyle/>
          <a:p>
            <a:pPr>
              <a:lnSpc>
                <a:spcPct val="110000"/>
              </a:lnSpc>
            </a:pPr>
            <a:r>
              <a:rPr lang="en-US" sz="2000" b="1" dirty="0">
                <a:solidFill>
                  <a:srgbClr val="F8F6F2"/>
                </a:solidFill>
                <a:latin typeface="MiSans" pitchFamily="34" charset="-122"/>
                <a:ea typeface="MiSans" pitchFamily="34" charset="-122"/>
                <a:cs typeface="MiSans" pitchFamily="34" charset="-120"/>
              </a:rPr>
              <a:t>02</a:t>
            </a:r>
            <a:endParaRPr lang="en-US" sz="1600" dirty="0"/>
          </a:p>
        </p:txBody>
      </p:sp>
      <p:sp>
        <p:nvSpPr>
          <p:cNvPr id="24" name="Text 22"/>
          <p:cNvSpPr/>
          <p:nvPr/>
        </p:nvSpPr>
        <p:spPr>
          <a:xfrm>
            <a:off x="9228667" y="2921000"/>
            <a:ext cx="1407583" cy="296333"/>
          </a:xfrm>
          <a:prstGeom prst="rect">
            <a:avLst/>
          </a:prstGeom>
          <a:noFill/>
        </p:spPr>
        <p:txBody>
          <a:bodyPr wrap="square" lIns="0" tIns="0" rIns="0" bIns="0" rtlCol="0" anchor="ctr"/>
          <a:lstStyle/>
          <a:p>
            <a:pPr>
              <a:lnSpc>
                <a:spcPct val="120000"/>
              </a:lnSpc>
            </a:pPr>
            <a:r>
              <a:rPr lang="en-US" sz="1665" b="1" dirty="0">
                <a:solidFill>
                  <a:srgbClr val="4A4A4A"/>
                </a:solidFill>
                <a:latin typeface="MiSans" pitchFamily="34" charset="-122"/>
                <a:ea typeface="MiSans" pitchFamily="34" charset="-122"/>
                <a:cs typeface="MiSans" pitchFamily="34" charset="-120"/>
              </a:rPr>
              <a:t>继承关系分析</a:t>
            </a:r>
            <a:endParaRPr lang="en-US" sz="1600" dirty="0"/>
          </a:p>
        </p:txBody>
      </p:sp>
      <p:sp>
        <p:nvSpPr>
          <p:cNvPr id="25" name="Text 23"/>
          <p:cNvSpPr/>
          <p:nvPr/>
        </p:nvSpPr>
        <p:spPr>
          <a:xfrm>
            <a:off x="8509000" y="3534833"/>
            <a:ext cx="254000" cy="254000"/>
          </a:xfrm>
          <a:prstGeom prst="rect">
            <a:avLst/>
          </a:prstGeom>
          <a:noFill/>
        </p:spPr>
        <p:txBody>
          <a:bodyPr wrap="square" lIns="0" tIns="0" rIns="0" bIns="0" rtlCol="0" anchor="ctr"/>
          <a:lstStyle/>
          <a:p>
            <a:pPr>
              <a:lnSpc>
                <a:spcPct val="130000"/>
              </a:lnSpc>
            </a:pPr>
            <a:r>
              <a:rPr lang="en-US" sz="1335" dirty="0">
                <a:solidFill>
                  <a:srgbClr val="8A9A87"/>
                </a:solidFill>
                <a:latin typeface="MiSans" pitchFamily="34" charset="-122"/>
                <a:ea typeface="MiSans" pitchFamily="34" charset="-122"/>
                <a:cs typeface="MiSans" pitchFamily="34" charset="-120"/>
              </a:rPr>
              <a:t>•</a:t>
            </a:r>
            <a:endParaRPr lang="en-US" sz="1600" dirty="0"/>
          </a:p>
        </p:txBody>
      </p:sp>
      <p:sp>
        <p:nvSpPr>
          <p:cNvPr id="26" name="Text 24"/>
          <p:cNvSpPr/>
          <p:nvPr/>
        </p:nvSpPr>
        <p:spPr>
          <a:xfrm>
            <a:off x="8763000" y="3534833"/>
            <a:ext cx="2116667" cy="254000"/>
          </a:xfrm>
          <a:prstGeom prst="rect">
            <a:avLst/>
          </a:prstGeom>
          <a:noFill/>
        </p:spPr>
        <p:txBody>
          <a:bodyPr wrap="square" lIns="0" tIns="0" rIns="0" bIns="0" rtlCol="0" anchor="ctr"/>
          <a:lstStyle/>
          <a:p>
            <a:pPr>
              <a:lnSpc>
                <a:spcPct val="130000"/>
              </a:lnSpc>
            </a:pPr>
            <a:r>
              <a:rPr lang="en-US" sz="1335" dirty="0">
                <a:solidFill>
                  <a:srgbClr val="4A4A4A"/>
                </a:solidFill>
                <a:latin typeface="MiSans" pitchFamily="34" charset="-122"/>
                <a:ea typeface="MiSans" pitchFamily="34" charset="-122"/>
                <a:cs typeface="MiSans" pitchFamily="34" charset="-120"/>
              </a:rPr>
              <a:t>理解继承的含义和基本特征</a:t>
            </a:r>
            <a:endParaRPr lang="en-US" sz="1600" dirty="0"/>
          </a:p>
        </p:txBody>
      </p:sp>
      <p:sp>
        <p:nvSpPr>
          <p:cNvPr id="27" name="Text 25"/>
          <p:cNvSpPr/>
          <p:nvPr/>
        </p:nvSpPr>
        <p:spPr>
          <a:xfrm>
            <a:off x="8509000" y="3873500"/>
            <a:ext cx="254000" cy="254000"/>
          </a:xfrm>
          <a:prstGeom prst="rect">
            <a:avLst/>
          </a:prstGeom>
          <a:noFill/>
        </p:spPr>
        <p:txBody>
          <a:bodyPr wrap="square" lIns="0" tIns="0" rIns="0" bIns="0" rtlCol="0" anchor="ctr"/>
          <a:lstStyle/>
          <a:p>
            <a:pPr>
              <a:lnSpc>
                <a:spcPct val="130000"/>
              </a:lnSpc>
            </a:pPr>
            <a:r>
              <a:rPr lang="en-US" sz="1335" dirty="0">
                <a:solidFill>
                  <a:srgbClr val="8A9A87"/>
                </a:solidFill>
                <a:latin typeface="MiSans" pitchFamily="34" charset="-122"/>
                <a:ea typeface="MiSans" pitchFamily="34" charset="-122"/>
                <a:cs typeface="MiSans" pitchFamily="34" charset="-120"/>
              </a:rPr>
              <a:t>•</a:t>
            </a:r>
            <a:endParaRPr lang="en-US" sz="1600" dirty="0"/>
          </a:p>
        </p:txBody>
      </p:sp>
      <p:sp>
        <p:nvSpPr>
          <p:cNvPr id="28" name="Text 26"/>
          <p:cNvSpPr/>
          <p:nvPr/>
        </p:nvSpPr>
        <p:spPr>
          <a:xfrm>
            <a:off x="8763000" y="3873500"/>
            <a:ext cx="2624667" cy="254000"/>
          </a:xfrm>
          <a:prstGeom prst="rect">
            <a:avLst/>
          </a:prstGeom>
          <a:noFill/>
        </p:spPr>
        <p:txBody>
          <a:bodyPr wrap="square" lIns="0" tIns="0" rIns="0" bIns="0" rtlCol="0" anchor="ctr"/>
          <a:lstStyle/>
          <a:p>
            <a:pPr>
              <a:lnSpc>
                <a:spcPct val="130000"/>
              </a:lnSpc>
            </a:pPr>
            <a:r>
              <a:rPr lang="en-US" sz="1335" dirty="0">
                <a:solidFill>
                  <a:srgbClr val="4A4A4A"/>
                </a:solidFill>
                <a:latin typeface="MiSans" pitchFamily="34" charset="-122"/>
                <a:ea typeface="MiSans" pitchFamily="34" charset="-122"/>
                <a:cs typeface="MiSans" pitchFamily="34" charset="-120"/>
              </a:rPr>
              <a:t>掌握《民法典》继承编的基本原则</a:t>
            </a:r>
            <a:endParaRPr lang="en-US" sz="1600" dirty="0"/>
          </a:p>
        </p:txBody>
      </p:sp>
      <p:sp>
        <p:nvSpPr>
          <p:cNvPr id="29" name="Text 27"/>
          <p:cNvSpPr/>
          <p:nvPr/>
        </p:nvSpPr>
        <p:spPr>
          <a:xfrm>
            <a:off x="8509000" y="4212167"/>
            <a:ext cx="254000" cy="254000"/>
          </a:xfrm>
          <a:prstGeom prst="rect">
            <a:avLst/>
          </a:prstGeom>
          <a:noFill/>
        </p:spPr>
        <p:txBody>
          <a:bodyPr wrap="square" lIns="0" tIns="0" rIns="0" bIns="0" rtlCol="0" anchor="ctr"/>
          <a:lstStyle/>
          <a:p>
            <a:pPr>
              <a:lnSpc>
                <a:spcPct val="130000"/>
              </a:lnSpc>
            </a:pPr>
            <a:r>
              <a:rPr lang="en-US" sz="1335" dirty="0">
                <a:solidFill>
                  <a:srgbClr val="8A9A87"/>
                </a:solidFill>
                <a:latin typeface="MiSans" pitchFamily="34" charset="-122"/>
                <a:ea typeface="MiSans" pitchFamily="34" charset="-122"/>
                <a:cs typeface="MiSans" pitchFamily="34" charset="-120"/>
              </a:rPr>
              <a:t>•</a:t>
            </a:r>
            <a:endParaRPr lang="en-US" sz="1600" dirty="0"/>
          </a:p>
        </p:txBody>
      </p:sp>
      <p:sp>
        <p:nvSpPr>
          <p:cNvPr id="30" name="Text 28"/>
          <p:cNvSpPr/>
          <p:nvPr/>
        </p:nvSpPr>
        <p:spPr>
          <a:xfrm>
            <a:off x="8763000" y="4212167"/>
            <a:ext cx="2286000" cy="254000"/>
          </a:xfrm>
          <a:prstGeom prst="rect">
            <a:avLst/>
          </a:prstGeom>
          <a:noFill/>
        </p:spPr>
        <p:txBody>
          <a:bodyPr wrap="square" lIns="0" tIns="0" rIns="0" bIns="0" rtlCol="0" anchor="ctr"/>
          <a:lstStyle/>
          <a:p>
            <a:pPr>
              <a:lnSpc>
                <a:spcPct val="130000"/>
              </a:lnSpc>
            </a:pPr>
            <a:r>
              <a:rPr lang="en-US" sz="1335" dirty="0">
                <a:solidFill>
                  <a:srgbClr val="4A4A4A"/>
                </a:solidFill>
                <a:latin typeface="MiSans" pitchFamily="34" charset="-122"/>
                <a:ea typeface="MiSans" pitchFamily="34" charset="-122"/>
                <a:cs typeface="MiSans" pitchFamily="34" charset="-120"/>
              </a:rPr>
              <a:t>了解法定继承人的范围和顺序</a:t>
            </a:r>
            <a:endParaRPr lang="en-US" sz="1600" dirty="0"/>
          </a:p>
        </p:txBody>
      </p:sp>
      <p:sp>
        <p:nvSpPr>
          <p:cNvPr id="31" name="Text 29"/>
          <p:cNvSpPr/>
          <p:nvPr/>
        </p:nvSpPr>
        <p:spPr>
          <a:xfrm>
            <a:off x="8509000" y="4550833"/>
            <a:ext cx="254000" cy="254000"/>
          </a:xfrm>
          <a:prstGeom prst="rect">
            <a:avLst/>
          </a:prstGeom>
          <a:noFill/>
        </p:spPr>
        <p:txBody>
          <a:bodyPr wrap="square" lIns="0" tIns="0" rIns="0" bIns="0" rtlCol="0" anchor="ctr"/>
          <a:lstStyle/>
          <a:p>
            <a:pPr>
              <a:lnSpc>
                <a:spcPct val="130000"/>
              </a:lnSpc>
            </a:pPr>
            <a:r>
              <a:rPr lang="en-US" sz="1335" dirty="0">
                <a:solidFill>
                  <a:srgbClr val="8A9A87"/>
                </a:solidFill>
                <a:latin typeface="MiSans" pitchFamily="34" charset="-122"/>
                <a:ea typeface="MiSans" pitchFamily="34" charset="-122"/>
                <a:cs typeface="MiSans" pitchFamily="34" charset="-120"/>
              </a:rPr>
              <a:t>•</a:t>
            </a:r>
            <a:endParaRPr lang="en-US" sz="1600" dirty="0"/>
          </a:p>
        </p:txBody>
      </p:sp>
      <p:sp>
        <p:nvSpPr>
          <p:cNvPr id="32" name="Text 30"/>
          <p:cNvSpPr/>
          <p:nvPr/>
        </p:nvSpPr>
        <p:spPr>
          <a:xfrm>
            <a:off x="8763000" y="4550833"/>
            <a:ext cx="2455333" cy="254000"/>
          </a:xfrm>
          <a:prstGeom prst="rect">
            <a:avLst/>
          </a:prstGeom>
          <a:noFill/>
        </p:spPr>
        <p:txBody>
          <a:bodyPr wrap="square" lIns="0" tIns="0" rIns="0" bIns="0" rtlCol="0" anchor="ctr"/>
          <a:lstStyle/>
          <a:p>
            <a:pPr>
              <a:lnSpc>
                <a:spcPct val="130000"/>
              </a:lnSpc>
            </a:pPr>
            <a:r>
              <a:rPr lang="en-US" sz="1335" dirty="0">
                <a:solidFill>
                  <a:srgbClr val="4A4A4A"/>
                </a:solidFill>
                <a:latin typeface="MiSans" pitchFamily="34" charset="-122"/>
                <a:ea typeface="MiSans" pitchFamily="34" charset="-122"/>
                <a:cs typeface="MiSans" pitchFamily="34" charset="-120"/>
              </a:rPr>
              <a:t>熟悉老年人权益保障法相关规定</a:t>
            </a:r>
            <a:endParaRPr lang="en-US" sz="1600" dirty="0"/>
          </a:p>
        </p:txBody>
      </p:sp>
      <p:sp>
        <p:nvSpPr>
          <p:cNvPr id="34" name="Shape 32"/>
          <p:cNvSpPr/>
          <p:nvPr/>
        </p:nvSpPr>
        <p:spPr>
          <a:xfrm>
            <a:off x="423333" y="5334000"/>
            <a:ext cx="7577667" cy="42333"/>
          </a:xfrm>
          <a:custGeom>
            <a:avLst/>
            <a:gdLst/>
            <a:ahLst/>
            <a:cxnLst/>
            <a:rect l="l" t="t" r="r" b="b"/>
            <a:pathLst>
              <a:path w="7577667" h="42333">
                <a:moveTo>
                  <a:pt x="42333" y="0"/>
                </a:moveTo>
                <a:lnTo>
                  <a:pt x="7535333" y="0"/>
                </a:lnTo>
                <a:cubicBezTo>
                  <a:pt x="7558713" y="0"/>
                  <a:pt x="7577667" y="18953"/>
                  <a:pt x="7577667" y="42333"/>
                </a:cubicBezTo>
                <a:lnTo>
                  <a:pt x="7577667" y="42333"/>
                </a:lnTo>
                <a:lnTo>
                  <a:pt x="0" y="42333"/>
                </a:lnTo>
                <a:lnTo>
                  <a:pt x="0" y="42333"/>
                </a:lnTo>
                <a:cubicBezTo>
                  <a:pt x="0" y="18969"/>
                  <a:pt x="18969" y="0"/>
                  <a:pt x="42333" y="0"/>
                </a:cubicBezTo>
                <a:close/>
              </a:path>
            </a:pathLst>
          </a:custGeom>
          <a:solidFill>
            <a:srgbClr val="D1A367"/>
          </a:solidFill>
        </p:spPr>
      </p:sp>
      <p:sp>
        <p:nvSpPr>
          <p:cNvPr id="35" name="Shape 33"/>
          <p:cNvSpPr/>
          <p:nvPr/>
        </p:nvSpPr>
        <p:spPr>
          <a:xfrm>
            <a:off x="677333" y="5609167"/>
            <a:ext cx="592667" cy="592667"/>
          </a:xfrm>
          <a:custGeom>
            <a:avLst/>
            <a:gdLst/>
            <a:ahLst/>
            <a:cxnLst/>
            <a:rect l="l" t="t" r="r" b="b"/>
            <a:pathLst>
              <a:path w="592667" h="592667">
                <a:moveTo>
                  <a:pt x="296333" y="0"/>
                </a:moveTo>
                <a:lnTo>
                  <a:pt x="296333" y="0"/>
                </a:lnTo>
                <a:cubicBezTo>
                  <a:pt x="459884" y="0"/>
                  <a:pt x="592667" y="132783"/>
                  <a:pt x="592667" y="296333"/>
                </a:cubicBezTo>
                <a:lnTo>
                  <a:pt x="592667" y="296333"/>
                </a:lnTo>
                <a:cubicBezTo>
                  <a:pt x="592667" y="459884"/>
                  <a:pt x="459884" y="592667"/>
                  <a:pt x="296333" y="592667"/>
                </a:cubicBezTo>
                <a:lnTo>
                  <a:pt x="296333" y="592667"/>
                </a:lnTo>
                <a:cubicBezTo>
                  <a:pt x="132783" y="592667"/>
                  <a:pt x="0" y="459884"/>
                  <a:pt x="0" y="296333"/>
                </a:cubicBezTo>
                <a:lnTo>
                  <a:pt x="0" y="296333"/>
                </a:lnTo>
                <a:cubicBezTo>
                  <a:pt x="0" y="132783"/>
                  <a:pt x="132783" y="0"/>
                  <a:pt x="296333" y="0"/>
                </a:cubicBezTo>
                <a:close/>
              </a:path>
            </a:pathLst>
          </a:custGeom>
          <a:solidFill>
            <a:srgbClr val="D1A367"/>
          </a:solidFill>
        </p:spPr>
      </p:sp>
      <p:sp>
        <p:nvSpPr>
          <p:cNvPr id="36" name="Text 34"/>
          <p:cNvSpPr/>
          <p:nvPr/>
        </p:nvSpPr>
        <p:spPr>
          <a:xfrm>
            <a:off x="812271" y="5736167"/>
            <a:ext cx="455083" cy="338667"/>
          </a:xfrm>
          <a:prstGeom prst="rect">
            <a:avLst/>
          </a:prstGeom>
          <a:noFill/>
        </p:spPr>
        <p:txBody>
          <a:bodyPr wrap="square" lIns="0" tIns="0" rIns="0" bIns="0" rtlCol="0" anchor="ctr"/>
          <a:lstStyle/>
          <a:p>
            <a:pPr>
              <a:lnSpc>
                <a:spcPct val="110000"/>
              </a:lnSpc>
            </a:pPr>
            <a:r>
              <a:rPr lang="en-US" sz="2000" b="1" dirty="0">
                <a:solidFill>
                  <a:srgbClr val="F8F6F2"/>
                </a:solidFill>
                <a:latin typeface="MiSans" pitchFamily="34" charset="-122"/>
                <a:ea typeface="MiSans" pitchFamily="34" charset="-122"/>
                <a:cs typeface="MiSans" pitchFamily="34" charset="-120"/>
              </a:rPr>
              <a:t>03</a:t>
            </a:r>
            <a:endParaRPr lang="en-US" sz="1600" dirty="0"/>
          </a:p>
        </p:txBody>
      </p:sp>
      <p:sp>
        <p:nvSpPr>
          <p:cNvPr id="37" name="Text 35"/>
          <p:cNvSpPr/>
          <p:nvPr/>
        </p:nvSpPr>
        <p:spPr>
          <a:xfrm>
            <a:off x="1397000" y="5757333"/>
            <a:ext cx="1407583" cy="296333"/>
          </a:xfrm>
          <a:prstGeom prst="rect">
            <a:avLst/>
          </a:prstGeom>
          <a:noFill/>
        </p:spPr>
        <p:txBody>
          <a:bodyPr wrap="square" lIns="0" tIns="0" rIns="0" bIns="0" rtlCol="0" anchor="ctr"/>
          <a:lstStyle/>
          <a:p>
            <a:pPr>
              <a:lnSpc>
                <a:spcPct val="120000"/>
              </a:lnSpc>
            </a:pPr>
            <a:r>
              <a:rPr lang="en-US" sz="1665" b="1" dirty="0">
                <a:solidFill>
                  <a:srgbClr val="4A4A4A"/>
                </a:solidFill>
                <a:latin typeface="MiSans" pitchFamily="34" charset="-122"/>
                <a:ea typeface="MiSans" pitchFamily="34" charset="-122"/>
                <a:cs typeface="MiSans" pitchFamily="34" charset="-120"/>
              </a:rPr>
              <a:t>遗嘱订立指导</a:t>
            </a:r>
            <a:endParaRPr lang="en-US" sz="1600" dirty="0"/>
          </a:p>
        </p:txBody>
      </p:sp>
      <p:sp>
        <p:nvSpPr>
          <p:cNvPr id="38" name="Text 36"/>
          <p:cNvSpPr/>
          <p:nvPr/>
        </p:nvSpPr>
        <p:spPr>
          <a:xfrm>
            <a:off x="677333" y="6371167"/>
            <a:ext cx="254000" cy="254000"/>
          </a:xfrm>
          <a:prstGeom prst="rect">
            <a:avLst/>
          </a:prstGeom>
          <a:noFill/>
        </p:spPr>
        <p:txBody>
          <a:bodyPr wrap="square" lIns="0" tIns="0" rIns="0" bIns="0" rtlCol="0" anchor="ctr"/>
          <a:lstStyle/>
          <a:p>
            <a:pPr>
              <a:lnSpc>
                <a:spcPct val="130000"/>
              </a:lnSpc>
            </a:pPr>
            <a:r>
              <a:rPr lang="en-US" sz="1335" dirty="0">
                <a:solidFill>
                  <a:srgbClr val="D1A367"/>
                </a:solidFill>
                <a:latin typeface="MiSans" pitchFamily="34" charset="-122"/>
                <a:ea typeface="MiSans" pitchFamily="34" charset="-122"/>
                <a:cs typeface="MiSans" pitchFamily="34" charset="-120"/>
              </a:rPr>
              <a:t>•</a:t>
            </a:r>
            <a:endParaRPr lang="en-US" sz="1600" dirty="0"/>
          </a:p>
        </p:txBody>
      </p:sp>
      <p:sp>
        <p:nvSpPr>
          <p:cNvPr id="39" name="Text 37"/>
          <p:cNvSpPr/>
          <p:nvPr/>
        </p:nvSpPr>
        <p:spPr>
          <a:xfrm>
            <a:off x="931333" y="6371167"/>
            <a:ext cx="2455333" cy="254000"/>
          </a:xfrm>
          <a:prstGeom prst="rect">
            <a:avLst/>
          </a:prstGeom>
          <a:noFill/>
        </p:spPr>
        <p:txBody>
          <a:bodyPr wrap="square" lIns="0" tIns="0" rIns="0" bIns="0" rtlCol="0" anchor="ctr"/>
          <a:lstStyle/>
          <a:p>
            <a:pPr>
              <a:lnSpc>
                <a:spcPct val="130000"/>
              </a:lnSpc>
            </a:pPr>
            <a:r>
              <a:rPr lang="en-US" sz="1335" dirty="0">
                <a:solidFill>
                  <a:srgbClr val="4A4A4A"/>
                </a:solidFill>
                <a:latin typeface="MiSans" pitchFamily="34" charset="-122"/>
                <a:ea typeface="MiSans" pitchFamily="34" charset="-122"/>
                <a:cs typeface="MiSans" pitchFamily="34" charset="-120"/>
              </a:rPr>
              <a:t>理解遗嘱的法律特征和生效要件</a:t>
            </a:r>
            <a:endParaRPr lang="en-US" sz="1600" dirty="0"/>
          </a:p>
        </p:txBody>
      </p:sp>
      <p:sp>
        <p:nvSpPr>
          <p:cNvPr id="40" name="Text 38"/>
          <p:cNvSpPr/>
          <p:nvPr/>
        </p:nvSpPr>
        <p:spPr>
          <a:xfrm>
            <a:off x="677333" y="6709833"/>
            <a:ext cx="254000" cy="254000"/>
          </a:xfrm>
          <a:prstGeom prst="rect">
            <a:avLst/>
          </a:prstGeom>
          <a:noFill/>
        </p:spPr>
        <p:txBody>
          <a:bodyPr wrap="square" lIns="0" tIns="0" rIns="0" bIns="0" rtlCol="0" anchor="ctr"/>
          <a:lstStyle/>
          <a:p>
            <a:pPr>
              <a:lnSpc>
                <a:spcPct val="130000"/>
              </a:lnSpc>
            </a:pPr>
            <a:r>
              <a:rPr lang="en-US" sz="1335" dirty="0">
                <a:solidFill>
                  <a:srgbClr val="D1A367"/>
                </a:solidFill>
                <a:latin typeface="MiSans" pitchFamily="34" charset="-122"/>
                <a:ea typeface="MiSans" pitchFamily="34" charset="-122"/>
                <a:cs typeface="MiSans" pitchFamily="34" charset="-120"/>
              </a:rPr>
              <a:t>•</a:t>
            </a:r>
            <a:endParaRPr lang="en-US" sz="1600" dirty="0"/>
          </a:p>
        </p:txBody>
      </p:sp>
      <p:sp>
        <p:nvSpPr>
          <p:cNvPr id="41" name="Text 39"/>
          <p:cNvSpPr/>
          <p:nvPr/>
        </p:nvSpPr>
        <p:spPr>
          <a:xfrm>
            <a:off x="931333" y="6709833"/>
            <a:ext cx="1947333" cy="254000"/>
          </a:xfrm>
          <a:prstGeom prst="rect">
            <a:avLst/>
          </a:prstGeom>
          <a:noFill/>
        </p:spPr>
        <p:txBody>
          <a:bodyPr wrap="square" lIns="0" tIns="0" rIns="0" bIns="0" rtlCol="0" anchor="ctr"/>
          <a:lstStyle/>
          <a:p>
            <a:pPr>
              <a:lnSpc>
                <a:spcPct val="130000"/>
              </a:lnSpc>
            </a:pPr>
            <a:r>
              <a:rPr lang="en-US" sz="1335" dirty="0">
                <a:solidFill>
                  <a:srgbClr val="4A4A4A"/>
                </a:solidFill>
                <a:latin typeface="MiSans" pitchFamily="34" charset="-122"/>
                <a:ea typeface="MiSans" pitchFamily="34" charset="-122"/>
                <a:cs typeface="MiSans" pitchFamily="34" charset="-120"/>
              </a:rPr>
              <a:t>掌握遗嘱的六种法定形式</a:t>
            </a:r>
            <a:endParaRPr lang="en-US" sz="1600" dirty="0"/>
          </a:p>
        </p:txBody>
      </p:sp>
      <p:sp>
        <p:nvSpPr>
          <p:cNvPr id="42" name="Text 40"/>
          <p:cNvSpPr/>
          <p:nvPr/>
        </p:nvSpPr>
        <p:spPr>
          <a:xfrm>
            <a:off x="677333" y="7048500"/>
            <a:ext cx="254000" cy="254000"/>
          </a:xfrm>
          <a:prstGeom prst="rect">
            <a:avLst/>
          </a:prstGeom>
          <a:noFill/>
        </p:spPr>
        <p:txBody>
          <a:bodyPr wrap="square" lIns="0" tIns="0" rIns="0" bIns="0" rtlCol="0" anchor="ctr"/>
          <a:lstStyle/>
          <a:p>
            <a:pPr>
              <a:lnSpc>
                <a:spcPct val="130000"/>
              </a:lnSpc>
            </a:pPr>
            <a:r>
              <a:rPr lang="en-US" sz="1335" dirty="0">
                <a:solidFill>
                  <a:srgbClr val="D1A367"/>
                </a:solidFill>
                <a:latin typeface="MiSans" pitchFamily="34" charset="-122"/>
                <a:ea typeface="MiSans" pitchFamily="34" charset="-122"/>
                <a:cs typeface="MiSans" pitchFamily="34" charset="-120"/>
              </a:rPr>
              <a:t>•</a:t>
            </a:r>
            <a:endParaRPr lang="en-US" sz="1600" dirty="0"/>
          </a:p>
        </p:txBody>
      </p:sp>
      <p:sp>
        <p:nvSpPr>
          <p:cNvPr id="43" name="Text 41"/>
          <p:cNvSpPr/>
          <p:nvPr/>
        </p:nvSpPr>
        <p:spPr>
          <a:xfrm>
            <a:off x="931333" y="7048500"/>
            <a:ext cx="1947333" cy="254000"/>
          </a:xfrm>
          <a:prstGeom prst="rect">
            <a:avLst/>
          </a:prstGeom>
          <a:noFill/>
        </p:spPr>
        <p:txBody>
          <a:bodyPr wrap="square" lIns="0" tIns="0" rIns="0" bIns="0" rtlCol="0" anchor="ctr"/>
          <a:lstStyle/>
          <a:p>
            <a:pPr>
              <a:lnSpc>
                <a:spcPct val="130000"/>
              </a:lnSpc>
            </a:pPr>
            <a:r>
              <a:rPr lang="en-US" sz="1335" dirty="0">
                <a:solidFill>
                  <a:srgbClr val="4A4A4A"/>
                </a:solidFill>
                <a:latin typeface="MiSans" pitchFamily="34" charset="-122"/>
                <a:ea typeface="MiSans" pitchFamily="34" charset="-122"/>
                <a:cs typeface="MiSans" pitchFamily="34" charset="-120"/>
              </a:rPr>
              <a:t>了解遗嘱效力的认定标准</a:t>
            </a:r>
            <a:endParaRPr lang="en-US" sz="1600" dirty="0"/>
          </a:p>
        </p:txBody>
      </p:sp>
      <p:sp>
        <p:nvSpPr>
          <p:cNvPr id="44" name="Text 42"/>
          <p:cNvSpPr/>
          <p:nvPr/>
        </p:nvSpPr>
        <p:spPr>
          <a:xfrm>
            <a:off x="677333" y="7387167"/>
            <a:ext cx="254000" cy="254000"/>
          </a:xfrm>
          <a:prstGeom prst="rect">
            <a:avLst/>
          </a:prstGeom>
          <a:noFill/>
        </p:spPr>
        <p:txBody>
          <a:bodyPr wrap="square" lIns="0" tIns="0" rIns="0" bIns="0" rtlCol="0" anchor="ctr"/>
          <a:lstStyle/>
          <a:p>
            <a:pPr>
              <a:lnSpc>
                <a:spcPct val="130000"/>
              </a:lnSpc>
            </a:pPr>
            <a:r>
              <a:rPr lang="en-US" sz="1335" dirty="0">
                <a:solidFill>
                  <a:srgbClr val="D1A367"/>
                </a:solidFill>
                <a:latin typeface="MiSans" pitchFamily="34" charset="-122"/>
                <a:ea typeface="MiSans" pitchFamily="34" charset="-122"/>
                <a:cs typeface="MiSans" pitchFamily="34" charset="-120"/>
              </a:rPr>
              <a:t>•</a:t>
            </a:r>
            <a:endParaRPr lang="en-US" sz="1600" dirty="0"/>
          </a:p>
        </p:txBody>
      </p:sp>
      <p:sp>
        <p:nvSpPr>
          <p:cNvPr id="45" name="Text 43"/>
          <p:cNvSpPr/>
          <p:nvPr/>
        </p:nvSpPr>
        <p:spPr>
          <a:xfrm>
            <a:off x="931333" y="7387167"/>
            <a:ext cx="2286000" cy="254000"/>
          </a:xfrm>
          <a:prstGeom prst="rect">
            <a:avLst/>
          </a:prstGeom>
          <a:noFill/>
        </p:spPr>
        <p:txBody>
          <a:bodyPr wrap="square" lIns="0" tIns="0" rIns="0" bIns="0" rtlCol="0" anchor="ctr"/>
          <a:lstStyle/>
          <a:p>
            <a:pPr>
              <a:lnSpc>
                <a:spcPct val="130000"/>
              </a:lnSpc>
            </a:pPr>
            <a:r>
              <a:rPr lang="en-US" sz="1335" dirty="0">
                <a:solidFill>
                  <a:srgbClr val="4A4A4A"/>
                </a:solidFill>
                <a:latin typeface="MiSans" pitchFamily="34" charset="-122"/>
                <a:ea typeface="MiSans" pitchFamily="34" charset="-122"/>
                <a:cs typeface="MiSans" pitchFamily="34" charset="-120"/>
              </a:rPr>
              <a:t>明确协助订立遗嘱的注意事项</a:t>
            </a:r>
            <a:endParaRPr lang="en-US" sz="1600" dirty="0"/>
          </a:p>
        </p:txBody>
      </p:sp>
      <p:sp>
        <p:nvSpPr>
          <p:cNvPr id="47" name="Shape 45"/>
          <p:cNvSpPr/>
          <p:nvPr/>
        </p:nvSpPr>
        <p:spPr>
          <a:xfrm>
            <a:off x="8255000" y="5334000"/>
            <a:ext cx="7577667" cy="42333"/>
          </a:xfrm>
          <a:custGeom>
            <a:avLst/>
            <a:gdLst/>
            <a:ahLst/>
            <a:cxnLst/>
            <a:rect l="l" t="t" r="r" b="b"/>
            <a:pathLst>
              <a:path w="7577667" h="42333">
                <a:moveTo>
                  <a:pt x="42333" y="0"/>
                </a:moveTo>
                <a:lnTo>
                  <a:pt x="7535333" y="0"/>
                </a:lnTo>
                <a:cubicBezTo>
                  <a:pt x="7558713" y="0"/>
                  <a:pt x="7577667" y="18953"/>
                  <a:pt x="7577667" y="42333"/>
                </a:cubicBezTo>
                <a:lnTo>
                  <a:pt x="7577667" y="42333"/>
                </a:lnTo>
                <a:lnTo>
                  <a:pt x="0" y="42333"/>
                </a:lnTo>
                <a:lnTo>
                  <a:pt x="0" y="42333"/>
                </a:lnTo>
                <a:cubicBezTo>
                  <a:pt x="0" y="18969"/>
                  <a:pt x="18969" y="0"/>
                  <a:pt x="42333" y="0"/>
                </a:cubicBezTo>
                <a:close/>
              </a:path>
            </a:pathLst>
          </a:custGeom>
          <a:solidFill>
            <a:srgbClr val="A99985"/>
          </a:solidFill>
        </p:spPr>
      </p:sp>
      <p:sp>
        <p:nvSpPr>
          <p:cNvPr id="48" name="Shape 46"/>
          <p:cNvSpPr/>
          <p:nvPr/>
        </p:nvSpPr>
        <p:spPr>
          <a:xfrm>
            <a:off x="8509000" y="5609167"/>
            <a:ext cx="592667" cy="592667"/>
          </a:xfrm>
          <a:custGeom>
            <a:avLst/>
            <a:gdLst/>
            <a:ahLst/>
            <a:cxnLst/>
            <a:rect l="l" t="t" r="r" b="b"/>
            <a:pathLst>
              <a:path w="592667" h="592667">
                <a:moveTo>
                  <a:pt x="296333" y="0"/>
                </a:moveTo>
                <a:lnTo>
                  <a:pt x="296333" y="0"/>
                </a:lnTo>
                <a:cubicBezTo>
                  <a:pt x="459884" y="0"/>
                  <a:pt x="592667" y="132783"/>
                  <a:pt x="592667" y="296333"/>
                </a:cubicBezTo>
                <a:lnTo>
                  <a:pt x="592667" y="296333"/>
                </a:lnTo>
                <a:cubicBezTo>
                  <a:pt x="592667" y="459884"/>
                  <a:pt x="459884" y="592667"/>
                  <a:pt x="296333" y="592667"/>
                </a:cubicBezTo>
                <a:lnTo>
                  <a:pt x="296333" y="592667"/>
                </a:lnTo>
                <a:cubicBezTo>
                  <a:pt x="132783" y="592667"/>
                  <a:pt x="0" y="459884"/>
                  <a:pt x="0" y="296333"/>
                </a:cubicBezTo>
                <a:lnTo>
                  <a:pt x="0" y="296333"/>
                </a:lnTo>
                <a:cubicBezTo>
                  <a:pt x="0" y="132783"/>
                  <a:pt x="132783" y="0"/>
                  <a:pt x="296333" y="0"/>
                </a:cubicBezTo>
                <a:close/>
              </a:path>
            </a:pathLst>
          </a:custGeom>
          <a:solidFill>
            <a:srgbClr val="A99985"/>
          </a:solidFill>
        </p:spPr>
      </p:sp>
      <p:sp>
        <p:nvSpPr>
          <p:cNvPr id="49" name="Text 47"/>
          <p:cNvSpPr/>
          <p:nvPr/>
        </p:nvSpPr>
        <p:spPr>
          <a:xfrm>
            <a:off x="8644103" y="5736167"/>
            <a:ext cx="444500" cy="338667"/>
          </a:xfrm>
          <a:prstGeom prst="rect">
            <a:avLst/>
          </a:prstGeom>
          <a:noFill/>
        </p:spPr>
        <p:txBody>
          <a:bodyPr wrap="square" lIns="0" tIns="0" rIns="0" bIns="0" rtlCol="0" anchor="ctr"/>
          <a:lstStyle/>
          <a:p>
            <a:pPr>
              <a:lnSpc>
                <a:spcPct val="110000"/>
              </a:lnSpc>
            </a:pPr>
            <a:r>
              <a:rPr lang="en-US" sz="2000" b="1" dirty="0">
                <a:solidFill>
                  <a:srgbClr val="F8F6F2"/>
                </a:solidFill>
                <a:latin typeface="MiSans" pitchFamily="34" charset="-122"/>
                <a:ea typeface="MiSans" pitchFamily="34" charset="-122"/>
                <a:cs typeface="MiSans" pitchFamily="34" charset="-120"/>
              </a:rPr>
              <a:t>04</a:t>
            </a:r>
            <a:endParaRPr lang="en-US" sz="1600" dirty="0"/>
          </a:p>
        </p:txBody>
      </p:sp>
      <p:sp>
        <p:nvSpPr>
          <p:cNvPr id="50" name="Text 48"/>
          <p:cNvSpPr/>
          <p:nvPr/>
        </p:nvSpPr>
        <p:spPr>
          <a:xfrm>
            <a:off x="9228667" y="5757333"/>
            <a:ext cx="1407583" cy="296333"/>
          </a:xfrm>
          <a:prstGeom prst="rect">
            <a:avLst/>
          </a:prstGeom>
          <a:noFill/>
        </p:spPr>
        <p:txBody>
          <a:bodyPr wrap="square" lIns="0" tIns="0" rIns="0" bIns="0" rtlCol="0" anchor="ctr"/>
          <a:lstStyle/>
          <a:p>
            <a:pPr>
              <a:lnSpc>
                <a:spcPct val="120000"/>
              </a:lnSpc>
            </a:pPr>
            <a:r>
              <a:rPr lang="en-US" sz="1665" b="1" dirty="0">
                <a:solidFill>
                  <a:srgbClr val="4A4A4A"/>
                </a:solidFill>
                <a:latin typeface="MiSans" pitchFamily="34" charset="-122"/>
                <a:ea typeface="MiSans" pitchFamily="34" charset="-122"/>
                <a:cs typeface="MiSans" pitchFamily="34" charset="-120"/>
              </a:rPr>
              <a:t>日常财务管理</a:t>
            </a:r>
            <a:endParaRPr lang="en-US" sz="1600" dirty="0"/>
          </a:p>
        </p:txBody>
      </p:sp>
      <p:sp>
        <p:nvSpPr>
          <p:cNvPr id="51" name="Text 49"/>
          <p:cNvSpPr/>
          <p:nvPr/>
        </p:nvSpPr>
        <p:spPr>
          <a:xfrm>
            <a:off x="8509000" y="6371167"/>
            <a:ext cx="254000" cy="254000"/>
          </a:xfrm>
          <a:prstGeom prst="rect">
            <a:avLst/>
          </a:prstGeom>
          <a:noFill/>
        </p:spPr>
        <p:txBody>
          <a:bodyPr wrap="square" lIns="0" tIns="0" rIns="0" bIns="0" rtlCol="0" anchor="ctr"/>
          <a:lstStyle/>
          <a:p>
            <a:pPr>
              <a:lnSpc>
                <a:spcPct val="130000"/>
              </a:lnSpc>
            </a:pPr>
            <a:r>
              <a:rPr lang="en-US" sz="1335" dirty="0">
                <a:solidFill>
                  <a:srgbClr val="A99985"/>
                </a:solidFill>
                <a:latin typeface="MiSans" pitchFamily="34" charset="-122"/>
                <a:ea typeface="MiSans" pitchFamily="34" charset="-122"/>
                <a:cs typeface="MiSans" pitchFamily="34" charset="-120"/>
              </a:rPr>
              <a:t>•</a:t>
            </a:r>
            <a:endParaRPr lang="en-US" sz="1600" dirty="0"/>
          </a:p>
        </p:txBody>
      </p:sp>
      <p:sp>
        <p:nvSpPr>
          <p:cNvPr id="52" name="Text 50"/>
          <p:cNvSpPr/>
          <p:nvPr/>
        </p:nvSpPr>
        <p:spPr>
          <a:xfrm>
            <a:off x="8763000" y="6371167"/>
            <a:ext cx="2455333" cy="254000"/>
          </a:xfrm>
          <a:prstGeom prst="rect">
            <a:avLst/>
          </a:prstGeom>
          <a:noFill/>
        </p:spPr>
        <p:txBody>
          <a:bodyPr wrap="square" lIns="0" tIns="0" rIns="0" bIns="0" rtlCol="0" anchor="ctr"/>
          <a:lstStyle/>
          <a:p>
            <a:pPr>
              <a:lnSpc>
                <a:spcPct val="130000"/>
              </a:lnSpc>
            </a:pPr>
            <a:r>
              <a:rPr lang="en-US" sz="1335" dirty="0">
                <a:solidFill>
                  <a:srgbClr val="4A4A4A"/>
                </a:solidFill>
                <a:latin typeface="MiSans" pitchFamily="34" charset="-122"/>
                <a:ea typeface="MiSans" pitchFamily="34" charset="-122"/>
                <a:cs typeface="MiSans" pitchFamily="34" charset="-120"/>
              </a:rPr>
              <a:t>认识认知健康与财务管理的关系</a:t>
            </a:r>
            <a:endParaRPr lang="en-US" sz="1600" dirty="0"/>
          </a:p>
        </p:txBody>
      </p:sp>
      <p:sp>
        <p:nvSpPr>
          <p:cNvPr id="53" name="Text 51"/>
          <p:cNvSpPr/>
          <p:nvPr/>
        </p:nvSpPr>
        <p:spPr>
          <a:xfrm>
            <a:off x="8509000" y="6709833"/>
            <a:ext cx="254000" cy="254000"/>
          </a:xfrm>
          <a:prstGeom prst="rect">
            <a:avLst/>
          </a:prstGeom>
          <a:noFill/>
        </p:spPr>
        <p:txBody>
          <a:bodyPr wrap="square" lIns="0" tIns="0" rIns="0" bIns="0" rtlCol="0" anchor="ctr"/>
          <a:lstStyle/>
          <a:p>
            <a:pPr>
              <a:lnSpc>
                <a:spcPct val="130000"/>
              </a:lnSpc>
            </a:pPr>
            <a:r>
              <a:rPr lang="en-US" sz="1335" dirty="0">
                <a:solidFill>
                  <a:srgbClr val="A99985"/>
                </a:solidFill>
                <a:latin typeface="MiSans" pitchFamily="34" charset="-122"/>
                <a:ea typeface="MiSans" pitchFamily="34" charset="-122"/>
                <a:cs typeface="MiSans" pitchFamily="34" charset="-120"/>
              </a:rPr>
              <a:t>•</a:t>
            </a:r>
            <a:endParaRPr lang="en-US" sz="1600" dirty="0"/>
          </a:p>
        </p:txBody>
      </p:sp>
      <p:sp>
        <p:nvSpPr>
          <p:cNvPr id="54" name="Text 52"/>
          <p:cNvSpPr/>
          <p:nvPr/>
        </p:nvSpPr>
        <p:spPr>
          <a:xfrm>
            <a:off x="8763000" y="6709833"/>
            <a:ext cx="2286000" cy="254000"/>
          </a:xfrm>
          <a:prstGeom prst="rect">
            <a:avLst/>
          </a:prstGeom>
          <a:noFill/>
        </p:spPr>
        <p:txBody>
          <a:bodyPr wrap="square" lIns="0" tIns="0" rIns="0" bIns="0" rtlCol="0" anchor="ctr"/>
          <a:lstStyle/>
          <a:p>
            <a:pPr>
              <a:lnSpc>
                <a:spcPct val="130000"/>
              </a:lnSpc>
            </a:pPr>
            <a:r>
              <a:rPr lang="en-US" sz="1335" dirty="0">
                <a:solidFill>
                  <a:srgbClr val="4A4A4A"/>
                </a:solidFill>
                <a:latin typeface="MiSans" pitchFamily="34" charset="-122"/>
                <a:ea typeface="MiSans" pitchFamily="34" charset="-122"/>
                <a:cs typeface="MiSans" pitchFamily="34" charset="-120"/>
              </a:rPr>
              <a:t>掌握购物决策技巧和记账方法</a:t>
            </a:r>
            <a:endParaRPr lang="en-US" sz="1600" dirty="0"/>
          </a:p>
        </p:txBody>
      </p:sp>
      <p:sp>
        <p:nvSpPr>
          <p:cNvPr id="55" name="Text 53"/>
          <p:cNvSpPr/>
          <p:nvPr/>
        </p:nvSpPr>
        <p:spPr>
          <a:xfrm>
            <a:off x="8509000" y="7048500"/>
            <a:ext cx="254000" cy="254000"/>
          </a:xfrm>
          <a:prstGeom prst="rect">
            <a:avLst/>
          </a:prstGeom>
          <a:noFill/>
        </p:spPr>
        <p:txBody>
          <a:bodyPr wrap="square" lIns="0" tIns="0" rIns="0" bIns="0" rtlCol="0" anchor="ctr"/>
          <a:lstStyle/>
          <a:p>
            <a:pPr>
              <a:lnSpc>
                <a:spcPct val="130000"/>
              </a:lnSpc>
            </a:pPr>
            <a:r>
              <a:rPr lang="en-US" sz="1335" dirty="0">
                <a:solidFill>
                  <a:srgbClr val="A99985"/>
                </a:solidFill>
                <a:latin typeface="MiSans" pitchFamily="34" charset="-122"/>
                <a:ea typeface="MiSans" pitchFamily="34" charset="-122"/>
                <a:cs typeface="MiSans" pitchFamily="34" charset="-120"/>
              </a:rPr>
              <a:t>•</a:t>
            </a:r>
            <a:endParaRPr lang="en-US" sz="1600" dirty="0"/>
          </a:p>
        </p:txBody>
      </p:sp>
      <p:sp>
        <p:nvSpPr>
          <p:cNvPr id="56" name="Text 54"/>
          <p:cNvSpPr/>
          <p:nvPr/>
        </p:nvSpPr>
        <p:spPr>
          <a:xfrm>
            <a:off x="8763000" y="7048500"/>
            <a:ext cx="2116667" cy="254000"/>
          </a:xfrm>
          <a:prstGeom prst="rect">
            <a:avLst/>
          </a:prstGeom>
          <a:noFill/>
        </p:spPr>
        <p:txBody>
          <a:bodyPr wrap="square" lIns="0" tIns="0" rIns="0" bIns="0" rtlCol="0" anchor="ctr"/>
          <a:lstStyle/>
          <a:p>
            <a:pPr>
              <a:lnSpc>
                <a:spcPct val="130000"/>
              </a:lnSpc>
            </a:pPr>
            <a:r>
              <a:rPr lang="en-US" sz="1335" dirty="0">
                <a:solidFill>
                  <a:srgbClr val="4A4A4A"/>
                </a:solidFill>
                <a:latin typeface="MiSans" pitchFamily="34" charset="-122"/>
                <a:ea typeface="MiSans" pitchFamily="34" charset="-122"/>
                <a:cs typeface="MiSans" pitchFamily="34" charset="-120"/>
              </a:rPr>
              <a:t>通过日常活动预防认知衰退</a:t>
            </a:r>
            <a:endParaRPr lang="en-US" sz="1600" dirty="0"/>
          </a:p>
        </p:txBody>
      </p:sp>
      <p:sp>
        <p:nvSpPr>
          <p:cNvPr id="57" name="Text 55"/>
          <p:cNvSpPr/>
          <p:nvPr/>
        </p:nvSpPr>
        <p:spPr>
          <a:xfrm>
            <a:off x="8509000" y="7387167"/>
            <a:ext cx="254000" cy="254000"/>
          </a:xfrm>
          <a:prstGeom prst="rect">
            <a:avLst/>
          </a:prstGeom>
          <a:noFill/>
        </p:spPr>
        <p:txBody>
          <a:bodyPr wrap="square" lIns="0" tIns="0" rIns="0" bIns="0" rtlCol="0" anchor="ctr"/>
          <a:lstStyle/>
          <a:p>
            <a:pPr>
              <a:lnSpc>
                <a:spcPct val="130000"/>
              </a:lnSpc>
            </a:pPr>
            <a:r>
              <a:rPr lang="en-US" sz="1335" dirty="0">
                <a:solidFill>
                  <a:srgbClr val="A99985"/>
                </a:solidFill>
                <a:latin typeface="MiSans" pitchFamily="34" charset="-122"/>
                <a:ea typeface="MiSans" pitchFamily="34" charset="-122"/>
                <a:cs typeface="MiSans" pitchFamily="34" charset="-120"/>
              </a:rPr>
              <a:t>•</a:t>
            </a:r>
            <a:endParaRPr lang="en-US" sz="1600" dirty="0"/>
          </a:p>
        </p:txBody>
      </p:sp>
      <p:sp>
        <p:nvSpPr>
          <p:cNvPr id="58" name="Text 56"/>
          <p:cNvSpPr/>
          <p:nvPr/>
        </p:nvSpPr>
        <p:spPr>
          <a:xfrm>
            <a:off x="8763000" y="7387167"/>
            <a:ext cx="1778000" cy="254000"/>
          </a:xfrm>
          <a:prstGeom prst="rect">
            <a:avLst/>
          </a:prstGeom>
          <a:noFill/>
        </p:spPr>
        <p:txBody>
          <a:bodyPr wrap="square" lIns="0" tIns="0" rIns="0" bIns="0" rtlCol="0" anchor="ctr"/>
          <a:lstStyle/>
          <a:p>
            <a:pPr>
              <a:lnSpc>
                <a:spcPct val="130000"/>
              </a:lnSpc>
            </a:pPr>
            <a:r>
              <a:rPr lang="en-US" sz="1335" dirty="0">
                <a:solidFill>
                  <a:srgbClr val="4A4A4A"/>
                </a:solidFill>
                <a:latin typeface="MiSans" pitchFamily="34" charset="-122"/>
                <a:ea typeface="MiSans" pitchFamily="34" charset="-122"/>
                <a:cs typeface="MiSans" pitchFamily="34" charset="-120"/>
              </a:rPr>
              <a:t>建立综合财务管理策略</a:t>
            </a:r>
            <a:endParaRPr lang="en-US" sz="1600" dirty="0"/>
          </a:p>
        </p:txBody>
      </p:sp>
      <p:sp>
        <p:nvSpPr>
          <p:cNvPr id="59" name="Shape 57"/>
          <p:cNvSpPr/>
          <p:nvPr/>
        </p:nvSpPr>
        <p:spPr>
          <a:xfrm>
            <a:off x="423333" y="7768167"/>
            <a:ext cx="15409333" cy="1397000"/>
          </a:xfrm>
          <a:custGeom>
            <a:avLst/>
            <a:gdLst/>
            <a:ahLst/>
            <a:cxnLst/>
            <a:rect l="l" t="t" r="r" b="b"/>
            <a:pathLst>
              <a:path w="15409333" h="1397000">
                <a:moveTo>
                  <a:pt x="84672" y="0"/>
                </a:moveTo>
                <a:lnTo>
                  <a:pt x="15324661" y="0"/>
                </a:lnTo>
                <a:cubicBezTo>
                  <a:pt x="15371424" y="0"/>
                  <a:pt x="15409333" y="37909"/>
                  <a:pt x="15409333" y="84672"/>
                </a:cubicBezTo>
                <a:lnTo>
                  <a:pt x="15409333" y="1312328"/>
                </a:lnTo>
                <a:cubicBezTo>
                  <a:pt x="15409333" y="1359091"/>
                  <a:pt x="15371424" y="1397000"/>
                  <a:pt x="15324661" y="1397000"/>
                </a:cubicBezTo>
                <a:lnTo>
                  <a:pt x="84672" y="1397000"/>
                </a:lnTo>
                <a:cubicBezTo>
                  <a:pt x="37909" y="1397000"/>
                  <a:pt x="0" y="1359091"/>
                  <a:pt x="0" y="1312328"/>
                </a:cubicBezTo>
                <a:lnTo>
                  <a:pt x="0" y="84672"/>
                </a:lnTo>
                <a:cubicBezTo>
                  <a:pt x="0" y="37940"/>
                  <a:pt x="37940" y="0"/>
                  <a:pt x="84672" y="0"/>
                </a:cubicBezTo>
                <a:close/>
              </a:path>
            </a:pathLst>
          </a:custGeom>
          <a:solidFill>
            <a:srgbClr val="7FC2B9"/>
          </a:solidFill>
        </p:spPr>
      </p:sp>
      <p:sp>
        <p:nvSpPr>
          <p:cNvPr id="60" name="Text 58"/>
          <p:cNvSpPr/>
          <p:nvPr/>
        </p:nvSpPr>
        <p:spPr>
          <a:xfrm>
            <a:off x="635000" y="7979833"/>
            <a:ext cx="15081250" cy="296333"/>
          </a:xfrm>
          <a:prstGeom prst="rect">
            <a:avLst/>
          </a:prstGeom>
          <a:noFill/>
        </p:spPr>
        <p:txBody>
          <a:bodyPr wrap="square" lIns="0" tIns="0" rIns="0" bIns="0" rtlCol="0" anchor="ctr"/>
          <a:lstStyle/>
          <a:p>
            <a:pPr>
              <a:lnSpc>
                <a:spcPct val="130000"/>
              </a:lnSpc>
            </a:pPr>
            <a:r>
              <a:rPr lang="en-US" sz="1500" b="1" dirty="0">
                <a:solidFill>
                  <a:srgbClr val="F8F6F2"/>
                </a:solidFill>
                <a:latin typeface="MiSans" pitchFamily="34" charset="-122"/>
                <a:ea typeface="MiSans" pitchFamily="34" charset="-122"/>
                <a:cs typeface="MiSans" pitchFamily="34" charset="-120"/>
              </a:rPr>
              <a:t>综合运用</a:t>
            </a:r>
            <a:endParaRPr lang="en-US" sz="1600" dirty="0"/>
          </a:p>
        </p:txBody>
      </p:sp>
      <p:sp>
        <p:nvSpPr>
          <p:cNvPr id="61" name="Text 59"/>
          <p:cNvSpPr/>
          <p:nvPr/>
        </p:nvSpPr>
        <p:spPr>
          <a:xfrm>
            <a:off x="635000" y="8403167"/>
            <a:ext cx="15070667" cy="550333"/>
          </a:xfrm>
          <a:prstGeom prst="rect">
            <a:avLst/>
          </a:prstGeom>
          <a:noFill/>
        </p:spPr>
        <p:txBody>
          <a:bodyPr wrap="square" lIns="0" tIns="0" rIns="0" bIns="0" rtlCol="0" anchor="ctr"/>
          <a:lstStyle/>
          <a:p>
            <a:pPr>
              <a:lnSpc>
                <a:spcPct val="140000"/>
              </a:lnSpc>
            </a:pPr>
            <a:r>
              <a:rPr lang="en-US" sz="1335" dirty="0">
                <a:solidFill>
                  <a:srgbClr val="F8F6F2"/>
                </a:solidFill>
                <a:latin typeface="MiSans" pitchFamily="34" charset="-122"/>
                <a:ea typeface="MiSans" pitchFamily="34" charset="-122"/>
                <a:cs typeface="MiSans" pitchFamily="34" charset="-120"/>
              </a:rPr>
              <a:t>通过本单元的学习，养老护理人员应当能够综合运用所学知识，为老年人提供全面的财务管理服务。不仅要保护老年人的财产权益不受侵害，还要帮助他们理解继承制度、订立合法有效的遗嘱，同时提升日常财务管理能力，预防认知衰退。只有将法律、心理、认知等多方面因素结合起来，才能真正保障老年人的财产安全和晚年生活质量。</a:t>
            </a:r>
            <a:endParaRPr lang="en-US" sz="1600" dirty="0"/>
          </a:p>
        </p:txBody>
      </p:sp>
    </p:spTree>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965576" y="2354177"/>
            <a:ext cx="9605433" cy="4282227"/>
            <a:chOff x="2974182" y="980138"/>
            <a:chExt cx="7204075" cy="3211670"/>
          </a:xfrm>
        </p:grpSpPr>
        <p:sp>
          <p:nvSpPr>
            <p:cNvPr id="10" name="文本框 22" descr="7b0a20202020227461726765744d6f64756c65223a202270726f636573734f6e6c696e65466f6e7473220a7d0a"/>
            <p:cNvSpPr txBox="1"/>
            <p:nvPr/>
          </p:nvSpPr>
          <p:spPr>
            <a:xfrm>
              <a:off x="2974182" y="980138"/>
              <a:ext cx="7204075" cy="17621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5000"/>
                </a:lnSpc>
                <a:spcBef>
                  <a:spcPts val="0"/>
                </a:spcBef>
                <a:spcAft>
                  <a:spcPts val="0"/>
                </a:spcAft>
                <a:buClrTx/>
                <a:buSzTx/>
                <a:buFontTx/>
                <a:buNone/>
                <a:defRPr/>
              </a:pPr>
              <a:r>
                <a:rPr kumimoji="0" lang="zh-CN" altLang="en-US" sz="11735" b="0" i="0" baseline="0" noProof="0" dirty="0">
                  <a:ln>
                    <a:noFill/>
                  </a:ln>
                  <a:solidFill>
                    <a:srgbClr val="467959"/>
                  </a:solidFill>
                  <a:effectLst/>
                  <a:uLnTx/>
                  <a:uFillTx/>
                  <a:latin typeface="思源宋体 CN Heavy" panose="02020900000000000000" pitchFamily="18" charset="-122"/>
                  <a:ea typeface="思源宋体 CN Heavy" panose="02020900000000000000" pitchFamily="18" charset="-122"/>
                  <a:sym typeface="MiSans Normal" panose="00000500000000000000" pitchFamily="2" charset="-122"/>
                </a:rPr>
                <a:t>谢谢观看！</a:t>
              </a:r>
              <a:endParaRPr kumimoji="0" lang="zh-CN" altLang="en-US" sz="11735" b="0" i="0" baseline="0" noProof="0" dirty="0">
                <a:ln>
                  <a:noFill/>
                </a:ln>
                <a:solidFill>
                  <a:srgbClr val="467959"/>
                </a:solidFill>
                <a:effectLst/>
                <a:uLnTx/>
                <a:uFillTx/>
                <a:latin typeface="思源宋体 CN Heavy" panose="02020900000000000000" pitchFamily="18" charset="-122"/>
                <a:ea typeface="思源宋体 CN Heavy" panose="02020900000000000000" pitchFamily="18" charset="-122"/>
                <a:sym typeface="MiSans Normal" panose="00000500000000000000" pitchFamily="2" charset="-122"/>
              </a:endParaRPr>
            </a:p>
          </p:txBody>
        </p:sp>
        <p:grpSp>
          <p:nvGrpSpPr>
            <p:cNvPr id="11" name="组合 10"/>
            <p:cNvGrpSpPr/>
            <p:nvPr/>
          </p:nvGrpSpPr>
          <p:grpSpPr>
            <a:xfrm>
              <a:off x="4700303" y="3640952"/>
              <a:ext cx="2791394" cy="550856"/>
              <a:chOff x="4757642" y="4105193"/>
              <a:chExt cx="2621874" cy="550856"/>
            </a:xfrm>
          </p:grpSpPr>
          <p:sp>
            <p:nvSpPr>
              <p:cNvPr id="12" name="图形 203"/>
              <p:cNvSpPr/>
              <p:nvPr/>
            </p:nvSpPr>
            <p:spPr>
              <a:xfrm>
                <a:off x="4757642" y="4105193"/>
                <a:ext cx="2621874" cy="550856"/>
              </a:xfrm>
              <a:prstGeom prst="roundRect">
                <a:avLst>
                  <a:gd name="adj" fmla="val 50000"/>
                </a:avLst>
              </a:prstGeom>
              <a:solidFill>
                <a:srgbClr val="AC313F"/>
              </a:solidFill>
              <a:ln w="9525" cap="flat">
                <a:noFill/>
                <a:prstDash val="solid"/>
                <a:miter/>
              </a:ln>
              <a:effectLst>
                <a:outerShdw blurRad="127000" dist="127000" dir="2700000" algn="ctr" rotWithShape="0">
                  <a:srgbClr val="9E3537">
                    <a:alpha val="15000"/>
                  </a:srgbClr>
                </a:outerShdw>
              </a:effectLst>
            </p:spPr>
            <p:txBody>
              <a:bodyPr rtlCol="0" anchor="ctr"/>
              <a:lstStyle/>
              <a:p>
                <a:endParaRPr lang="zh-CN" altLang="en-US" sz="2400">
                  <a:solidFill>
                    <a:srgbClr val="D77061"/>
                  </a:solidFill>
                </a:endParaRPr>
              </a:p>
            </p:txBody>
          </p:sp>
          <p:sp>
            <p:nvSpPr>
              <p:cNvPr id="13" name="文本框 12"/>
              <p:cNvSpPr txBox="1"/>
              <p:nvPr/>
            </p:nvSpPr>
            <p:spPr>
              <a:xfrm>
                <a:off x="4757642" y="4195955"/>
                <a:ext cx="2621874" cy="34528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sz="2400" b="0" i="0" u="none" strike="noStrike" kern="1200" cap="none" spc="0" normalizeH="0" baseline="0" noProof="0" dirty="0">
                    <a:ln>
                      <a:noFill/>
                    </a:ln>
                    <a:solidFill>
                      <a:schemeClr val="bg1"/>
                    </a:solidFill>
                    <a:effectLst/>
                    <a:uLnTx/>
                    <a:uFillTx/>
                    <a:latin typeface="思源宋体 CN Heavy" panose="02020900000000000000" pitchFamily="18" charset="-122"/>
                    <a:ea typeface="思源宋体 CN Heavy" panose="02020900000000000000" pitchFamily="18" charset="-122"/>
                  </a:rPr>
                  <a:t>北京出版社</a:t>
                </a:r>
                <a:endParaRPr kumimoji="0" lang="zh-CN" sz="2400" b="0" i="0" u="none" strike="noStrike" kern="1200" cap="none" spc="0" normalizeH="0" baseline="0" noProof="0" dirty="0">
                  <a:ln>
                    <a:noFill/>
                  </a:ln>
                  <a:solidFill>
                    <a:schemeClr val="bg1"/>
                  </a:solidFill>
                  <a:effectLst/>
                  <a:uLnTx/>
                  <a:uFillTx/>
                  <a:latin typeface="思源宋体 CN Heavy" panose="02020900000000000000" pitchFamily="18" charset="-122"/>
                  <a:ea typeface="思源宋体 CN Heavy" panose="02020900000000000000" pitchFamily="18" charset="-122"/>
                </a:endParaRPr>
              </a:p>
            </p:txBody>
          </p:sp>
        </p:gr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1"/>
          <p:cNvSpPr/>
          <p:nvPr/>
        </p:nvSpPr>
        <p:spPr>
          <a:xfrm>
            <a:off x="508000" y="549275"/>
            <a:ext cx="15468600" cy="508000"/>
          </a:xfrm>
          <a:prstGeom prst="rect">
            <a:avLst/>
          </a:prstGeom>
          <a:noFill/>
        </p:spPr>
        <p:txBody>
          <a:bodyPr wrap="square" lIns="0" tIns="0" rIns="0" bIns="0" rtlCol="0" anchor="ctr"/>
          <a:p>
            <a:pPr>
              <a:lnSpc>
                <a:spcPct val="90000"/>
              </a:lnSpc>
            </a:pPr>
            <a:r>
              <a:rPr lang="en-US" sz="3600" b="1" dirty="0">
                <a:solidFill>
                  <a:srgbClr val="4A4A4A"/>
                </a:solidFill>
                <a:latin typeface="MiSans" pitchFamily="34" charset="-122"/>
                <a:ea typeface="MiSans" pitchFamily="34" charset="-122"/>
                <a:cs typeface="MiSans" pitchFamily="34" charset="-120"/>
                <a:sym typeface="+mn-ea"/>
              </a:rPr>
              <a:t>财产所有权的基本概念</a:t>
            </a:r>
            <a:endParaRPr lang="en-US" sz="1600" dirty="0"/>
          </a:p>
        </p:txBody>
      </p:sp>
      <p:sp>
        <p:nvSpPr>
          <p:cNvPr id="26" name="Shape 3"/>
          <p:cNvSpPr/>
          <p:nvPr/>
        </p:nvSpPr>
        <p:spPr>
          <a:xfrm>
            <a:off x="508000" y="1312545"/>
            <a:ext cx="50800" cy="1620000"/>
          </a:xfrm>
          <a:custGeom>
            <a:avLst/>
            <a:gdLst/>
            <a:ahLst/>
            <a:cxnLst/>
            <a:rect l="l" t="t" r="r" b="b"/>
            <a:pathLst>
              <a:path w="50800" h="1828800">
                <a:moveTo>
                  <a:pt x="50800" y="0"/>
                </a:moveTo>
                <a:lnTo>
                  <a:pt x="50800" y="0"/>
                </a:lnTo>
                <a:lnTo>
                  <a:pt x="50800" y="1828800"/>
                </a:lnTo>
                <a:lnTo>
                  <a:pt x="50800" y="1828800"/>
                </a:lnTo>
                <a:cubicBezTo>
                  <a:pt x="22763" y="1828800"/>
                  <a:pt x="0" y="1806037"/>
                  <a:pt x="0" y="1778000"/>
                </a:cubicBezTo>
                <a:lnTo>
                  <a:pt x="0" y="50800"/>
                </a:lnTo>
                <a:cubicBezTo>
                  <a:pt x="0" y="22763"/>
                  <a:pt x="22763" y="0"/>
                  <a:pt x="50800" y="0"/>
                </a:cubicBezTo>
                <a:close/>
              </a:path>
            </a:pathLst>
          </a:custGeom>
          <a:solidFill>
            <a:srgbClr val="A99985"/>
          </a:solidFill>
        </p:spPr>
      </p:sp>
      <p:sp>
        <p:nvSpPr>
          <p:cNvPr id="27" name="Text 4"/>
          <p:cNvSpPr/>
          <p:nvPr/>
        </p:nvSpPr>
        <p:spPr>
          <a:xfrm>
            <a:off x="838200" y="1440815"/>
            <a:ext cx="14732000" cy="406400"/>
          </a:xfrm>
          <a:prstGeom prst="rect">
            <a:avLst/>
          </a:prstGeom>
          <a:noFill/>
        </p:spPr>
        <p:txBody>
          <a:bodyPr wrap="square" lIns="0" tIns="0" rIns="0" bIns="0" rtlCol="0" anchor="ctr"/>
          <a:p>
            <a:pPr>
              <a:lnSpc>
                <a:spcPct val="110000"/>
              </a:lnSpc>
            </a:pPr>
            <a:r>
              <a:rPr lang="en-US" sz="2400" b="1" dirty="0">
                <a:solidFill>
                  <a:srgbClr val="4A4A4A"/>
                </a:solidFill>
                <a:latin typeface="MiSans" pitchFamily="34" charset="-122"/>
                <a:ea typeface="MiSans" pitchFamily="34" charset="-122"/>
                <a:cs typeface="MiSans" pitchFamily="34" charset="-120"/>
              </a:rPr>
              <a:t>财产所有权的定义</a:t>
            </a:r>
            <a:endParaRPr lang="en-US" sz="1600" dirty="0"/>
          </a:p>
        </p:txBody>
      </p:sp>
      <p:sp>
        <p:nvSpPr>
          <p:cNvPr id="28" name="Text 5"/>
          <p:cNvSpPr/>
          <p:nvPr/>
        </p:nvSpPr>
        <p:spPr>
          <a:xfrm>
            <a:off x="838200" y="1999615"/>
            <a:ext cx="14681200" cy="660400"/>
          </a:xfrm>
          <a:prstGeom prst="rect">
            <a:avLst/>
          </a:prstGeom>
          <a:noFill/>
        </p:spPr>
        <p:txBody>
          <a:bodyPr wrap="square" lIns="0" tIns="0" rIns="0" bIns="0" rtlCol="0" anchor="ctr"/>
          <a:p>
            <a:pPr>
              <a:lnSpc>
                <a:spcPct val="140000"/>
              </a:lnSpc>
            </a:pPr>
            <a:r>
              <a:rPr lang="en-US" sz="1600" dirty="0">
                <a:solidFill>
                  <a:schemeClr val="tx1"/>
                </a:solidFill>
                <a:latin typeface="MiSans" pitchFamily="34" charset="-122"/>
                <a:ea typeface="MiSans" pitchFamily="34" charset="-122"/>
                <a:cs typeface="MiSans" pitchFamily="34" charset="-120"/>
              </a:rPr>
              <a:t>财产所有权是指</a:t>
            </a:r>
            <a:r>
              <a:rPr lang="en-US" sz="1600" b="1" dirty="0">
                <a:solidFill>
                  <a:schemeClr val="tx1"/>
                </a:solidFill>
                <a:latin typeface="MiSans" pitchFamily="34" charset="-122"/>
                <a:ea typeface="MiSans" pitchFamily="34" charset="-122"/>
                <a:cs typeface="MiSans" pitchFamily="34" charset="-120"/>
              </a:rPr>
              <a:t>权利人对财产享有的</a:t>
            </a:r>
            <a:r>
              <a:rPr lang="en-US" sz="1600" b="1" dirty="0">
                <a:solidFill>
                  <a:schemeClr val="accent1"/>
                </a:solidFill>
                <a:latin typeface="MiSans" pitchFamily="34" charset="-122"/>
                <a:ea typeface="MiSans" pitchFamily="34" charset="-122"/>
                <a:cs typeface="MiSans" pitchFamily="34" charset="-120"/>
              </a:rPr>
              <a:t>占有、使用、收益、处分的权利</a:t>
            </a:r>
            <a:r>
              <a:rPr lang="en-US" sz="1600" dirty="0">
                <a:solidFill>
                  <a:schemeClr val="tx1"/>
                </a:solidFill>
                <a:latin typeface="MiSans" pitchFamily="34" charset="-122"/>
                <a:ea typeface="MiSans" pitchFamily="34" charset="-122"/>
                <a:cs typeface="MiSans" pitchFamily="34" charset="-120"/>
              </a:rPr>
              <a:t>。所有权人对其所有物应当享有在法律范畴内自由处分的权利。老年人对自己在生活和生产中积累的财富应当享有自由处分的权利，但这种自由处分权在实现上有时却困难重重。</a:t>
            </a:r>
            <a:endParaRPr lang="en-US" sz="1600" dirty="0">
              <a:solidFill>
                <a:schemeClr val="tx1"/>
              </a:solidFill>
              <a:latin typeface="MiSans" pitchFamily="34" charset="-122"/>
              <a:ea typeface="MiSans" pitchFamily="34" charset="-122"/>
              <a:cs typeface="MiSans" pitchFamily="34" charset="-120"/>
            </a:endParaRPr>
          </a:p>
        </p:txBody>
      </p:sp>
      <p:sp>
        <p:nvSpPr>
          <p:cNvPr id="2" name="装饰  3"/>
          <p:cNvSpPr>
            <a:spLocks noGrp="1"/>
          </p:cNvSpPr>
          <p:nvPr>
            <p:custDataLst>
              <p:tags r:id="rId1"/>
            </p:custDataLst>
          </p:nvPr>
        </p:nvSpPr>
        <p:spPr>
          <a:xfrm>
            <a:off x="2074545" y="3881120"/>
            <a:ext cx="914400" cy="914400"/>
          </a:xfrm>
          <a:custGeom>
            <a:avLst/>
            <a:gdLst>
              <a:gd name="connisteX0" fmla="*/ 0 w 914400"/>
              <a:gd name="connsiteY0" fmla="*/ 457200 h 914400"/>
              <a:gd name="connisteX1" fmla="*/ 457200 w 914400"/>
              <a:gd name="connsiteY1" fmla="*/ 0 h 914400"/>
              <a:gd name="connisteX2" fmla="*/ 457200 w 914400"/>
              <a:gd name="connsiteY2" fmla="*/ 0 h 914400"/>
              <a:gd name="connisteX3" fmla="*/ 914400 w 914400"/>
              <a:gd name="connsiteY3" fmla="*/ 457200 h 914400"/>
              <a:gd name="connisteX4" fmla="*/ 914400 w 914400"/>
              <a:gd name="connsiteY4" fmla="*/ 457200 h 914400"/>
              <a:gd name="connisteX5" fmla="*/ 457200 w 914400"/>
              <a:gd name="connsiteY5" fmla="*/ 914400 h 914400"/>
              <a:gd name="connisteX6" fmla="*/ 457200 w 914400"/>
              <a:gd name="connsiteY6" fmla="*/ 914400 h 914400"/>
              <a:gd name="connisteX7" fmla="*/ 0 w 914400"/>
              <a:gd name="connsiteY7" fmla="*/ 457200 h 914400"/>
              <a:gd name="connisteX8" fmla="*/ 0 w 914400"/>
              <a:gd name="connsiteY8" fmla="*/ 457200 h 91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914400" h="914400">
                <a:moveTo>
                  <a:pt x="0" y="457200"/>
                </a:moveTo>
                <a:cubicBezTo>
                  <a:pt x="0" y="204695"/>
                  <a:pt x="204695" y="0"/>
                  <a:pt x="457200" y="0"/>
                </a:cubicBezTo>
                <a:lnTo>
                  <a:pt x="457200" y="0"/>
                </a:lnTo>
                <a:cubicBezTo>
                  <a:pt x="709705" y="0"/>
                  <a:pt x="914400" y="204695"/>
                  <a:pt x="914400" y="457200"/>
                </a:cubicBezTo>
                <a:lnTo>
                  <a:pt x="914400" y="457200"/>
                </a:lnTo>
                <a:cubicBezTo>
                  <a:pt x="914400" y="709705"/>
                  <a:pt x="709705" y="914400"/>
                  <a:pt x="457200" y="914400"/>
                </a:cubicBezTo>
                <a:lnTo>
                  <a:pt x="457200" y="914400"/>
                </a:lnTo>
                <a:cubicBezTo>
                  <a:pt x="204695" y="914400"/>
                  <a:pt x="0" y="709705"/>
                  <a:pt x="0" y="457200"/>
                </a:cubicBezTo>
                <a:lnTo>
                  <a:pt x="0" y="457200"/>
                </a:lnTo>
                <a:close/>
              </a:path>
            </a:pathLst>
          </a:custGeom>
          <a:solidFill>
            <a:schemeClr val="accent1"/>
          </a:solidFill>
          <a:ln>
            <a:solidFill>
              <a:prstClr val="black">
                <a:alpha val="0"/>
              </a:prstClr>
            </a:solidFill>
            <a:prstDash val="solid"/>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solidFill>
                  <a:schemeClr val="bg1"/>
                </a:solidFill>
              </a:rPr>
              <a:t> </a:t>
            </a:r>
            <a:endParaRPr lang="zh-CN" altLang="en-US">
              <a:solidFill>
                <a:schemeClr val="bg1"/>
              </a:solidFill>
            </a:endParaRPr>
          </a:p>
        </p:txBody>
      </p:sp>
      <p:pic>
        <p:nvPicPr>
          <p:cNvPr id="19" name="图片占位符 18"/>
          <p:cNvPicPr/>
          <p:nvPr>
            <p:custDataLst>
              <p:tags r:id="rId2"/>
            </p:custDataLst>
          </p:nvPr>
        </p:nvPicPr>
        <p:blipFill>
          <a:blip r:embed="rId3">
            <a:extLst>
              <a:ext uri="{96DAC541-7B7A-43D3-8B79-37D633B846F1}">
                <asvg:svgBlip xmlns:asvg="http://schemas.microsoft.com/office/drawing/2016/SVG/main" r:embed="rId4"/>
              </a:ext>
            </a:extLst>
          </a:blip>
          <a:stretch>
            <a:fillRect/>
          </a:stretch>
        </p:blipFill>
        <p:spPr>
          <a:xfrm>
            <a:off x="2287905" y="4094480"/>
            <a:ext cx="487680" cy="487680"/>
          </a:xfrm>
          <a:prstGeom prst="rect">
            <a:avLst/>
          </a:prstGeom>
        </p:spPr>
      </p:pic>
      <p:sp>
        <p:nvSpPr>
          <p:cNvPr id="15" name="装饰  1"/>
          <p:cNvSpPr>
            <a:spLocks noGrp="1"/>
          </p:cNvSpPr>
          <p:nvPr>
            <p:custDataLst>
              <p:tags r:id="rId5"/>
            </p:custDataLst>
          </p:nvPr>
        </p:nvSpPr>
        <p:spPr>
          <a:xfrm>
            <a:off x="2074545" y="5760720"/>
            <a:ext cx="914400" cy="914400"/>
          </a:xfrm>
          <a:custGeom>
            <a:avLst/>
            <a:gdLst>
              <a:gd name="connisteX0" fmla="*/ 0 w 914400"/>
              <a:gd name="connsiteY0" fmla="*/ 457200 h 914400"/>
              <a:gd name="connisteX1" fmla="*/ 457200 w 914400"/>
              <a:gd name="connsiteY1" fmla="*/ 0 h 914400"/>
              <a:gd name="connisteX2" fmla="*/ 457200 w 914400"/>
              <a:gd name="connsiteY2" fmla="*/ 0 h 914400"/>
              <a:gd name="connisteX3" fmla="*/ 914400 w 914400"/>
              <a:gd name="connsiteY3" fmla="*/ 457200 h 914400"/>
              <a:gd name="connisteX4" fmla="*/ 914400 w 914400"/>
              <a:gd name="connsiteY4" fmla="*/ 457200 h 914400"/>
              <a:gd name="connisteX5" fmla="*/ 457200 w 914400"/>
              <a:gd name="connsiteY5" fmla="*/ 914400 h 914400"/>
              <a:gd name="connisteX6" fmla="*/ 457200 w 914400"/>
              <a:gd name="connsiteY6" fmla="*/ 914400 h 914400"/>
              <a:gd name="connisteX7" fmla="*/ 0 w 914400"/>
              <a:gd name="connsiteY7" fmla="*/ 457200 h 914400"/>
              <a:gd name="connisteX8" fmla="*/ 0 w 914400"/>
              <a:gd name="connsiteY8" fmla="*/ 457200 h 914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914400" h="914400">
                <a:moveTo>
                  <a:pt x="0" y="457200"/>
                </a:moveTo>
                <a:cubicBezTo>
                  <a:pt x="0" y="204695"/>
                  <a:pt x="204695" y="0"/>
                  <a:pt x="457200" y="0"/>
                </a:cubicBezTo>
                <a:lnTo>
                  <a:pt x="457200" y="0"/>
                </a:lnTo>
                <a:cubicBezTo>
                  <a:pt x="709705" y="0"/>
                  <a:pt x="914400" y="204695"/>
                  <a:pt x="914400" y="457200"/>
                </a:cubicBezTo>
                <a:lnTo>
                  <a:pt x="914400" y="457200"/>
                </a:lnTo>
                <a:cubicBezTo>
                  <a:pt x="914400" y="709705"/>
                  <a:pt x="709705" y="914400"/>
                  <a:pt x="457200" y="914400"/>
                </a:cubicBezTo>
                <a:lnTo>
                  <a:pt x="457200" y="914400"/>
                </a:lnTo>
                <a:cubicBezTo>
                  <a:pt x="204695" y="914400"/>
                  <a:pt x="0" y="709705"/>
                  <a:pt x="0" y="457200"/>
                </a:cubicBezTo>
                <a:lnTo>
                  <a:pt x="0" y="457200"/>
                </a:lnTo>
                <a:close/>
              </a:path>
            </a:pathLst>
          </a:custGeom>
          <a:solidFill>
            <a:schemeClr val="accent1"/>
          </a:solidFill>
          <a:ln>
            <a:solidFill>
              <a:prstClr val="black">
                <a:alpha val="0"/>
              </a:prstClr>
            </a:solidFill>
            <a:prstDash val="solid"/>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solidFill>
                  <a:schemeClr val="bg1"/>
                </a:solidFill>
              </a:rPr>
              <a:t> </a:t>
            </a:r>
            <a:endParaRPr lang="zh-CN" altLang="en-US">
              <a:solidFill>
                <a:schemeClr val="bg1"/>
              </a:solidFill>
            </a:endParaRPr>
          </a:p>
        </p:txBody>
      </p:sp>
      <p:pic>
        <p:nvPicPr>
          <p:cNvPr id="21" name="图片占位符 20"/>
          <p:cNvPicPr/>
          <p:nvPr>
            <p:custDataLst>
              <p:tags r:id="rId6"/>
            </p:custDataLst>
          </p:nvPr>
        </p:nvPicPr>
        <p:blipFill>
          <a:blip r:embed="rId7">
            <a:extLst>
              <a:ext uri="{96DAC541-7B7A-43D3-8B79-37D633B846F1}">
                <asvg:svgBlip xmlns:asvg="http://schemas.microsoft.com/office/drawing/2016/SVG/main" r:embed="rId8"/>
              </a:ext>
            </a:extLst>
          </a:blip>
          <a:stretch>
            <a:fillRect/>
          </a:stretch>
        </p:blipFill>
        <p:spPr>
          <a:xfrm>
            <a:off x="2287905" y="5974080"/>
            <a:ext cx="487680" cy="487680"/>
          </a:xfrm>
          <a:prstGeom prst="rect">
            <a:avLst/>
          </a:prstGeom>
        </p:spPr>
      </p:pic>
      <p:sp>
        <p:nvSpPr>
          <p:cNvPr id="30" name="Shape 28"/>
          <p:cNvSpPr/>
          <p:nvPr/>
        </p:nvSpPr>
        <p:spPr>
          <a:xfrm>
            <a:off x="3234055" y="3855720"/>
            <a:ext cx="228600" cy="228600"/>
          </a:xfrm>
          <a:custGeom>
            <a:avLst/>
            <a:gdLst/>
            <a:ahLst/>
            <a:cxnLst/>
            <a:rect l="l" t="t" r="r" b="b"/>
            <a:pathLst>
              <a:path w="228600" h="228600">
                <a:moveTo>
                  <a:pt x="114300" y="228600"/>
                </a:moveTo>
                <a:cubicBezTo>
                  <a:pt x="177384" y="228600"/>
                  <a:pt x="228600" y="177384"/>
                  <a:pt x="228600" y="114300"/>
                </a:cubicBezTo>
                <a:cubicBezTo>
                  <a:pt x="228600" y="51216"/>
                  <a:pt x="177384" y="0"/>
                  <a:pt x="114300" y="0"/>
                </a:cubicBezTo>
                <a:cubicBezTo>
                  <a:pt x="51216" y="0"/>
                  <a:pt x="0" y="51216"/>
                  <a:pt x="0" y="114300"/>
                </a:cubicBezTo>
                <a:cubicBezTo>
                  <a:pt x="0" y="177384"/>
                  <a:pt x="51216" y="228600"/>
                  <a:pt x="114300" y="228600"/>
                </a:cubicBezTo>
                <a:close/>
                <a:moveTo>
                  <a:pt x="151983" y="94967"/>
                </a:moveTo>
                <a:lnTo>
                  <a:pt x="116265" y="152117"/>
                </a:lnTo>
                <a:cubicBezTo>
                  <a:pt x="114389" y="155109"/>
                  <a:pt x="111175" y="156984"/>
                  <a:pt x="107647" y="157163"/>
                </a:cubicBezTo>
                <a:cubicBezTo>
                  <a:pt x="104120" y="157341"/>
                  <a:pt x="100727" y="155734"/>
                  <a:pt x="98628" y="152876"/>
                </a:cubicBezTo>
                <a:lnTo>
                  <a:pt x="77197" y="124301"/>
                </a:lnTo>
                <a:cubicBezTo>
                  <a:pt x="73625" y="119569"/>
                  <a:pt x="74608" y="112871"/>
                  <a:pt x="79340" y="109299"/>
                </a:cubicBezTo>
                <a:cubicBezTo>
                  <a:pt x="84073" y="105727"/>
                  <a:pt x="90770" y="106710"/>
                  <a:pt x="94342" y="111443"/>
                </a:cubicBezTo>
                <a:lnTo>
                  <a:pt x="106397" y="127516"/>
                </a:lnTo>
                <a:lnTo>
                  <a:pt x="133811" y="83627"/>
                </a:lnTo>
                <a:cubicBezTo>
                  <a:pt x="136937" y="78626"/>
                  <a:pt x="143545" y="77063"/>
                  <a:pt x="148590" y="80233"/>
                </a:cubicBezTo>
                <a:cubicBezTo>
                  <a:pt x="153635" y="83403"/>
                  <a:pt x="155153" y="89967"/>
                  <a:pt x="151983" y="95012"/>
                </a:cubicBezTo>
                <a:close/>
              </a:path>
            </a:pathLst>
          </a:custGeom>
          <a:solidFill>
            <a:srgbClr val="8A9A87"/>
          </a:solidFill>
        </p:spPr>
      </p:sp>
      <p:sp>
        <p:nvSpPr>
          <p:cNvPr id="31" name="Text 29"/>
          <p:cNvSpPr/>
          <p:nvPr/>
        </p:nvSpPr>
        <p:spPr>
          <a:xfrm>
            <a:off x="3494405" y="3792220"/>
            <a:ext cx="6756400" cy="355600"/>
          </a:xfrm>
          <a:prstGeom prst="rect">
            <a:avLst/>
          </a:prstGeom>
          <a:noFill/>
        </p:spPr>
        <p:txBody>
          <a:bodyPr wrap="square" lIns="0" tIns="0" rIns="0" bIns="0" rtlCol="0" anchor="ctr"/>
          <a:p>
            <a:pPr>
              <a:lnSpc>
                <a:spcPct val="130000"/>
              </a:lnSpc>
            </a:pPr>
            <a:r>
              <a:rPr lang="en-US" sz="1800" b="1" dirty="0">
                <a:solidFill>
                  <a:srgbClr val="4A4A4A"/>
                </a:solidFill>
                <a:latin typeface="MiSans" pitchFamily="34" charset="-122"/>
                <a:ea typeface="MiSans" pitchFamily="34" charset="-122"/>
                <a:cs typeface="MiSans" pitchFamily="34" charset="-120"/>
              </a:rPr>
              <a:t>法律保障</a:t>
            </a:r>
            <a:endParaRPr lang="en-US" sz="1600" dirty="0"/>
          </a:p>
        </p:txBody>
      </p:sp>
      <p:sp>
        <p:nvSpPr>
          <p:cNvPr id="32" name="Text 30"/>
          <p:cNvSpPr/>
          <p:nvPr/>
        </p:nvSpPr>
        <p:spPr>
          <a:xfrm>
            <a:off x="3202305" y="4300220"/>
            <a:ext cx="7035800" cy="660400"/>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老年人的财产所有权受法律保护，任何组织或者个人不得侵占、哄抢、破坏或者非法查封、扣押、冻结、没收。</a:t>
            </a:r>
            <a:endParaRPr lang="en-US" sz="1600" dirty="0"/>
          </a:p>
        </p:txBody>
      </p:sp>
      <p:sp>
        <p:nvSpPr>
          <p:cNvPr id="35" name="Shape 33"/>
          <p:cNvSpPr/>
          <p:nvPr/>
        </p:nvSpPr>
        <p:spPr>
          <a:xfrm>
            <a:off x="3234055" y="5648325"/>
            <a:ext cx="228600" cy="228600"/>
          </a:xfrm>
          <a:custGeom>
            <a:avLst/>
            <a:gdLst/>
            <a:ahLst/>
            <a:cxnLst/>
            <a:rect l="l" t="t" r="r" b="b"/>
            <a:pathLst>
              <a:path w="228600" h="228600">
                <a:moveTo>
                  <a:pt x="114300" y="0"/>
                </a:moveTo>
                <a:cubicBezTo>
                  <a:pt x="120863" y="0"/>
                  <a:pt x="126891" y="3617"/>
                  <a:pt x="130016" y="9376"/>
                </a:cubicBezTo>
                <a:lnTo>
                  <a:pt x="226457" y="187970"/>
                </a:lnTo>
                <a:cubicBezTo>
                  <a:pt x="229448" y="193506"/>
                  <a:pt x="229314" y="200204"/>
                  <a:pt x="226100" y="205606"/>
                </a:cubicBezTo>
                <a:cubicBezTo>
                  <a:pt x="222885" y="211009"/>
                  <a:pt x="217036" y="214313"/>
                  <a:pt x="210741" y="214313"/>
                </a:cubicBezTo>
                <a:lnTo>
                  <a:pt x="17859" y="214313"/>
                </a:lnTo>
                <a:cubicBezTo>
                  <a:pt x="11564" y="214313"/>
                  <a:pt x="5760" y="211009"/>
                  <a:pt x="2500" y="205606"/>
                </a:cubicBezTo>
                <a:cubicBezTo>
                  <a:pt x="-759" y="200204"/>
                  <a:pt x="-848" y="193506"/>
                  <a:pt x="2143" y="187970"/>
                </a:cubicBezTo>
                <a:lnTo>
                  <a:pt x="98584" y="9376"/>
                </a:lnTo>
                <a:cubicBezTo>
                  <a:pt x="101709" y="3617"/>
                  <a:pt x="107737" y="0"/>
                  <a:pt x="114300" y="0"/>
                </a:cubicBezTo>
                <a:close/>
                <a:moveTo>
                  <a:pt x="114300" y="75009"/>
                </a:moveTo>
                <a:cubicBezTo>
                  <a:pt x="108362" y="75009"/>
                  <a:pt x="103584" y="79787"/>
                  <a:pt x="103584" y="85725"/>
                </a:cubicBezTo>
                <a:lnTo>
                  <a:pt x="103584" y="135731"/>
                </a:lnTo>
                <a:cubicBezTo>
                  <a:pt x="103584" y="141669"/>
                  <a:pt x="108362" y="146447"/>
                  <a:pt x="114300" y="146447"/>
                </a:cubicBezTo>
                <a:cubicBezTo>
                  <a:pt x="120238" y="146447"/>
                  <a:pt x="125016" y="141669"/>
                  <a:pt x="125016" y="135731"/>
                </a:cubicBezTo>
                <a:lnTo>
                  <a:pt x="125016" y="85725"/>
                </a:lnTo>
                <a:cubicBezTo>
                  <a:pt x="125016" y="79787"/>
                  <a:pt x="120238" y="75009"/>
                  <a:pt x="114300" y="75009"/>
                </a:cubicBezTo>
                <a:close/>
                <a:moveTo>
                  <a:pt x="126221" y="171450"/>
                </a:moveTo>
                <a:cubicBezTo>
                  <a:pt x="126492" y="167025"/>
                  <a:pt x="124286" y="162815"/>
                  <a:pt x="120492" y="160521"/>
                </a:cubicBezTo>
                <a:cubicBezTo>
                  <a:pt x="116699" y="158226"/>
                  <a:pt x="111946" y="158226"/>
                  <a:pt x="108152" y="160521"/>
                </a:cubicBezTo>
                <a:cubicBezTo>
                  <a:pt x="104359" y="162815"/>
                  <a:pt x="102152" y="167025"/>
                  <a:pt x="102424" y="171450"/>
                </a:cubicBezTo>
                <a:cubicBezTo>
                  <a:pt x="102152" y="175875"/>
                  <a:pt x="104359" y="180085"/>
                  <a:pt x="108152" y="182379"/>
                </a:cubicBezTo>
                <a:cubicBezTo>
                  <a:pt x="111946" y="184674"/>
                  <a:pt x="116699" y="184674"/>
                  <a:pt x="120492" y="182379"/>
                </a:cubicBezTo>
                <a:cubicBezTo>
                  <a:pt x="124286" y="180085"/>
                  <a:pt x="126492" y="175875"/>
                  <a:pt x="126221" y="171450"/>
                </a:cubicBezTo>
                <a:close/>
              </a:path>
            </a:pathLst>
          </a:custGeom>
          <a:solidFill>
            <a:srgbClr val="D1A367"/>
          </a:solidFill>
        </p:spPr>
      </p:sp>
      <p:sp>
        <p:nvSpPr>
          <p:cNvPr id="36" name="Text 34"/>
          <p:cNvSpPr/>
          <p:nvPr/>
        </p:nvSpPr>
        <p:spPr>
          <a:xfrm>
            <a:off x="3494405" y="5584825"/>
            <a:ext cx="6756400" cy="355600"/>
          </a:xfrm>
          <a:prstGeom prst="rect">
            <a:avLst/>
          </a:prstGeom>
          <a:noFill/>
        </p:spPr>
        <p:txBody>
          <a:bodyPr wrap="square" lIns="0" tIns="0" rIns="0" bIns="0" rtlCol="0" anchor="ctr"/>
          <a:p>
            <a:pPr>
              <a:lnSpc>
                <a:spcPct val="130000"/>
              </a:lnSpc>
            </a:pPr>
            <a:r>
              <a:rPr lang="en-US" sz="1800" b="1" dirty="0">
                <a:solidFill>
                  <a:srgbClr val="4A4A4A"/>
                </a:solidFill>
                <a:latin typeface="MiSans" pitchFamily="34" charset="-122"/>
                <a:ea typeface="MiSans" pitchFamily="34" charset="-122"/>
                <a:cs typeface="MiSans" pitchFamily="34" charset="-120"/>
              </a:rPr>
              <a:t>现实困境</a:t>
            </a:r>
            <a:endParaRPr lang="en-US" sz="1600" dirty="0"/>
          </a:p>
        </p:txBody>
      </p:sp>
      <p:sp>
        <p:nvSpPr>
          <p:cNvPr id="37" name="Text 35"/>
          <p:cNvSpPr/>
          <p:nvPr/>
        </p:nvSpPr>
        <p:spPr>
          <a:xfrm>
            <a:off x="3202305" y="6092825"/>
            <a:ext cx="7035800" cy="660400"/>
          </a:xfrm>
          <a:prstGeom prst="rect">
            <a:avLst/>
          </a:prstGeom>
          <a:noFill/>
        </p:spPr>
        <p:txBody>
          <a:bodyPr wrap="square" lIns="0" tIns="0" rIns="0" bIns="0" rtlCol="0" anchor="ctr"/>
          <a:p>
            <a:pPr>
              <a:lnSpc>
                <a:spcPct val="140000"/>
              </a:lnSpc>
            </a:pPr>
            <a:r>
              <a:rPr lang="en-US" sz="1600" dirty="0">
                <a:solidFill>
                  <a:srgbClr val="4A4A4A"/>
                </a:solidFill>
                <a:latin typeface="MiSans" pitchFamily="34" charset="-122"/>
                <a:ea typeface="MiSans" pitchFamily="34" charset="-122"/>
                <a:cs typeface="MiSans" pitchFamily="34" charset="-120"/>
              </a:rPr>
              <a:t>尽管法律有保障，但老年人在实际行使财产权利时，常常面临来自家庭成员、社会机构等各方面的压力和阻碍。</a:t>
            </a:r>
            <a:endParaRPr lang="en-US" sz="1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 1"/>
          <p:cNvSpPr/>
          <p:nvPr/>
        </p:nvSpPr>
        <p:spPr>
          <a:xfrm>
            <a:off x="497125" y="894826"/>
            <a:ext cx="15485456" cy="497125"/>
          </a:xfrm>
          <a:prstGeom prst="rect">
            <a:avLst/>
          </a:prstGeom>
          <a:noFill/>
        </p:spPr>
        <p:txBody>
          <a:bodyPr wrap="square" lIns="0" tIns="0" rIns="0" bIns="0" rtlCol="0" anchor="ctr"/>
          <a:p>
            <a:pPr>
              <a:lnSpc>
                <a:spcPct val="90000"/>
              </a:lnSpc>
            </a:pPr>
            <a:r>
              <a:rPr lang="en-US" sz="3525" b="1" dirty="0">
                <a:solidFill>
                  <a:srgbClr val="4A4A4A"/>
                </a:solidFill>
                <a:latin typeface="MiSans" pitchFamily="34" charset="-122"/>
                <a:ea typeface="MiSans" pitchFamily="34" charset="-122"/>
                <a:cs typeface="MiSans" pitchFamily="34" charset="-120"/>
              </a:rPr>
              <a:t>老年人财产自由处分权受损</a:t>
            </a:r>
            <a:endParaRPr lang="en-US" sz="1600" dirty="0"/>
          </a:p>
        </p:txBody>
      </p:sp>
      <p:sp>
        <p:nvSpPr>
          <p:cNvPr id="4" name="Shape 2"/>
          <p:cNvSpPr/>
          <p:nvPr/>
        </p:nvSpPr>
        <p:spPr>
          <a:xfrm>
            <a:off x="8358425" y="1789651"/>
            <a:ext cx="5953076" cy="2858471"/>
          </a:xfrm>
          <a:custGeom>
            <a:avLst/>
            <a:gdLst/>
            <a:ahLst/>
            <a:cxnLst/>
            <a:rect l="l" t="t" r="r" b="b"/>
            <a:pathLst>
              <a:path w="5953076" h="2858471">
                <a:moveTo>
                  <a:pt x="99418" y="0"/>
                </a:moveTo>
                <a:lnTo>
                  <a:pt x="5853659" y="0"/>
                </a:lnTo>
                <a:cubicBezTo>
                  <a:pt x="5908566" y="0"/>
                  <a:pt x="5953076" y="44511"/>
                  <a:pt x="5953076" y="99418"/>
                </a:cubicBezTo>
                <a:lnTo>
                  <a:pt x="5953076" y="2759053"/>
                </a:lnTo>
                <a:cubicBezTo>
                  <a:pt x="5953076" y="2813960"/>
                  <a:pt x="5908566" y="2858471"/>
                  <a:pt x="5853659" y="2858471"/>
                </a:cubicBezTo>
                <a:lnTo>
                  <a:pt x="99418" y="2858471"/>
                </a:lnTo>
                <a:cubicBezTo>
                  <a:pt x="44511" y="2858471"/>
                  <a:pt x="0" y="2813960"/>
                  <a:pt x="0" y="2759053"/>
                </a:cubicBezTo>
                <a:lnTo>
                  <a:pt x="0" y="99418"/>
                </a:lnTo>
                <a:cubicBezTo>
                  <a:pt x="0" y="44548"/>
                  <a:pt x="44548" y="0"/>
                  <a:pt x="99418" y="0"/>
                </a:cubicBezTo>
                <a:close/>
              </a:path>
            </a:pathLst>
          </a:custGeom>
          <a:solidFill>
            <a:srgbClr val="7FC2B9"/>
          </a:solidFill>
        </p:spPr>
      </p:sp>
      <p:sp>
        <p:nvSpPr>
          <p:cNvPr id="5" name="Shape 3"/>
          <p:cNvSpPr/>
          <p:nvPr/>
        </p:nvSpPr>
        <p:spPr>
          <a:xfrm>
            <a:off x="8622523" y="2087927"/>
            <a:ext cx="279633" cy="248563"/>
          </a:xfrm>
          <a:custGeom>
            <a:avLst/>
            <a:gdLst/>
            <a:ahLst/>
            <a:cxnLst/>
            <a:rect l="l" t="t" r="r" b="b"/>
            <a:pathLst>
              <a:path w="279633" h="248563">
                <a:moveTo>
                  <a:pt x="82336" y="74472"/>
                </a:moveTo>
                <a:lnTo>
                  <a:pt x="73258" y="65393"/>
                </a:lnTo>
                <a:cubicBezTo>
                  <a:pt x="67190" y="59325"/>
                  <a:pt x="67190" y="49470"/>
                  <a:pt x="73258" y="43401"/>
                </a:cubicBezTo>
                <a:lnTo>
                  <a:pt x="128942" y="-12331"/>
                </a:lnTo>
                <a:cubicBezTo>
                  <a:pt x="135010" y="-18399"/>
                  <a:pt x="144865" y="-18399"/>
                  <a:pt x="150934" y="-12331"/>
                </a:cubicBezTo>
                <a:lnTo>
                  <a:pt x="160012" y="-3204"/>
                </a:lnTo>
                <a:cubicBezTo>
                  <a:pt x="166081" y="2864"/>
                  <a:pt x="166081" y="12719"/>
                  <a:pt x="160012" y="18788"/>
                </a:cubicBezTo>
                <a:lnTo>
                  <a:pt x="104328" y="74472"/>
                </a:lnTo>
                <a:cubicBezTo>
                  <a:pt x="98260" y="80540"/>
                  <a:pt x="88405" y="80540"/>
                  <a:pt x="82336" y="74472"/>
                </a:cubicBezTo>
                <a:close/>
                <a:moveTo>
                  <a:pt x="133991" y="102775"/>
                </a:moveTo>
                <a:lnTo>
                  <a:pt x="118747" y="87531"/>
                </a:lnTo>
                <a:lnTo>
                  <a:pt x="173120" y="33158"/>
                </a:lnTo>
                <a:lnTo>
                  <a:pt x="231086" y="91123"/>
                </a:lnTo>
                <a:lnTo>
                  <a:pt x="176713" y="145497"/>
                </a:lnTo>
                <a:lnTo>
                  <a:pt x="161469" y="130253"/>
                </a:lnTo>
                <a:lnTo>
                  <a:pt x="48839" y="242883"/>
                </a:lnTo>
                <a:cubicBezTo>
                  <a:pt x="41265" y="250456"/>
                  <a:pt x="28983" y="250456"/>
                  <a:pt x="21361" y="242883"/>
                </a:cubicBezTo>
                <a:cubicBezTo>
                  <a:pt x="13739" y="235309"/>
                  <a:pt x="13787" y="223027"/>
                  <a:pt x="21361" y="215405"/>
                </a:cubicBezTo>
                <a:lnTo>
                  <a:pt x="133991" y="102775"/>
                </a:lnTo>
                <a:close/>
                <a:moveTo>
                  <a:pt x="189772" y="181859"/>
                </a:moveTo>
                <a:cubicBezTo>
                  <a:pt x="183703" y="175790"/>
                  <a:pt x="183703" y="165935"/>
                  <a:pt x="189772" y="159867"/>
                </a:cubicBezTo>
                <a:lnTo>
                  <a:pt x="245456" y="104183"/>
                </a:lnTo>
                <a:cubicBezTo>
                  <a:pt x="251524" y="98114"/>
                  <a:pt x="261379" y="98114"/>
                  <a:pt x="267448" y="104183"/>
                </a:cubicBezTo>
                <a:lnTo>
                  <a:pt x="276526" y="113261"/>
                </a:lnTo>
                <a:cubicBezTo>
                  <a:pt x="282594" y="119330"/>
                  <a:pt x="282594" y="129185"/>
                  <a:pt x="276526" y="135253"/>
                </a:cubicBezTo>
                <a:lnTo>
                  <a:pt x="220842" y="190985"/>
                </a:lnTo>
                <a:cubicBezTo>
                  <a:pt x="214774" y="197054"/>
                  <a:pt x="204919" y="197054"/>
                  <a:pt x="198850" y="190985"/>
                </a:cubicBezTo>
                <a:lnTo>
                  <a:pt x="189772" y="181907"/>
                </a:lnTo>
                <a:close/>
              </a:path>
            </a:pathLst>
          </a:custGeom>
          <a:solidFill>
            <a:srgbClr val="F8F6F2"/>
          </a:solidFill>
        </p:spPr>
      </p:sp>
      <p:sp>
        <p:nvSpPr>
          <p:cNvPr id="6" name="Text 4"/>
          <p:cNvSpPr/>
          <p:nvPr/>
        </p:nvSpPr>
        <p:spPr>
          <a:xfrm>
            <a:off x="8917691" y="2038214"/>
            <a:ext cx="5269529" cy="347988"/>
          </a:xfrm>
          <a:prstGeom prst="rect">
            <a:avLst/>
          </a:prstGeom>
          <a:noFill/>
        </p:spPr>
        <p:txBody>
          <a:bodyPr wrap="square" lIns="0" tIns="0" rIns="0" bIns="0" rtlCol="0" anchor="ctr"/>
          <a:p>
            <a:pPr>
              <a:lnSpc>
                <a:spcPct val="120000"/>
              </a:lnSpc>
            </a:pPr>
            <a:r>
              <a:rPr lang="en-US" sz="1955" b="1" dirty="0">
                <a:solidFill>
                  <a:srgbClr val="F8F6F2"/>
                </a:solidFill>
                <a:latin typeface="MiSans" pitchFamily="34" charset="-122"/>
                <a:ea typeface="MiSans" pitchFamily="34" charset="-122"/>
                <a:cs typeface="MiSans" pitchFamily="34" charset="-120"/>
              </a:rPr>
              <a:t>自由处分权的含义</a:t>
            </a:r>
            <a:endParaRPr lang="en-US" sz="1600" dirty="0"/>
          </a:p>
        </p:txBody>
      </p:sp>
      <p:sp>
        <p:nvSpPr>
          <p:cNvPr id="7" name="Text 5"/>
          <p:cNvSpPr/>
          <p:nvPr/>
        </p:nvSpPr>
        <p:spPr>
          <a:xfrm>
            <a:off x="8606988" y="2585052"/>
            <a:ext cx="5555376" cy="969394"/>
          </a:xfrm>
          <a:prstGeom prst="rect">
            <a:avLst/>
          </a:prstGeom>
          <a:noFill/>
        </p:spPr>
        <p:txBody>
          <a:bodyPr wrap="square" lIns="0" tIns="0" rIns="0" bIns="0" rtlCol="0" anchor="ctr"/>
          <a:p>
            <a:pPr>
              <a:lnSpc>
                <a:spcPct val="140000"/>
              </a:lnSpc>
            </a:pPr>
            <a:r>
              <a:rPr lang="en-US" sz="1565" dirty="0">
                <a:solidFill>
                  <a:srgbClr val="F8F6F2"/>
                </a:solidFill>
                <a:latin typeface="MiSans" pitchFamily="34" charset="-122"/>
                <a:ea typeface="MiSans" pitchFamily="34" charset="-122"/>
                <a:cs typeface="MiSans" pitchFamily="34" charset="-120"/>
              </a:rPr>
              <a:t>财产所有权包括占有、使用、收益、处分四项权能。其中，</a:t>
            </a:r>
            <a:r>
              <a:rPr lang="en-US" sz="1565" b="1" dirty="0">
                <a:solidFill>
                  <a:srgbClr val="F8F6F2"/>
                </a:solidFill>
                <a:latin typeface="MiSans" pitchFamily="34" charset="-122"/>
                <a:ea typeface="MiSans" pitchFamily="34" charset="-122"/>
                <a:cs typeface="MiSans" pitchFamily="34" charset="-120"/>
              </a:rPr>
              <a:t>处分权是最核心的权利</a:t>
            </a:r>
            <a:r>
              <a:rPr lang="en-US" sz="1565" dirty="0">
                <a:solidFill>
                  <a:srgbClr val="F8F6F2"/>
                </a:solidFill>
                <a:latin typeface="MiSans" pitchFamily="34" charset="-122"/>
                <a:ea typeface="MiSans" pitchFamily="34" charset="-122"/>
                <a:cs typeface="MiSans" pitchFamily="34" charset="-120"/>
              </a:rPr>
              <a:t>，包括事实上的处分（如消费）和法律上的处分（如转让、赠与）。</a:t>
            </a:r>
            <a:endParaRPr lang="en-US" sz="1600" dirty="0"/>
          </a:p>
        </p:txBody>
      </p:sp>
      <p:sp>
        <p:nvSpPr>
          <p:cNvPr id="8" name="Text 6"/>
          <p:cNvSpPr/>
          <p:nvPr/>
        </p:nvSpPr>
        <p:spPr>
          <a:xfrm>
            <a:off x="8606988" y="3753297"/>
            <a:ext cx="5555376" cy="646263"/>
          </a:xfrm>
          <a:prstGeom prst="rect">
            <a:avLst/>
          </a:prstGeom>
          <a:noFill/>
        </p:spPr>
        <p:txBody>
          <a:bodyPr wrap="square" lIns="0" tIns="0" rIns="0" bIns="0" rtlCol="0" anchor="ctr"/>
          <a:p>
            <a:pPr>
              <a:lnSpc>
                <a:spcPct val="140000"/>
              </a:lnSpc>
            </a:pPr>
            <a:r>
              <a:rPr lang="en-US" sz="1565" dirty="0">
                <a:solidFill>
                  <a:srgbClr val="F8F6F2"/>
                </a:solidFill>
                <a:latin typeface="MiSans" pitchFamily="34" charset="-122"/>
                <a:ea typeface="MiSans" pitchFamily="34" charset="-122"/>
                <a:cs typeface="MiSans" pitchFamily="34" charset="-120"/>
              </a:rPr>
              <a:t>老年人对自己在生活和生产中积累的财富应当享有</a:t>
            </a:r>
            <a:r>
              <a:rPr lang="en-US" sz="1565" b="1" dirty="0">
                <a:solidFill>
                  <a:srgbClr val="F8F6F2"/>
                </a:solidFill>
                <a:latin typeface="MiSans" pitchFamily="34" charset="-122"/>
                <a:ea typeface="MiSans" pitchFamily="34" charset="-122"/>
                <a:cs typeface="MiSans" pitchFamily="34" charset="-120"/>
              </a:rPr>
              <a:t>自由处分的权利</a:t>
            </a:r>
            <a:r>
              <a:rPr lang="en-US" sz="1565" dirty="0">
                <a:solidFill>
                  <a:srgbClr val="F8F6F2"/>
                </a:solidFill>
                <a:latin typeface="MiSans" pitchFamily="34" charset="-122"/>
                <a:ea typeface="MiSans" pitchFamily="34" charset="-122"/>
                <a:cs typeface="MiSans" pitchFamily="34" charset="-120"/>
              </a:rPr>
              <a:t>，但这种自由处分权在实现上有时却困难重重。</a:t>
            </a:r>
            <a:endParaRPr lang="en-US" sz="1600" dirty="0"/>
          </a:p>
        </p:txBody>
      </p:sp>
      <p:sp>
        <p:nvSpPr>
          <p:cNvPr id="9" name="Shape 7"/>
          <p:cNvSpPr/>
          <p:nvPr/>
        </p:nvSpPr>
        <p:spPr>
          <a:xfrm>
            <a:off x="8383282" y="4896685"/>
            <a:ext cx="5928220" cy="2286777"/>
          </a:xfrm>
          <a:custGeom>
            <a:avLst/>
            <a:gdLst/>
            <a:ahLst/>
            <a:cxnLst/>
            <a:rect l="l" t="t" r="r" b="b"/>
            <a:pathLst>
              <a:path w="5928220" h="2286777">
                <a:moveTo>
                  <a:pt x="49713" y="0"/>
                </a:moveTo>
                <a:lnTo>
                  <a:pt x="5828791" y="0"/>
                </a:lnTo>
                <a:cubicBezTo>
                  <a:pt x="5883668" y="0"/>
                  <a:pt x="5928220" y="44553"/>
                  <a:pt x="5928220" y="99429"/>
                </a:cubicBezTo>
                <a:lnTo>
                  <a:pt x="5928220" y="2187348"/>
                </a:lnTo>
                <a:cubicBezTo>
                  <a:pt x="5928220" y="2242261"/>
                  <a:pt x="5883704" y="2286777"/>
                  <a:pt x="5828791" y="2286777"/>
                </a:cubicBezTo>
                <a:lnTo>
                  <a:pt x="49713" y="2286777"/>
                </a:lnTo>
                <a:cubicBezTo>
                  <a:pt x="22257" y="2286777"/>
                  <a:pt x="0" y="2264520"/>
                  <a:pt x="0" y="2237064"/>
                </a:cubicBezTo>
                <a:lnTo>
                  <a:pt x="0" y="49713"/>
                </a:lnTo>
                <a:cubicBezTo>
                  <a:pt x="0" y="22275"/>
                  <a:pt x="22275" y="0"/>
                  <a:pt x="49713" y="0"/>
                </a:cubicBezTo>
                <a:close/>
              </a:path>
            </a:pathLst>
          </a:custGeom>
          <a:solidFill>
            <a:srgbClr val="F8F6F2"/>
          </a:solidFill>
        </p:spPr>
      </p:sp>
      <p:sp>
        <p:nvSpPr>
          <p:cNvPr id="10" name="Shape 8"/>
          <p:cNvSpPr/>
          <p:nvPr/>
        </p:nvSpPr>
        <p:spPr>
          <a:xfrm>
            <a:off x="8383282" y="4896685"/>
            <a:ext cx="49713" cy="2286777"/>
          </a:xfrm>
          <a:custGeom>
            <a:avLst/>
            <a:gdLst/>
            <a:ahLst/>
            <a:cxnLst/>
            <a:rect l="l" t="t" r="r" b="b"/>
            <a:pathLst>
              <a:path w="49713" h="2286777">
                <a:moveTo>
                  <a:pt x="49713" y="0"/>
                </a:moveTo>
                <a:lnTo>
                  <a:pt x="49713" y="0"/>
                </a:lnTo>
                <a:lnTo>
                  <a:pt x="49713" y="2286777"/>
                </a:lnTo>
                <a:lnTo>
                  <a:pt x="49713" y="2286777"/>
                </a:lnTo>
                <a:cubicBezTo>
                  <a:pt x="22257" y="2286777"/>
                  <a:pt x="0" y="2264520"/>
                  <a:pt x="0" y="2237064"/>
                </a:cubicBezTo>
                <a:lnTo>
                  <a:pt x="0" y="49713"/>
                </a:lnTo>
                <a:cubicBezTo>
                  <a:pt x="0" y="22275"/>
                  <a:pt x="22275" y="0"/>
                  <a:pt x="49713" y="0"/>
                </a:cubicBezTo>
                <a:close/>
              </a:path>
            </a:pathLst>
          </a:custGeom>
          <a:solidFill>
            <a:srgbClr val="D1A367"/>
          </a:solidFill>
        </p:spPr>
      </p:sp>
      <p:sp>
        <p:nvSpPr>
          <p:cNvPr id="11" name="Text 9"/>
          <p:cNvSpPr/>
          <p:nvPr/>
        </p:nvSpPr>
        <p:spPr>
          <a:xfrm>
            <a:off x="8656701" y="5145248"/>
            <a:ext cx="5518092" cy="347988"/>
          </a:xfrm>
          <a:prstGeom prst="rect">
            <a:avLst/>
          </a:prstGeom>
          <a:noFill/>
        </p:spPr>
        <p:txBody>
          <a:bodyPr wrap="square" lIns="0" tIns="0" rIns="0" bIns="0" rtlCol="0" anchor="ctr"/>
          <a:p>
            <a:pPr>
              <a:lnSpc>
                <a:spcPct val="130000"/>
              </a:lnSpc>
            </a:pPr>
            <a:r>
              <a:rPr lang="en-US" sz="1760" b="1" dirty="0">
                <a:solidFill>
                  <a:srgbClr val="4A4A4A"/>
                </a:solidFill>
                <a:latin typeface="MiSans" pitchFamily="34" charset="-122"/>
                <a:ea typeface="MiSans" pitchFamily="34" charset="-122"/>
                <a:cs typeface="MiSans" pitchFamily="34" charset="-120"/>
              </a:rPr>
              <a:t>法律依据</a:t>
            </a:r>
            <a:endParaRPr lang="en-US" sz="1600" dirty="0"/>
          </a:p>
        </p:txBody>
      </p:sp>
      <p:sp>
        <p:nvSpPr>
          <p:cNvPr id="12" name="Text 10"/>
          <p:cNvSpPr/>
          <p:nvPr/>
        </p:nvSpPr>
        <p:spPr>
          <a:xfrm>
            <a:off x="8656701" y="5642373"/>
            <a:ext cx="5505664" cy="1292526"/>
          </a:xfrm>
          <a:prstGeom prst="rect">
            <a:avLst/>
          </a:prstGeom>
          <a:noFill/>
        </p:spPr>
        <p:txBody>
          <a:bodyPr wrap="square" lIns="0" tIns="0" rIns="0" bIns="0" rtlCol="0" anchor="ctr"/>
          <a:p>
            <a:pPr>
              <a:lnSpc>
                <a:spcPct val="140000"/>
              </a:lnSpc>
            </a:pPr>
            <a:r>
              <a:rPr lang="en-US" sz="1565" dirty="0">
                <a:solidFill>
                  <a:srgbClr val="4A4A4A"/>
                </a:solidFill>
                <a:latin typeface="MiSans" pitchFamily="34" charset="-122"/>
                <a:ea typeface="MiSans" pitchFamily="34" charset="-122"/>
                <a:cs typeface="MiSans" pitchFamily="34" charset="-120"/>
              </a:rPr>
              <a:t>《中华人民共和国老年人权益保障法》明确规定，老年人对个人的财产，依法享有占有、使用、收益和处分的权利，子女或者其他亲属不得干涉，不得以窃取、骗取、强行索取等方式侵犯老年人的财产权益。</a:t>
            </a:r>
            <a:endParaRPr lang="en-US" sz="1600" dirty="0"/>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a*1"/>
  <p:tag name="KSO_WM_UNIT_LAYERLEVEL" val="1"/>
  <p:tag name="KSO_WM_TAG_VERSION" val="3.0"/>
  <p:tag name="KSO_WM_BEAUTIFY_FLAG" val="#wm#"/>
  <p:tag name="KSO_WM_UNIT_ISCONTENTSTITLE" val="0"/>
  <p:tag name="KSO_WM_UNIT_ISNUMDGMTITLE" val="0"/>
  <p:tag name="KSO_WM_UNIT_PRESET_TEXT" val="单击此处编辑母版标题样式"/>
  <p:tag name="KSO_WM_UNIT_NOCLEAR" val="0"/>
  <p:tag name="KSO_WM_UNIT_VALUE" val="20"/>
  <p:tag name="KSO_WM_UNIT_TYPE" val="a"/>
  <p:tag name="KSO_WM_UNIT_INDEX" val="1"/>
</p:tagLst>
</file>

<file path=ppt/tags/tag10.xml><?xml version="1.0" encoding="utf-8"?>
<p:tagLst xmlns:p="http://schemas.openxmlformats.org/presentationml/2006/main">
  <p:tag name="KSO_WM_DIAGRAM_VIRTUALLY_FRAME" val="{&quot;height&quot;:333.711968503937,&quot;left&quot;:444.66496062992127,&quot;top&quot;:130.87212598425197,&quot;width&quot;:498.87913385826766}"/>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h_i*1_3_1"/>
  <p:tag name="KSO_WM_TEMPLATE_CATEGORY" val="diagram"/>
  <p:tag name="KSO_WM_TEMPLATE_INDEX" val="20234860"/>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3_1"/>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gradient&quot;:[{&quot;brightness&quot;:0,&quot;colorType&quot;:1,&quot;foreColorIndex&quot;:5,&quot;pos&quot;:0.30000001192092896,&quot;transparency&quot;:0},{&quot;brightness&quot;:0.800000011920929,&quot;colorType&quot;:1,&quot;foreColorIndex&quot;:5,&quot;pos&quot;:0.029999999329447746,&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h_i*1_5_1"/>
  <p:tag name="KSO_WM_TEMPLATE_CATEGORY" val="diagram"/>
  <p:tag name="KSO_WM_TEMPLATE_INDEX" val="20234860"/>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5_1"/>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gradient&quot;:[{&quot;brightness&quot;:0,&quot;colorType&quot;:1,&quot;foreColorIndex&quot;:5,&quot;pos&quot;:0.30000001192092896,&quot;transparency&quot;:0},{&quot;brightness&quot;:0.800000011920929,&quot;colorType&quot;:1,&quot;foreColorIndex&quot;:5,&quot;pos&quot;:0.029999999329447746,&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h_f*1_1_1"/>
  <p:tag name="KSO_WM_TEMPLATE_CATEGORY" val="diagram"/>
  <p:tag name="KSO_WM_TEMPLATE_INDEX" val="20234860"/>
  <p:tag name="KSO_WM_UNIT_LAYERLEVEL" val="1_1_1"/>
  <p:tag name="KSO_WM_TAG_VERSION" val="3.0"/>
  <p:tag name="KSO_WM_BEAUTIFY_FLAG" val="#wm#"/>
  <p:tag name="KSO_WM_DIAGRAM_VERSION" val="3"/>
  <p:tag name="KSO_WM_DIAGRAM_COLOR_TRICK" val="1"/>
  <p:tag name="KSO_WM_DIAGRAM_COLOR_TEXT_CAN_REMOVE" val="n"/>
  <p:tag name="KSO_WM_UNIT_SUBTYPE" val="a"/>
  <p:tag name="KSO_WM_UNIT_NOCLEAR" val="0"/>
  <p:tag name="KSO_WM_DIAGRAM_GROUP_CODE" val="m1-1"/>
  <p:tag name="KSO_WM_UNIT_TYPE" val="m_h_f"/>
  <p:tag name="KSO_WM_UNIT_INDEX" val="1_1_1"/>
  <p:tag name="KSO_WM_UNIT_PRESET_TEXT" val="单击此处输入您的项正文，文字是您思想的提炼，请尽量言简意赅的阐述"/>
  <p:tag name="KSO_WM_UNIT_TEXT_FILL_FORE_SCHEMECOLOR_INDEX" val="1"/>
  <p:tag name="KSO_WM_UNIT_TEXT_FILL_TYPE" val="1"/>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DIAGRAM_USE_COLOR_VALUE" val="{&quot;color_scheme&quot;:1,&quot;color_type&quot;:1,&quot;theme_color_indexes&quot;:[]}"/>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h_a*1_1_1"/>
  <p:tag name="KSO_WM_TEMPLATE_CATEGORY" val="diagram"/>
  <p:tag name="KSO_WM_TEMPLATE_INDEX" val="20234860"/>
  <p:tag name="KSO_WM_UNIT_LAYERLEVEL" val="1_1_1"/>
  <p:tag name="KSO_WM_TAG_VERSION" val="3.0"/>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DIAGRAM_GROUP_CODE" val="m1-1"/>
  <p:tag name="KSO_WM_UNIT_TYPE" val="m_h_a"/>
  <p:tag name="KSO_WM_UNIT_INDEX" val="1_1_1"/>
  <p:tag name="KSO_WM_UNIT_PRESET_TEXT" val="添加项标题"/>
  <p:tag name="KSO_WM_UNIT_TEXT_FILL_FORE_SCHEMECOLOR_INDEX" val="3"/>
  <p:tag name="KSO_WM_UNIT_TEXT_FILL_TYPE" val="3"/>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6000000238418579,&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
  <p:tag name="KSO_WM_UNIT_TEXT_TYPE" val="1"/>
  <p:tag name="KSO_WM_DIAGRAM_USE_COLOR_VALUE" val="{&quot;color_scheme&quot;:1,&quot;color_type&quot;:1,&quot;theme_color_indexes&quot;:[]}"/>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h_i*1_2_1"/>
  <p:tag name="KSO_WM_TEMPLATE_CATEGORY" val="diagram"/>
  <p:tag name="KSO_WM_TEMPLATE_INDEX" val="20234860"/>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2_1"/>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gradient&quot;:[{&quot;brightness&quot;:0,&quot;colorType&quot;:1,&quot;foreColorIndex&quot;:5,&quot;pos&quot;:0.30000001192092896,&quot;transparency&quot;:0},{&quot;brightness&quot;:0.800000011920929,&quot;colorType&quot;:1,&quot;foreColorIndex&quot;:5,&quot;pos&quot;:0.029999999329447746,&quot;transparency&quot;:0},{&quot;brightness&quot;:0,&quot;colorType&quot;:1,&quot;foreColorIndex&quot;:5,&quot;pos&quot;:0.8399999737739563,&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h_f*1_2_1"/>
  <p:tag name="KSO_WM_TEMPLATE_CATEGORY" val="diagram"/>
  <p:tag name="KSO_WM_TEMPLATE_INDEX" val="20234860"/>
  <p:tag name="KSO_WM_UNIT_LAYERLEVEL" val="1_1_1"/>
  <p:tag name="KSO_WM_TAG_VERSION" val="3.0"/>
  <p:tag name="KSO_WM_BEAUTIFY_FLAG" val="#wm#"/>
  <p:tag name="KSO_WM_DIAGRAM_VERSION" val="3"/>
  <p:tag name="KSO_WM_DIAGRAM_COLOR_TRICK" val="1"/>
  <p:tag name="KSO_WM_DIAGRAM_COLOR_TEXT_CAN_REMOVE" val="n"/>
  <p:tag name="KSO_WM_UNIT_SUBTYPE" val="a"/>
  <p:tag name="KSO_WM_UNIT_NOCLEAR" val="0"/>
  <p:tag name="KSO_WM_DIAGRAM_GROUP_CODE" val="m1-1"/>
  <p:tag name="KSO_WM_UNIT_TYPE" val="m_h_f"/>
  <p:tag name="KSO_WM_UNIT_INDEX" val="1_2_1"/>
  <p:tag name="KSO_WM_UNIT_PRESET_TEXT" val="单击此处输入您的项正文，文字是您思想的提炼，请尽量言简意赅的阐述"/>
  <p:tag name="KSO_WM_UNIT_TEXT_FILL_FORE_SCHEMECOLOR_INDEX" val="1"/>
  <p:tag name="KSO_WM_UNIT_TEXT_FILL_TYPE" val="1"/>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DIAGRAM_USE_COLOR_VALUE" val="{&quot;color_scheme&quot;:1,&quot;color_type&quot;:1,&quot;theme_color_indexes&quot;:[]}"/>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h_a*1_2_1"/>
  <p:tag name="KSO_WM_TEMPLATE_CATEGORY" val="diagram"/>
  <p:tag name="KSO_WM_TEMPLATE_INDEX" val="20234860"/>
  <p:tag name="KSO_WM_UNIT_LAYERLEVEL" val="1_1_1"/>
  <p:tag name="KSO_WM_TAG_VERSION" val="3.0"/>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DIAGRAM_GROUP_CODE" val="m1-1"/>
  <p:tag name="KSO_WM_UNIT_TYPE" val="m_h_a"/>
  <p:tag name="KSO_WM_UNIT_INDEX" val="1_2_1"/>
  <p:tag name="KSO_WM_UNIT_PRESET_TEXT" val="添加项标题"/>
  <p:tag name="KSO_WM_UNIT_TEXT_FILL_FORE_SCHEMECOLOR_INDEX" val="3"/>
  <p:tag name="KSO_WM_UNIT_TEXT_FILL_TYPE" val="3"/>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6000000238418579,&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
  <p:tag name="KSO_WM_UNIT_TEXT_TYPE" val="1"/>
  <p:tag name="KSO_WM_DIAGRAM_USE_COLOR_VALUE" val="{&quot;color_scheme&quot;:1,&quot;color_type&quot;:1,&quot;theme_color_indexes&quot;:[]}"/>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h_f*1_3_1"/>
  <p:tag name="KSO_WM_TEMPLATE_CATEGORY" val="diagram"/>
  <p:tag name="KSO_WM_TEMPLATE_INDEX" val="20234860"/>
  <p:tag name="KSO_WM_UNIT_LAYERLEVEL" val="1_1_1"/>
  <p:tag name="KSO_WM_TAG_VERSION" val="3.0"/>
  <p:tag name="KSO_WM_BEAUTIFY_FLAG" val="#wm#"/>
  <p:tag name="KSO_WM_DIAGRAM_VERSION" val="3"/>
  <p:tag name="KSO_WM_DIAGRAM_COLOR_TRICK" val="1"/>
  <p:tag name="KSO_WM_DIAGRAM_COLOR_TEXT_CAN_REMOVE" val="n"/>
  <p:tag name="KSO_WM_UNIT_SUBTYPE" val="a"/>
  <p:tag name="KSO_WM_UNIT_NOCLEAR" val="0"/>
  <p:tag name="KSO_WM_DIAGRAM_GROUP_CODE" val="m1-1"/>
  <p:tag name="KSO_WM_UNIT_TYPE" val="m_h_f"/>
  <p:tag name="KSO_WM_UNIT_INDEX" val="1_3_1"/>
  <p:tag name="KSO_WM_UNIT_PRESET_TEXT" val="单击此处输入您的项正文，文字是您思想的提炼，请尽量言简意赅的阐述"/>
  <p:tag name="KSO_WM_UNIT_TEXT_FILL_FORE_SCHEMECOLOR_INDEX" val="1"/>
  <p:tag name="KSO_WM_UNIT_TEXT_FILL_TYPE" val="1"/>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DIAGRAM_USE_COLOR_VALUE" val="{&quot;color_scheme&quot;:1,&quot;color_type&quot;:1,&quot;theme_color_indexes&quot;:[]}"/>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h_a*1_3_1"/>
  <p:tag name="KSO_WM_TEMPLATE_CATEGORY" val="diagram"/>
  <p:tag name="KSO_WM_TEMPLATE_INDEX" val="20234860"/>
  <p:tag name="KSO_WM_UNIT_LAYERLEVEL" val="1_1_1"/>
  <p:tag name="KSO_WM_TAG_VERSION" val="3.0"/>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DIAGRAM_GROUP_CODE" val="m1-1"/>
  <p:tag name="KSO_WM_UNIT_TYPE" val="m_h_a"/>
  <p:tag name="KSO_WM_UNIT_INDEX" val="1_3_1"/>
  <p:tag name="KSO_WM_UNIT_PRESET_TEXT" val="添加项标题"/>
  <p:tag name="KSO_WM_UNIT_TEXT_FILL_FORE_SCHEMECOLOR_INDEX" val="3"/>
  <p:tag name="KSO_WM_UNIT_TEXT_FILL_TYPE" val="3"/>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6000000238418579,&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
  <p:tag name="KSO_WM_UNIT_TEXT_TYPE" val="1"/>
  <p:tag name="KSO_WM_DIAGRAM_USE_COLOR_VALUE" val="{&quot;color_scheme&quot;:1,&quot;color_type&quot;:1,&quot;theme_color_indexes&quot;:[]}"/>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h_i*1_4_1"/>
  <p:tag name="KSO_WM_TEMPLATE_CATEGORY" val="diagram"/>
  <p:tag name="KSO_WM_TEMPLATE_INDEX" val="20234860"/>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4_1"/>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gradient&quot;:[{&quot;brightness&quot;:0,&quot;colorType&quot;:1,&quot;foreColorIndex&quot;:5,&quot;pos&quot;:0.30000001192092896,&quot;transparency&quot;:0},{&quot;brightness&quot;:0.800000011920929,&quot;colorType&quot;:1,&quot;foreColorIndex&quot;:5,&quot;pos&quot;:0.029999999329447746,&quot;transparency&quot;:0},{&quot;brightness&quot;:0,&quot;colorType&quot;:1,&quot;foreColorIndex&quot;:5,&quot;pos&quot;:0.8299999833106995,&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xml><?xml version="1.0" encoding="utf-8"?>
<p:tagLst xmlns:p="http://schemas.openxmlformats.org/presentationml/2006/main">
  <p:tag name="KSO_WM_DIAGRAM_VIRTUALLY_FRAME" val="{&quot;height&quot;:333.711968503937,&quot;left&quot;:444.66496062992127,&quot;top&quot;:130.87212598425197,&quot;width&quot;:498.87913385826766}"/>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h_f*1_4_1"/>
  <p:tag name="KSO_WM_TEMPLATE_CATEGORY" val="diagram"/>
  <p:tag name="KSO_WM_TEMPLATE_INDEX" val="20234860"/>
  <p:tag name="KSO_WM_UNIT_LAYERLEVEL" val="1_1_1"/>
  <p:tag name="KSO_WM_TAG_VERSION" val="3.0"/>
  <p:tag name="KSO_WM_BEAUTIFY_FLAG" val="#wm#"/>
  <p:tag name="KSO_WM_DIAGRAM_VERSION" val="3"/>
  <p:tag name="KSO_WM_DIAGRAM_COLOR_TRICK" val="1"/>
  <p:tag name="KSO_WM_DIAGRAM_COLOR_TEXT_CAN_REMOVE" val="n"/>
  <p:tag name="KSO_WM_UNIT_SUBTYPE" val="a"/>
  <p:tag name="KSO_WM_UNIT_NOCLEAR" val="0"/>
  <p:tag name="KSO_WM_DIAGRAM_GROUP_CODE" val="m1-1"/>
  <p:tag name="KSO_WM_UNIT_TYPE" val="m_h_f"/>
  <p:tag name="KSO_WM_UNIT_INDEX" val="1_4_1"/>
  <p:tag name="KSO_WM_UNIT_PRESET_TEXT" val="单击此处输入您的项正文，文字是您思想的提炼，请尽量言简意赅的阐述"/>
  <p:tag name="KSO_WM_UNIT_TEXT_FILL_FORE_SCHEMECOLOR_INDEX" val="1"/>
  <p:tag name="KSO_WM_UNIT_TEXT_FILL_TYPE" val="1"/>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DIAGRAM_USE_COLOR_VALUE" val="{&quot;color_scheme&quot;:1,&quot;color_type&quot;:1,&quot;theme_color_indexes&quot;:[]}"/>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h_a*1_4_1"/>
  <p:tag name="KSO_WM_TEMPLATE_CATEGORY" val="diagram"/>
  <p:tag name="KSO_WM_TEMPLATE_INDEX" val="20234860"/>
  <p:tag name="KSO_WM_UNIT_LAYERLEVEL" val="1_1_1"/>
  <p:tag name="KSO_WM_TAG_VERSION" val="3.0"/>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DIAGRAM_GROUP_CODE" val="m1-1"/>
  <p:tag name="KSO_WM_UNIT_TYPE" val="m_h_a"/>
  <p:tag name="KSO_WM_UNIT_INDEX" val="1_4_1"/>
  <p:tag name="KSO_WM_UNIT_PRESET_TEXT" val="添加项标题"/>
  <p:tag name="KSO_WM_UNIT_TEXT_FILL_FORE_SCHEMECOLOR_INDEX" val="3"/>
  <p:tag name="KSO_WM_UNIT_TEXT_FILL_TYPE" val="3"/>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6000000238418579,&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
  <p:tag name="KSO_WM_UNIT_TEXT_TYPE" val="1"/>
  <p:tag name="KSO_WM_DIAGRAM_USE_COLOR_VALUE" val="{&quot;color_scheme&quot;:1,&quot;color_type&quot;:1,&quot;theme_color_indexes&quot;:[]}"/>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h_f*1_5_1"/>
  <p:tag name="KSO_WM_TEMPLATE_CATEGORY" val="diagram"/>
  <p:tag name="KSO_WM_TEMPLATE_INDEX" val="20234860"/>
  <p:tag name="KSO_WM_UNIT_LAYERLEVEL" val="1_1_1"/>
  <p:tag name="KSO_WM_TAG_VERSION" val="3.0"/>
  <p:tag name="KSO_WM_BEAUTIFY_FLAG" val="#wm#"/>
  <p:tag name="KSO_WM_DIAGRAM_VERSION" val="3"/>
  <p:tag name="KSO_WM_DIAGRAM_COLOR_TRICK" val="1"/>
  <p:tag name="KSO_WM_DIAGRAM_COLOR_TEXT_CAN_REMOVE" val="n"/>
  <p:tag name="KSO_WM_UNIT_SUBTYPE" val="a"/>
  <p:tag name="KSO_WM_UNIT_NOCLEAR" val="0"/>
  <p:tag name="KSO_WM_DIAGRAM_GROUP_CODE" val="m1-1"/>
  <p:tag name="KSO_WM_UNIT_TYPE" val="m_h_f"/>
  <p:tag name="KSO_WM_UNIT_INDEX" val="1_5_1"/>
  <p:tag name="KSO_WM_UNIT_PRESET_TEXT" val="单击此处输入您的项正文，文字是您思想的提炼，请尽量言简意赅的阐述"/>
  <p:tag name="KSO_WM_UNIT_TEXT_FILL_FORE_SCHEMECOLOR_INDEX" val="1"/>
  <p:tag name="KSO_WM_UNIT_TEXT_FILL_TYPE" val="1"/>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DIAGRAM_USE_COLOR_VALUE" val="{&quot;color_scheme&quot;:1,&quot;color_type&quot;:1,&quot;theme_color_indexes&quot;:[]}"/>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h_a*1_5_1"/>
  <p:tag name="KSO_WM_TEMPLATE_CATEGORY" val="diagram"/>
  <p:tag name="KSO_WM_TEMPLATE_INDEX" val="20234860"/>
  <p:tag name="KSO_WM_UNIT_LAYERLEVEL" val="1_1_1"/>
  <p:tag name="KSO_WM_TAG_VERSION" val="3.0"/>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DIAGRAM_GROUP_CODE" val="m1-1"/>
  <p:tag name="KSO_WM_UNIT_TYPE" val="m_h_a"/>
  <p:tag name="KSO_WM_UNIT_INDEX" val="1_5_1"/>
  <p:tag name="KSO_WM_UNIT_PRESET_TEXT" val="添加项标题"/>
  <p:tag name="KSO_WM_UNIT_TEXT_FILL_FORE_SCHEMECOLOR_INDEX" val="3"/>
  <p:tag name="KSO_WM_UNIT_TEXT_FILL_TYPE" val="3"/>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6000000238418579,&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
  <p:tag name="KSO_WM_UNIT_TEXT_TYPE" val="1"/>
  <p:tag name="KSO_WM_DIAGRAM_USE_COLOR_VALUE" val="{&quot;color_scheme&quot;:1,&quot;color_type&quot;:1,&quot;theme_color_indexes&quot;:[]}"/>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h_i*1_6_1"/>
  <p:tag name="KSO_WM_TEMPLATE_CATEGORY" val="diagram"/>
  <p:tag name="KSO_WM_TEMPLATE_INDEX" val="20234860"/>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6_1"/>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gradient&quot;:[{&quot;brightness&quot;:0,&quot;colorType&quot;:1,&quot;foreColorIndex&quot;:5,&quot;pos&quot;:0.30000001192092896,&quot;transparency&quot;:0},{&quot;brightness&quot;:0.800000011920929,&quot;colorType&quot;:1,&quot;foreColorIndex&quot;:5,&quot;pos&quot;:0.029999999329447746,&quot;transparency&quot;:0},{&quot;brightness&quot;:0,&quot;colorType&quot;:1,&quot;foreColorIndex&quot;:5,&quot;pos&quot;:0.8299999833106995,&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h_f*1_6_1"/>
  <p:tag name="KSO_WM_TEMPLATE_CATEGORY" val="diagram"/>
  <p:tag name="KSO_WM_TEMPLATE_INDEX" val="20234860"/>
  <p:tag name="KSO_WM_UNIT_LAYERLEVEL" val="1_1_1"/>
  <p:tag name="KSO_WM_TAG_VERSION" val="3.0"/>
  <p:tag name="KSO_WM_BEAUTIFY_FLAG" val="#wm#"/>
  <p:tag name="KSO_WM_DIAGRAM_VERSION" val="3"/>
  <p:tag name="KSO_WM_DIAGRAM_COLOR_TRICK" val="1"/>
  <p:tag name="KSO_WM_DIAGRAM_COLOR_TEXT_CAN_REMOVE" val="n"/>
  <p:tag name="KSO_WM_UNIT_SUBTYPE" val="a"/>
  <p:tag name="KSO_WM_UNIT_NOCLEAR" val="0"/>
  <p:tag name="KSO_WM_DIAGRAM_GROUP_CODE" val="m1-1"/>
  <p:tag name="KSO_WM_UNIT_TYPE" val="m_h_f"/>
  <p:tag name="KSO_WM_UNIT_INDEX" val="1_6_1"/>
  <p:tag name="KSO_WM_UNIT_PRESET_TEXT" val="单击此处输入您的项正文，文字是您思想的提炼，请尽量言简意赅的阐述"/>
  <p:tag name="KSO_WM_UNIT_TEXT_FILL_FORE_SCHEMECOLOR_INDEX" val="1"/>
  <p:tag name="KSO_WM_UNIT_TEXT_FILL_TYPE" val="1"/>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DIAGRAM_USE_COLOR_VALUE" val="{&quot;color_scheme&quot;:1,&quot;color_type&quot;:1,&quot;theme_color_indexes&quot;:[]}"/>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h_a*1_6_1"/>
  <p:tag name="KSO_WM_TEMPLATE_CATEGORY" val="diagram"/>
  <p:tag name="KSO_WM_TEMPLATE_INDEX" val="20234860"/>
  <p:tag name="KSO_WM_UNIT_LAYERLEVEL" val="1_1_1"/>
  <p:tag name="KSO_WM_TAG_VERSION" val="3.0"/>
  <p:tag name="KSO_WM_BEAUTIFY_FLAG" val="#wm#"/>
  <p:tag name="KSO_WM_DIAGRAM_VERSION" val="3"/>
  <p:tag name="KSO_WM_DIAGRAM_COLOR_TRICK" val="1"/>
  <p:tag name="KSO_WM_DIAGRAM_COLOR_TEXT_CAN_REMOVE" val="n"/>
  <p:tag name="KSO_WM_UNIT_ISCONTENTSTITLE" val="0"/>
  <p:tag name="KSO_WM_UNIT_ISNUMDGMTITLE" val="0"/>
  <p:tag name="KSO_WM_UNIT_NOCLEAR" val="0"/>
  <p:tag name="KSO_WM_DIAGRAM_GROUP_CODE" val="m1-1"/>
  <p:tag name="KSO_WM_UNIT_TYPE" val="m_h_a"/>
  <p:tag name="KSO_WM_UNIT_INDEX" val="1_6_1"/>
  <p:tag name="KSO_WM_UNIT_PRESET_TEXT" val="添加项标题"/>
  <p:tag name="KSO_WM_UNIT_TEXT_FILL_FORE_SCHEMECOLOR_INDEX" val="3"/>
  <p:tag name="KSO_WM_UNIT_TEXT_FILL_TYPE" val="3"/>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radient&quot;:[{&quot;brightness&quot;:0.6000000238418579,&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
  <p:tag name="KSO_WM_UNIT_TEXT_TYPE" val="1"/>
  <p:tag name="KSO_WM_DIAGRAM_USE_COLOR_VALUE" val="{&quot;color_scheme&quot;:1,&quot;color_type&quot;:1,&quot;theme_color_indexes&quot;:[]}"/>
</p:tagLst>
</file>

<file path=ppt/tags/tag117.xml><?xml version="1.0" encoding="utf-8"?>
<p:tagLst xmlns:p="http://schemas.openxmlformats.org/presentationml/2006/main">
  <p:tag name="KSO_WM_DIAGRAM_VIRTUALLY_FRAME" val="{&quot;height&quot;:351.7,&quot;left&quot;:671.5,&quot;top&quot;:122.45,&quot;width&quot;:592.5}"/>
</p:tagLst>
</file>

<file path=ppt/tags/tag118.xml><?xml version="1.0" encoding="utf-8"?>
<p:tagLst xmlns:p="http://schemas.openxmlformats.org/presentationml/2006/main">
  <p:tag name="KSO_WM_UNIT_TYPE" val="a"/>
  <p:tag name="KSO_WM_UNIT_INDEX" val="1"/>
  <p:tag name="KSO_WM_BEAUTIFY_FLAG" val="#wm#"/>
  <p:tag name="KSO_WM_TAG_VERSION" val="3.0"/>
  <p:tag name="KSO_WM_TEMPLATE_NEED_RESERVE" val="1"/>
  <p:tag name="KSO_WM_TEMPLATE_INDEX" val="05659"/>
  <p:tag name="KSO_WM_TEMPLATE_CATEGORY" val="custom"/>
  <p:tag name="KSO_WM_UNIT_ID" val="custom05659_3*a*1"/>
  <p:tag name="KSO_WM_UNIT_LAYERLEVEL" val="1"/>
</p:tagLst>
</file>

<file path=ppt/tags/tag119.xml><?xml version="1.0" encoding="utf-8"?>
<p:tagLst xmlns:p="http://schemas.openxmlformats.org/presentationml/2006/main">
  <p:tag name="KSO_WM_UNIT_TYPE" val="i"/>
  <p:tag name="KSO_WM_DECORATE_TYPE" val="i_cd"/>
  <p:tag name="KSO_WM_UNIT_INDEX" val="1"/>
  <p:tag name="KSO_WM_BEAUTIFY_FLAG" val="#wm#"/>
  <p:tag name="KSO_WM_TAG_VERSION" val="3.0"/>
  <p:tag name="KSO_WM_TEMPLATE_NEED_RESERVE" val="1"/>
  <p:tag name="KSO_WM_TEMPLATE_INDEX" val="05659"/>
  <p:tag name="KSO_WM_TEMPLATE_CATEGORY" val="custom"/>
  <p:tag name="KSO_WM_UNIT_ID" val="custom05659_3*i*1"/>
  <p:tag name="KSO_WM_UNIT_LAYERLEVEL" val="1"/>
</p:tagLst>
</file>

<file path=ppt/tags/tag12.xml><?xml version="1.0" encoding="utf-8"?>
<p:tagLst xmlns:p="http://schemas.openxmlformats.org/presentationml/2006/main">
  <p:tag name="KSO_WM_DIAGRAM_VIRTUALLY_FRAME" val="{&quot;height&quot;:333.711968503937,&quot;left&quot;:444.66496062992127,&quot;top&quot;:130.87212598425197,&quot;width&quot;:498.87913385826766}"/>
</p:tagLst>
</file>

<file path=ppt/tags/tag120.xml><?xml version="1.0" encoding="utf-8"?>
<p:tagLst xmlns:p="http://schemas.openxmlformats.org/presentationml/2006/main">
  <p:tag name="KSO_WM_UNIT_TYPE" val="e"/>
  <p:tag name="KSO_WM_UNIT_INDEX" val="2"/>
  <p:tag name="KSO_WM_BEAUTIFY_FLAG" val="#wm#"/>
  <p:tag name="KSO_WM_TAG_VERSION" val="3.0"/>
  <p:tag name="KSO_WM_TEMPLATE_NEED_RESERVE" val="1"/>
  <p:tag name="KSO_WM_TEMPLATE_INDEX" val="05659"/>
  <p:tag name="KSO_WM_TEMPLATE_CATEGORY" val="custom"/>
  <p:tag name="KSO_WM_UNIT_ID" val="custom05659_3*e*2"/>
  <p:tag name="KSO_WM_UNIT_LAYERLEVEL" val="1"/>
</p:tagLst>
</file>

<file path=ppt/tags/tag121.xml><?xml version="1.0" encoding="utf-8"?>
<p:tagLst xmlns:p="http://schemas.openxmlformats.org/presentationml/2006/main">
  <p:tag name="KSO_WM_UNIT_TYPE" val="e"/>
  <p:tag name="KSO_WM_UNIT_INDEX" val="1"/>
  <p:tag name="KSO_WM_BEAUTIFY_FLAG" val="#wm#"/>
  <p:tag name="KSO_WM_TAG_VERSION" val="3.0"/>
  <p:tag name="KSO_WM_TEMPLATE_NEED_RESERVE" val="1"/>
  <p:tag name="KSO_WM_TEMPLATE_INDEX" val="05659"/>
  <p:tag name="KSO_WM_TEMPLATE_CATEGORY" val="custom"/>
  <p:tag name="KSO_WM_UNIT_ID" val="custom05659_3*e*1"/>
  <p:tag name="KSO_WM_UNIT_LAYERLEVEL" val="1"/>
</p:tagLst>
</file>

<file path=ppt/tags/tag122.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3_1"/>
  <p:tag name="KSO_WM_UNIT_TYPE" val="l_h_i"/>
  <p:tag name="KSO_WM_UNIT_PRESET_TEXT" val=" "/>
</p:tagLst>
</file>

<file path=ppt/tags/tag123.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3_1"/>
  <p:tag name="KSO_WM_UNIT_TYPE" val="l_h_i"/>
  <p:tag name="KSO_WM_UNIT_PRESET_TEXT" val=" "/>
</p:tagLst>
</file>

<file path=ppt/tags/tag124.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3_1"/>
  <p:tag name="KSO_WM_UNIT_TYPE" val="l_h_i"/>
  <p:tag name="KSO_WM_UNIT_PRESET_TEXT" val=" "/>
</p:tagLst>
</file>

<file path=ppt/tags/tag125.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3_1"/>
  <p:tag name="KSO_WM_UNIT_TYPE" val="l_h_i"/>
  <p:tag name="KSO_WM_UNIT_PRESET_TEXT" val=" "/>
</p:tagLst>
</file>

<file path=ppt/tags/tag126.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3_1"/>
  <p:tag name="KSO_WM_UNIT_TYPE" val="l_h_i"/>
  <p:tag name="KSO_WM_UNIT_PRESET_TEXT" val=" "/>
</p:tagLst>
</file>

<file path=ppt/tags/tag127.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3_1"/>
  <p:tag name="KSO_WM_UNIT_TYPE" val="l_h_i"/>
  <p:tag name="KSO_WM_UNIT_PRESET_TEXT" val=" "/>
</p:tagLst>
</file>

<file path=ppt/tags/tag128.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3_1"/>
  <p:tag name="KSO_WM_UNIT_TYPE" val="l_h_i"/>
  <p:tag name="KSO_WM_UNIT_PRESET_TEXT" val=" "/>
</p:tagLst>
</file>

<file path=ppt/tags/tag129.xml><?xml version="1.0" encoding="utf-8"?>
<p:tagLst xmlns:p="http://schemas.openxmlformats.org/presentationml/2006/main">
  <p:tag name="KSO_WM_FIGMA_DECORATION_INDEX" val="19"/>
  <p:tag name="$PH_EXT" val="2"/>
  <p:tag name="KSO_WM_BEAUTIFY_FLAG" val="#fgm#"/>
  <p:tag name="KSO_WM_DIAGRAM_GROUP_CODE" val="1"/>
  <p:tag name="KSO_WM_FIGMA_FLAG" val="#fgm#"/>
  <p:tag name="KSO_WM_SYNC_SLIDE_TEXT" val="1"/>
  <p:tag name="KSO_WM_UNIT_INDEX" val="1_3_1"/>
  <p:tag name="KSO_WM_UNIT_TYPE" val="l_h_i"/>
  <p:tag name="KSO_WM_UNIT_PRESET_TEXT" val=" "/>
</p:tagLst>
</file>

<file path=ppt/tags/tag13.xml><?xml version="1.0" encoding="utf-8"?>
<p:tagLst xmlns:p="http://schemas.openxmlformats.org/presentationml/2006/main">
  <p:tag name="KSO_WM_DIAGRAM_VIRTUALLY_FRAME" val="{&quot;height&quot;:333.711968503937,&quot;left&quot;:444.66496062992127,&quot;top&quot;:130.87212598425197,&quot;width&quot;:498.87913385826766}"/>
</p:tagLst>
</file>

<file path=ppt/tags/tag130.xml><?xml version="1.0" encoding="utf-8"?>
<p:tagLst xmlns:p="http://schemas.openxmlformats.org/presentationml/2006/main">
  <p:tag name="KSO_WM_DIAGRAM_VIRTUALLY_FRAME" val="{&quot;height&quot;:337.7897637795276,&quot;left&quot;:127.44811023622046,&quot;top&quot;:257.20023622047245,&quot;width&quot;:1027.0863779527558}"/>
</p:tagLst>
</file>

<file path=ppt/tags/tag131.xml><?xml version="1.0" encoding="utf-8"?>
<p:tagLst xmlns:p="http://schemas.openxmlformats.org/presentationml/2006/main">
  <p:tag name="KSO_WM_DIAGRAM_VIRTUALLY_FRAME" val="{&quot;height&quot;:337.7897637795276,&quot;left&quot;:127.44811023622046,&quot;top&quot;:257.20023622047245,&quot;width&quot;:1027.0863779527558}"/>
</p:tagLst>
</file>

<file path=ppt/tags/tag132.xml><?xml version="1.0" encoding="utf-8"?>
<p:tagLst xmlns:p="http://schemas.openxmlformats.org/presentationml/2006/main">
  <p:tag name="KSO_WM_DIAGRAM_VIRTUALLY_FRAME" val="{&quot;height&quot;:337.7897637795276,&quot;left&quot;:127.44811023622046,&quot;top&quot;:257.20023622047245,&quot;width&quot;:1027.0863779527558}"/>
</p:tagLst>
</file>

<file path=ppt/tags/tag133.xml><?xml version="1.0" encoding="utf-8"?>
<p:tagLst xmlns:p="http://schemas.openxmlformats.org/presentationml/2006/main">
  <p:tag name="KSO_WM_DIAGRAM_VIRTUALLY_FRAME" val="{&quot;height&quot;:337.7897637795276,&quot;left&quot;:127.44811023622046,&quot;top&quot;:257.20023622047245,&quot;width&quot;:1027.0863779527558}"/>
</p:tagLst>
</file>

<file path=ppt/tags/tag134.xml><?xml version="1.0" encoding="utf-8"?>
<p:tagLst xmlns:p="http://schemas.openxmlformats.org/presentationml/2006/main">
  <p:tag name="KSO_WM_DIAGRAM_VIRTUALLY_FRAME" val="{&quot;height&quot;:337.7897637795276,&quot;left&quot;:127.44811023622046,&quot;top&quot;:257.20023622047245,&quot;width&quot;:1027.0863779527558}"/>
</p:tagLst>
</file>

<file path=ppt/tags/tag135.xml><?xml version="1.0" encoding="utf-8"?>
<p:tagLst xmlns:p="http://schemas.openxmlformats.org/presentationml/2006/main">
  <p:tag name="KSO_WM_DIAGRAM_VIRTUALLY_FRAME" val="{&quot;height&quot;:337.7897637795276,&quot;left&quot;:127.44811023622046,&quot;top&quot;:257.20023622047245,&quot;width&quot;:1027.0863779527558}"/>
</p:tagLst>
</file>

<file path=ppt/tags/tag136.xml><?xml version="1.0" encoding="utf-8"?>
<p:tagLst xmlns:p="http://schemas.openxmlformats.org/presentationml/2006/main">
  <p:tag name="KSO_WM_DIAGRAM_VIRTUALLY_FRAME" val="{&quot;height&quot;:337.7897637795276,&quot;left&quot;:127.44811023622046,&quot;top&quot;:257.20023622047245,&quot;width&quot;:1027.0863779527558}"/>
</p:tagLst>
</file>

<file path=ppt/tags/tag137.xml><?xml version="1.0" encoding="utf-8"?>
<p:tagLst xmlns:p="http://schemas.openxmlformats.org/presentationml/2006/main">
  <p:tag name="KSO_WM_DIAGRAM_VIRTUALLY_FRAME" val="{&quot;height&quot;:337.7897637795276,&quot;left&quot;:127.44811023622046,&quot;top&quot;:257.20023622047245,&quot;width&quot;:1027.0863779527558}"/>
</p:tagLst>
</file>

<file path=ppt/tags/tag138.xml><?xml version="1.0" encoding="utf-8"?>
<p:tagLst xmlns:p="http://schemas.openxmlformats.org/presentationml/2006/main">
  <p:tag name="KSO_WM_DIAGRAM_VIRTUALLY_FRAME" val="{&quot;height&quot;:350,&quot;left&quot;:40,&quot;top&quot;:236,&quot;width&quot;:1200}"/>
</p:tagLst>
</file>

<file path=ppt/tags/tag139.xml><?xml version="1.0" encoding="utf-8"?>
<p:tagLst xmlns:p="http://schemas.openxmlformats.org/presentationml/2006/main">
  <p:tag name="KSO_WM_DIAGRAM_VIRTUALLY_FRAME" val="{&quot;height&quot;:350,&quot;left&quot;:40,&quot;top&quot;:236,&quot;width&quot;:1200}"/>
</p:tagLst>
</file>

<file path=ppt/tags/tag14.xml><?xml version="1.0" encoding="utf-8"?>
<p:tagLst xmlns:p="http://schemas.openxmlformats.org/presentationml/2006/main">
  <p:tag name="KSO_WM_DIAGRAM_VIRTUALLY_FRAME" val="{&quot;height&quot;:333.711968503937,&quot;left&quot;:444.66496062992127,&quot;top&quot;:130.87212598425197,&quot;width&quot;:498.87913385826766}"/>
</p:tagLst>
</file>

<file path=ppt/tags/tag140.xml><?xml version="1.0" encoding="utf-8"?>
<p:tagLst xmlns:p="http://schemas.openxmlformats.org/presentationml/2006/main">
  <p:tag name="KSO_WM_DIAGRAM_VIRTUALLY_FRAME" val="{&quot;height&quot;:350,&quot;left&quot;:40,&quot;top&quot;:236,&quot;width&quot;:1200}"/>
</p:tagLst>
</file>

<file path=ppt/tags/tag141.xml><?xml version="1.0" encoding="utf-8"?>
<p:tagLst xmlns:p="http://schemas.openxmlformats.org/presentationml/2006/main">
  <p:tag name="KSO_WM_DIAGRAM_VIRTUALLY_FRAME" val="{&quot;height&quot;:350,&quot;left&quot;:40,&quot;top&quot;:236,&quot;width&quot;:1200}"/>
</p:tagLst>
</file>

<file path=ppt/tags/tag142.xml><?xml version="1.0" encoding="utf-8"?>
<p:tagLst xmlns:p="http://schemas.openxmlformats.org/presentationml/2006/main">
  <p:tag name="KSO_WM_UNIT_TYPE" val="a"/>
  <p:tag name="KSO_WM_UNIT_INDEX" val="1"/>
  <p:tag name="KSO_WM_BEAUTIFY_FLAG" val="#wm#"/>
  <p:tag name="KSO_WM_TAG_VERSION" val="3.0"/>
  <p:tag name="KSO_WM_TEMPLATE_NEED_RESERVE" val="1"/>
  <p:tag name="KSO_WM_TEMPLATE_INDEX" val="05659"/>
  <p:tag name="KSO_WM_TEMPLATE_CATEGORY" val="custom"/>
  <p:tag name="KSO_WM_UNIT_ID" val="custom05659_3*a*1"/>
  <p:tag name="KSO_WM_UNIT_LAYERLEVEL" val="1"/>
</p:tagLst>
</file>

<file path=ppt/tags/tag143.xml><?xml version="1.0" encoding="utf-8"?>
<p:tagLst xmlns:p="http://schemas.openxmlformats.org/presentationml/2006/main">
  <p:tag name="KSO_WM_UNIT_TYPE" val="i"/>
  <p:tag name="KSO_WM_DECORATE_TYPE" val="i_cd"/>
  <p:tag name="KSO_WM_UNIT_INDEX" val="1"/>
  <p:tag name="KSO_WM_BEAUTIFY_FLAG" val="#wm#"/>
  <p:tag name="KSO_WM_TAG_VERSION" val="3.0"/>
  <p:tag name="KSO_WM_TEMPLATE_NEED_RESERVE" val="1"/>
  <p:tag name="KSO_WM_TEMPLATE_INDEX" val="05659"/>
  <p:tag name="KSO_WM_TEMPLATE_CATEGORY" val="custom"/>
  <p:tag name="KSO_WM_UNIT_ID" val="custom05659_3*i*1"/>
  <p:tag name="KSO_WM_UNIT_LAYERLEVEL" val="1"/>
</p:tagLst>
</file>

<file path=ppt/tags/tag144.xml><?xml version="1.0" encoding="utf-8"?>
<p:tagLst xmlns:p="http://schemas.openxmlformats.org/presentationml/2006/main">
  <p:tag name="KSO_WM_UNIT_TYPE" val="e"/>
  <p:tag name="KSO_WM_UNIT_INDEX" val="2"/>
  <p:tag name="KSO_WM_BEAUTIFY_FLAG" val="#wm#"/>
  <p:tag name="KSO_WM_TAG_VERSION" val="3.0"/>
  <p:tag name="KSO_WM_TEMPLATE_NEED_RESERVE" val="1"/>
  <p:tag name="KSO_WM_TEMPLATE_INDEX" val="05659"/>
  <p:tag name="KSO_WM_TEMPLATE_CATEGORY" val="custom"/>
  <p:tag name="KSO_WM_UNIT_ID" val="custom05659_3*e*2"/>
  <p:tag name="KSO_WM_UNIT_LAYERLEVEL" val="1"/>
</p:tagLst>
</file>

<file path=ppt/tags/tag145.xml><?xml version="1.0" encoding="utf-8"?>
<p:tagLst xmlns:p="http://schemas.openxmlformats.org/presentationml/2006/main">
  <p:tag name="KSO_WM_UNIT_TYPE" val="e"/>
  <p:tag name="KSO_WM_UNIT_INDEX" val="1"/>
  <p:tag name="KSO_WM_BEAUTIFY_FLAG" val="#wm#"/>
  <p:tag name="KSO_WM_TAG_VERSION" val="3.0"/>
  <p:tag name="KSO_WM_TEMPLATE_NEED_RESERVE" val="1"/>
  <p:tag name="KSO_WM_TEMPLATE_INDEX" val="05659"/>
  <p:tag name="KSO_WM_TEMPLATE_CATEGORY" val="custom"/>
  <p:tag name="KSO_WM_UNIT_ID" val="custom05659_3*e*1"/>
  <p:tag name="KSO_WM_UNIT_LAYERLEVEL" val="1"/>
</p:tagLst>
</file>

<file path=ppt/tags/tag14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UNIT_ID" val="diagram20231114_3*n_h_i*1_2_2"/>
  <p:tag name="KSO_WM_TEMPLATE_CATEGORY" val="diagram"/>
  <p:tag name="KSO_WM_TEMPLATE_INDEX" val="20231114"/>
  <p:tag name="KSO_WM_UNIT_LAYERLEVEL" val="1_1_1"/>
  <p:tag name="KSO_WM_TAG_VERSION" val="3.0"/>
  <p:tag name="KSO_WM_DIAGRAM_GROUP_CODE" val="n1-1"/>
  <p:tag name="KSO_WM_UNIT_TYPE" val="n_h_i"/>
  <p:tag name="KSO_WM_UNIT_INDEX" val="1_2_2"/>
  <p:tag name="KSO_WM_DIAGRAM_VERSION" val="3"/>
  <p:tag name="KSO_WM_DIAGRAM_COLOR_TRICK" val="1"/>
  <p:tag name="KSO_WM_DIAGRAM_COLOR_TEXT_CAN_REMOVE" val="n"/>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solid&quot;:{&quot;brightness&quot;:0.800000011920929,&quot;colorType&quot;:1,&quot;foreColorIndex&quot;:5,&quot;transparency&quot;:0.69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8"/>
  <p:tag name="KSO_WM_DIAGRAM_USE_COLOR_VALUE" val="{&quot;color_scheme&quot;:1,&quot;color_type&quot;:1,&quot;theme_color_indexes&quot;:[]}"/>
</p:tagLst>
</file>

<file path=ppt/tags/tag147.xml><?xml version="1.0" encoding="utf-8"?>
<p:tagLst xmlns:p="http://schemas.openxmlformats.org/presentationml/2006/main">
  <p:tag name="KSO_WM_UNIT_FILL_FORE_SCHEMECOLOR_INDEX_1_BRIGHTNESS" val="0"/>
  <p:tag name="KSO_WM_UNIT_FILL_FORE_SCHEMECOLOR_INDEX_1" val="5"/>
  <p:tag name="KSO_WM_UNIT_FILL_FORE_SCHEMECOLOR_INDEX_1_POS" val="0"/>
  <p:tag name="KSO_WM_UNIT_FILL_FORE_SCHEMECOLOR_INDEX_1_TRANS" val="0"/>
  <p:tag name="KSO_WM_UNIT_FILL_FORE_SCHEMECOLOR_INDEX_2_BRIGHTNESS" val="0.2"/>
  <p:tag name="KSO_WM_UNIT_FILL_FORE_SCHEMECOLOR_INDEX_2" val="5"/>
  <p:tag name="KSO_WM_UNIT_FILL_FORE_SCHEMECOLOR_INDEX_2_POS" val="1"/>
  <p:tag name="KSO_WM_UNIT_FILL_FORE_SCHEMECOLOR_INDEX_2_TRANS" val="0"/>
  <p:tag name="KSO_WM_UNIT_FILL_GRADIENT_TYPE" val="2"/>
  <p:tag name="KSO_WM_UNIT_FILL_GRADIENT_ANGLE" val="0"/>
  <p:tag name="KSO_WM_UNIT_FILL_GRADIENT_DIRECTION" val="10"/>
  <p:tag name="KSO_WM_UNIT_LINE_FORE_SCHEMECOLOR_INDEX_1_BRIGHTNESS" val="0"/>
  <p:tag name="KSO_WM_UNIT_LINE_FORE_SCHEMECOLOR_INDEX_1" val="14"/>
  <p:tag name="KSO_WM_UNIT_LINE_FORE_SCHEMECOLOR_INDEX_1_POS" val="0"/>
  <p:tag name="KSO_WM_UNIT_LINE_FORE_SCHEMECOLOR_INDEX_1_TRANS" val="0"/>
  <p:tag name="KSO_WM_UNIT_LINE_FORE_SCHEMECOLOR_INDEX_2_BRIGHTNESS" val="0"/>
  <p:tag name="KSO_WM_UNIT_LINE_FORE_SCHEMECOLOR_INDEX_2" val="14"/>
  <p:tag name="KSO_WM_UNIT_LINE_FORE_SCHEMECOLOR_INDEX_2_POS" val="0.53"/>
  <p:tag name="KSO_WM_UNIT_LINE_FORE_SCHEMECOLOR_INDEX_2_TRANS" val="1"/>
  <p:tag name="KSO_WM_UNIT_LINE_GRADIENT_TYPE" val="0"/>
  <p:tag name="KSO_WM_UNIT_LINE_GRADIENT_ANGLE" val="270"/>
  <p:tag name="KSO_WM_UNIT_LINE_GRADIENT_DIRECTION" val="6"/>
  <p:tag name="KSO_WM_UNIT_LINE_FILL_TYPE" val="5"/>
  <p:tag name="KSO_WM_UNIT_SHADOW_SCHEMECOLOR_INDEX_BRIGHTNESS" val="0"/>
  <p:tag name="KSO_WM_UNIT_SHADOW_SCHEMECOLOR_INDEX" val="5"/>
  <p:tag name="KSO_WM_UNIT_TEXT_FILL_FORE_SCHEMECOLOR_INDEX_BRIGHTNESS" val="0"/>
  <p:tag name="KSO_WM_UNIT_HIGHLIGHT" val="0"/>
  <p:tag name="KSO_WM_UNIT_COMPATIBLE" val="0"/>
  <p:tag name="KSO_WM_UNIT_DIAGRAM_ISNUMVISUAL" val="0"/>
  <p:tag name="KSO_WM_UNIT_DIAGRAM_ISREFERUNIT" val="0"/>
  <p:tag name="KSO_WM_UNIT_ID" val="diagram20231114_3*n_h_a*1_1_1"/>
  <p:tag name="KSO_WM_TEMPLATE_CATEGORY" val="diagram"/>
  <p:tag name="KSO_WM_TEMPLATE_INDEX" val="20231114"/>
  <p:tag name="KSO_WM_UNIT_LAYERLEVEL" val="1_1_1"/>
  <p:tag name="KSO_WM_TAG_VERSION" val="3.0"/>
  <p:tag name="KSO_WM_UNIT_ISCONTENTSTITLE" val="0"/>
  <p:tag name="KSO_WM_UNIT_ISNUMDGMTITLE" val="0"/>
  <p:tag name="KSO_WM_UNIT_NOCLEAR" val="0"/>
  <p:tag name="KSO_WM_UNIT_VALUE" val="12"/>
  <p:tag name="KSO_WM_DIAGRAM_GROUP_CODE" val="n1-1"/>
  <p:tag name="KSO_WM_UNIT_TYPE" val="n_h_a"/>
  <p:tag name="KSO_WM_UNIT_INDEX" val="1_1_1"/>
  <p:tag name="KSO_WM_DIAGRAM_VERSION" val="3"/>
  <p:tag name="KSO_WM_DIAGRAM_COLOR_TRICK" val="1"/>
  <p:tag name="KSO_WM_DIAGRAM_COLOR_TEXT_CAN_REMOVE" val="n"/>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gradient&quot;:[{&quot;brightness&quot;:0,&quot;colorType&quot;:2,&quot;pos&quot;:0,&quot;rgb&quot;:&quot;#ffffff&quot;,&quot;transparency&quot;:0},{&quot;brightness&quot;:0,&quot;colorType&quot;:2,&quot;pos&quot;:0.5299999713897705,&quot;rgb&quot;:&quot;#ffffff&quot;,&quot;transparency&quot;:1}],&quot;type&quot;:2},&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TEXT_TYPE" val="1"/>
  <p:tag name="KSO_WM_BEAUTIFY_FLAG" val="#wm#"/>
  <p:tag name="KSO_WM_UNIT_PRESET_TEXT" val="单击此处&#10;添加标题"/>
  <p:tag name="KSO_WM_UNIT_FILL_TYPE" val="3"/>
  <p:tag name="KSO_WM_DIAGRAM_USE_COLOR_VALUE" val="{&quot;color_scheme&quot;:1,&quot;color_type&quot;:1,&quot;theme_color_indexes&quot;:[]}"/>
</p:tagLst>
</file>

<file path=ppt/tags/tag148.xml><?xml version="1.0" encoding="utf-8"?>
<p:tagLst xmlns:p="http://schemas.openxmlformats.org/presentationml/2006/main">
  <p:tag name="KSO_WM_UNIT_FILL_FORE_SCHEMECOLOR_INDEX_1_BRIGHTNESS" val="0"/>
  <p:tag name="KSO_WM_UNIT_FILL_FORE_SCHEMECOLOR_INDEX_1" val="5"/>
  <p:tag name="KSO_WM_UNIT_FILL_FORE_SCHEMECOLOR_INDEX_1_POS" val="0"/>
  <p:tag name="KSO_WM_UNIT_FILL_FORE_SCHEMECOLOR_INDEX_1_TRANS" val="0"/>
  <p:tag name="KSO_WM_UNIT_FILL_FORE_SCHEMECOLOR_INDEX_2_BRIGHTNESS" val="0.2"/>
  <p:tag name="KSO_WM_UNIT_FILL_FORE_SCHEMECOLOR_INDEX_2" val="5"/>
  <p:tag name="KSO_WM_UNIT_FILL_FORE_SCHEMECOLOR_INDEX_2_POS" val="1"/>
  <p:tag name="KSO_WM_UNIT_FILL_FORE_SCHEMECOLOR_INDEX_2_TRANS" val="0"/>
  <p:tag name="KSO_WM_UNIT_FILL_GRADIENT_TYPE" val="2"/>
  <p:tag name="KSO_WM_UNIT_FILL_GRADIENT_ANGLE" val="0"/>
  <p:tag name="KSO_WM_UNIT_FILL_GRADIENT_DIRECTION" val="10"/>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ID" val="diagram20231114_3*n_h_h_i*1_2_1_1"/>
  <p:tag name="KSO_WM_TEMPLATE_CATEGORY" val="diagram"/>
  <p:tag name="KSO_WM_TEMPLATE_INDEX" val="20231114"/>
  <p:tag name="KSO_WM_UNIT_LAYERLEVEL" val="1_1_1_1"/>
  <p:tag name="KSO_WM_TAG_VERSION" val="3.0"/>
  <p:tag name="KSO_WM_DIAGRAM_GROUP_CODE" val="n1-1"/>
  <p:tag name="KSO_WM_UNIT_TYPE" val="n_h_h_i"/>
  <p:tag name="KSO_WM_UNIT_INDEX" val="1_2_1_1"/>
  <p:tag name="KSO_WM_DIAGRAM_VERSION" val="3"/>
  <p:tag name="KSO_WM_DIAGRAM_COLOR_TRICK" val="1"/>
  <p:tag name="KSO_WM_DIAGRAM_COLOR_TEXT_CAN_REMOVE" val="n"/>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
</p:tagLst>
</file>

<file path=ppt/tags/tag149.xml><?xml version="1.0" encoding="utf-8"?>
<p:tagLst xmlns:p="http://schemas.openxmlformats.org/presentationml/2006/main">
  <p:tag name="KSO_WM_UNIT_FILL_FORE_SCHEMECOLOR_INDEX_1_BRIGHTNESS" val="0"/>
  <p:tag name="KSO_WM_UNIT_FILL_FORE_SCHEMECOLOR_INDEX_1" val="5"/>
  <p:tag name="KSO_WM_UNIT_FILL_FORE_SCHEMECOLOR_INDEX_1_POS" val="0"/>
  <p:tag name="KSO_WM_UNIT_FILL_FORE_SCHEMECOLOR_INDEX_1_TRANS" val="0"/>
  <p:tag name="KSO_WM_UNIT_FILL_FORE_SCHEMECOLOR_INDEX_2_BRIGHTNESS" val="0.2"/>
  <p:tag name="KSO_WM_UNIT_FILL_FORE_SCHEMECOLOR_INDEX_2" val="5"/>
  <p:tag name="KSO_WM_UNIT_FILL_FORE_SCHEMECOLOR_INDEX_2_POS" val="1"/>
  <p:tag name="KSO_WM_UNIT_FILL_FORE_SCHEMECOLOR_INDEX_2_TRANS" val="0"/>
  <p:tag name="KSO_WM_UNIT_FILL_GRADIENT_TYPE" val="2"/>
  <p:tag name="KSO_WM_UNIT_FILL_GRADIENT_ANGLE" val="0"/>
  <p:tag name="KSO_WM_UNIT_FILL_GRADIENT_DIRECTION" val="10"/>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ID" val="diagram20231114_3*n_h_h_i*1_2_4_1"/>
  <p:tag name="KSO_WM_TEMPLATE_CATEGORY" val="diagram"/>
  <p:tag name="KSO_WM_TEMPLATE_INDEX" val="20231114"/>
  <p:tag name="KSO_WM_UNIT_LAYERLEVEL" val="1_1_1_1"/>
  <p:tag name="KSO_WM_TAG_VERSION" val="3.0"/>
  <p:tag name="KSO_WM_DIAGRAM_GROUP_CODE" val="n1-1"/>
  <p:tag name="KSO_WM_UNIT_TYPE" val="n_h_h_i"/>
  <p:tag name="KSO_WM_UNIT_INDEX" val="1_2_4_1"/>
  <p:tag name="KSO_WM_DIAGRAM_VERSION" val="3"/>
  <p:tag name="KSO_WM_DIAGRAM_COLOR_TRICK" val="1"/>
  <p:tag name="KSO_WM_DIAGRAM_COLOR_TEXT_CAN_REMOVE" val="n"/>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
</p:tagLst>
</file>

<file path=ppt/tags/tag15.xml><?xml version="1.0" encoding="utf-8"?>
<p:tagLst xmlns:p="http://schemas.openxmlformats.org/presentationml/2006/main">
  <p:tag name="KSO_WM_DIAGRAM_VIRTUALLY_FRAME" val="{&quot;height&quot;:333.711968503937,&quot;left&quot;:444.66496062992127,&quot;top&quot;:130.87212598425197,&quot;width&quot;:498.87913385826766}"/>
</p:tagLst>
</file>

<file path=ppt/tags/tag150.xml><?xml version="1.0" encoding="utf-8"?>
<p:tagLst xmlns:p="http://schemas.openxmlformats.org/presentationml/2006/main">
  <p:tag name="KSO_WM_UNIT_FILL_FORE_SCHEMECOLOR_INDEX_1_BRIGHTNESS" val="0"/>
  <p:tag name="KSO_WM_UNIT_FILL_FORE_SCHEMECOLOR_INDEX_1" val="5"/>
  <p:tag name="KSO_WM_UNIT_FILL_FORE_SCHEMECOLOR_INDEX_1_POS" val="0"/>
  <p:tag name="KSO_WM_UNIT_FILL_FORE_SCHEMECOLOR_INDEX_1_TRANS" val="0"/>
  <p:tag name="KSO_WM_UNIT_FILL_FORE_SCHEMECOLOR_INDEX_2_BRIGHTNESS" val="0.2"/>
  <p:tag name="KSO_WM_UNIT_FILL_FORE_SCHEMECOLOR_INDEX_2" val="5"/>
  <p:tag name="KSO_WM_UNIT_FILL_FORE_SCHEMECOLOR_INDEX_2_POS" val="1"/>
  <p:tag name="KSO_WM_UNIT_FILL_FORE_SCHEMECOLOR_INDEX_2_TRANS" val="0"/>
  <p:tag name="KSO_WM_UNIT_FILL_GRADIENT_TYPE" val="2"/>
  <p:tag name="KSO_WM_UNIT_FILL_GRADIENT_ANGLE" val="0"/>
  <p:tag name="KSO_WM_UNIT_FILL_GRADIENT_DIRECTION" val="10"/>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ID" val="diagram20231114_3*n_h_h_i*1_2_3_1"/>
  <p:tag name="KSO_WM_TEMPLATE_CATEGORY" val="diagram"/>
  <p:tag name="KSO_WM_TEMPLATE_INDEX" val="20231114"/>
  <p:tag name="KSO_WM_UNIT_LAYERLEVEL" val="1_1_1_1"/>
  <p:tag name="KSO_WM_TAG_VERSION" val="3.0"/>
  <p:tag name="KSO_WM_DIAGRAM_GROUP_CODE" val="n1-1"/>
  <p:tag name="KSO_WM_UNIT_TYPE" val="n_h_h_i"/>
  <p:tag name="KSO_WM_UNIT_INDEX" val="1_2_3_1"/>
  <p:tag name="KSO_WM_DIAGRAM_VERSION" val="3"/>
  <p:tag name="KSO_WM_DIAGRAM_COLOR_TRICK" val="1"/>
  <p:tag name="KSO_WM_DIAGRAM_COLOR_TEXT_CAN_REMOVE" val="n"/>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
</p:tagLst>
</file>

<file path=ppt/tags/tag151.xml><?xml version="1.0" encoding="utf-8"?>
<p:tagLst xmlns:p="http://schemas.openxmlformats.org/presentationml/2006/main">
  <p:tag name="KSO_WM_UNIT_FILL_FORE_SCHEMECOLOR_INDEX_1_BRIGHTNESS" val="0"/>
  <p:tag name="KSO_WM_UNIT_FILL_FORE_SCHEMECOLOR_INDEX_1" val="5"/>
  <p:tag name="KSO_WM_UNIT_FILL_FORE_SCHEMECOLOR_INDEX_1_POS" val="0"/>
  <p:tag name="KSO_WM_UNIT_FILL_FORE_SCHEMECOLOR_INDEX_1_TRANS" val="0"/>
  <p:tag name="KSO_WM_UNIT_FILL_FORE_SCHEMECOLOR_INDEX_2_BRIGHTNESS" val="0.2"/>
  <p:tag name="KSO_WM_UNIT_FILL_FORE_SCHEMECOLOR_INDEX_2" val="5"/>
  <p:tag name="KSO_WM_UNIT_FILL_FORE_SCHEMECOLOR_INDEX_2_POS" val="1"/>
  <p:tag name="KSO_WM_UNIT_FILL_FORE_SCHEMECOLOR_INDEX_2_TRANS" val="0"/>
  <p:tag name="KSO_WM_UNIT_FILL_GRADIENT_TYPE" val="2"/>
  <p:tag name="KSO_WM_UNIT_FILL_GRADIENT_ANGLE" val="0"/>
  <p:tag name="KSO_WM_UNIT_FILL_GRADIENT_DIRECTION" val="10"/>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ID" val="diagram20231114_3*n_h_h_i*1_2_2_1"/>
  <p:tag name="KSO_WM_TEMPLATE_CATEGORY" val="diagram"/>
  <p:tag name="KSO_WM_TEMPLATE_INDEX" val="20231114"/>
  <p:tag name="KSO_WM_UNIT_LAYERLEVEL" val="1_1_1_1"/>
  <p:tag name="KSO_WM_TAG_VERSION" val="3.0"/>
  <p:tag name="KSO_WM_DIAGRAM_GROUP_CODE" val="n1-1"/>
  <p:tag name="KSO_WM_UNIT_TYPE" val="n_h_h_i"/>
  <p:tag name="KSO_WM_UNIT_INDEX" val="1_2_2_1"/>
  <p:tag name="KSO_WM_DIAGRAM_VERSION" val="3"/>
  <p:tag name="KSO_WM_DIAGRAM_COLOR_TRICK" val="1"/>
  <p:tag name="KSO_WM_DIAGRAM_COLOR_TEXT_CAN_REMOVE" val="n"/>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
</p:tagLst>
</file>

<file path=ppt/tags/tag152.xml><?xml version="1.0" encoding="utf-8"?>
<p:tagLst xmlns:p="http://schemas.openxmlformats.org/presentationml/2006/main">
  <p:tag name="KSO_WM_UNIT_FILL_FORE_SCHEMECOLOR_INDEX_1_BRIGHTNESS" val="0"/>
  <p:tag name="KSO_WM_UNIT_FILL_FORE_SCHEMECOLOR_INDEX_1" val="5"/>
  <p:tag name="KSO_WM_UNIT_FILL_FORE_SCHEMECOLOR_INDEX_1_POS" val="0"/>
  <p:tag name="KSO_WM_UNIT_FILL_FORE_SCHEMECOLOR_INDEX_1_TRANS" val="0"/>
  <p:tag name="KSO_WM_UNIT_FILL_FORE_SCHEMECOLOR_INDEX_2_BRIGHTNESS" val="0.2"/>
  <p:tag name="KSO_WM_UNIT_FILL_FORE_SCHEMECOLOR_INDEX_2" val="5"/>
  <p:tag name="KSO_WM_UNIT_FILL_FORE_SCHEMECOLOR_INDEX_2_POS" val="1"/>
  <p:tag name="KSO_WM_UNIT_FILL_FORE_SCHEMECOLOR_INDEX_2_TRANS" val="0"/>
  <p:tag name="KSO_WM_UNIT_FILL_GRADIENT_TYPE" val="2"/>
  <p:tag name="KSO_WM_UNIT_FILL_GRADIENT_ANGLE" val="0"/>
  <p:tag name="KSO_WM_UNIT_FILL_GRADIENT_DIRECTION" val="10"/>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UNIT_ID" val="diagram20231114_3*n_h_h_i*1_2_5_1"/>
  <p:tag name="KSO_WM_TEMPLATE_CATEGORY" val="diagram"/>
  <p:tag name="KSO_WM_TEMPLATE_INDEX" val="20231114"/>
  <p:tag name="KSO_WM_UNIT_LAYERLEVEL" val="1_1_1_1"/>
  <p:tag name="KSO_WM_TAG_VERSION" val="3.0"/>
  <p:tag name="KSO_WM_DIAGRAM_GROUP_CODE" val="n1-1"/>
  <p:tag name="KSO_WM_UNIT_TYPE" val="n_h_h_i"/>
  <p:tag name="KSO_WM_UNIT_INDEX" val="1_2_5_1"/>
  <p:tag name="KSO_WM_DIAGRAM_VERSION" val="3"/>
  <p:tag name="KSO_WM_DIAGRAM_COLOR_TRICK" val="1"/>
  <p:tag name="KSO_WM_DIAGRAM_COLOR_TEXT_CAN_REMOVE" val="n"/>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
</p:tagLst>
</file>

<file path=ppt/tags/tag15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2_1"/>
  <p:tag name="KSO_WM_UNIT_ID" val="diagram20231114_3*n_h_h_a*1_2_2_1"/>
  <p:tag name="KSO_WM_TEMPLATE_CATEGORY" val="diagram"/>
  <p:tag name="KSO_WM_TEMPLATE_INDEX" val="20231114"/>
  <p:tag name="KSO_WM_UNIT_LAYERLEVEL" val="1_1_1_1"/>
  <p:tag name="KSO_WM_TAG_VERSION" val="3.0"/>
  <p:tag name="KSO_WM_UNIT_TEXT_FILL_FORE_SCHEMECOLOR_INDEX_BRIGHTNESS" val="0"/>
  <p:tag name="KSO_WM_DIAGRAM_GROUP_CODE" val="n1-1"/>
  <p:tag name="KSO_WM_DIAGRAM_VERSION" val="3"/>
  <p:tag name="KSO_WM_DIAGRAM_COLOR_TRICK" val="1"/>
  <p:tag name="KSO_WM_DIAGRAM_COLOR_TEXT_CAN_REMOVE" val="n"/>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项标题"/>
  <p:tag name="KSO_WM_UNIT_TEXT_FILL_FORE_SCHEMECOLOR_INDEX" val="1"/>
  <p:tag name="KSO_WM_UNIT_TEXT_FILL_TYPE" val="1"/>
  <p:tag name="KSO_WM_DIAGRAM_USE_COLOR_VALUE" val="{&quot;color_scheme&quot;:1,&quot;color_type&quot;:1,&quot;theme_color_indexes&quot;:[]}"/>
</p:tagLst>
</file>

<file path=ppt/tags/tag15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1114_3*n_h_h_f*1_2_2_1"/>
  <p:tag name="KSO_WM_TEMPLATE_CATEGORY" val="diagram"/>
  <p:tag name="KSO_WM_TEMPLATE_INDEX" val="20231114"/>
  <p:tag name="KSO_WM_UNIT_LAYERLEVEL" val="1_1_1_1"/>
  <p:tag name="KSO_WM_TAG_VERSION" val="3.0"/>
  <p:tag name="KSO_WM_UNIT_TEXT_FILL_FORE_SCHEMECOLOR_INDEX_BRIGHTNESS" val="0.35"/>
  <p:tag name="KSO_WM_DIAGRAM_GROUP_CODE" val="n1-1"/>
  <p:tag name="KSO_WM_DIAGRAM_VERSION" val="3"/>
  <p:tag name="KSO_WM_DIAGRAM_COLOR_TRICK" val="1"/>
  <p:tag name="KSO_WM_DIAGRAM_COLOR_TEXT_CAN_REMOVE" val="n"/>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输入你的项正文"/>
  <p:tag name="KSO_WM_UNIT_TEXT_FILL_FORE_SCHEMECOLOR_INDEX" val="1"/>
  <p:tag name="KSO_WM_UNIT_TEXT_FILL_TYPE" val="1"/>
  <p:tag name="KSO_WM_DIAGRAM_USE_COLOR_VALUE" val="{&quot;color_scheme&quot;:1,&quot;color_type&quot;:1,&quot;theme_color_indexes&quot;:[]}"/>
</p:tagLst>
</file>

<file path=ppt/tags/tag15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3_1"/>
  <p:tag name="KSO_WM_UNIT_ID" val="diagram20231114_3*n_h_h_a*1_2_3_1"/>
  <p:tag name="KSO_WM_TEMPLATE_CATEGORY" val="diagram"/>
  <p:tag name="KSO_WM_TEMPLATE_INDEX" val="20231114"/>
  <p:tag name="KSO_WM_UNIT_LAYERLEVEL" val="1_1_1_1"/>
  <p:tag name="KSO_WM_TAG_VERSION" val="3.0"/>
  <p:tag name="KSO_WM_UNIT_TEXT_FILL_FORE_SCHEMECOLOR_INDEX_BRIGHTNESS" val="0"/>
  <p:tag name="KSO_WM_DIAGRAM_GROUP_CODE" val="n1-1"/>
  <p:tag name="KSO_WM_DIAGRAM_VERSION" val="3"/>
  <p:tag name="KSO_WM_DIAGRAM_COLOR_TRICK" val="1"/>
  <p:tag name="KSO_WM_DIAGRAM_COLOR_TEXT_CAN_REMOVE" val="n"/>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项标题"/>
  <p:tag name="KSO_WM_UNIT_TEXT_FILL_FORE_SCHEMECOLOR_INDEX" val="1"/>
  <p:tag name="KSO_WM_UNIT_TEXT_FILL_TYPE" val="1"/>
  <p:tag name="KSO_WM_DIAGRAM_USE_COLOR_VALUE" val="{&quot;color_scheme&quot;:1,&quot;color_type&quot;:1,&quot;theme_color_indexes&quot;:[]}"/>
</p:tagLst>
</file>

<file path=ppt/tags/tag15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1114_3*n_h_h_f*1_2_3_1"/>
  <p:tag name="KSO_WM_TEMPLATE_CATEGORY" val="diagram"/>
  <p:tag name="KSO_WM_TEMPLATE_INDEX" val="20231114"/>
  <p:tag name="KSO_WM_UNIT_LAYERLEVEL" val="1_1_1_1"/>
  <p:tag name="KSO_WM_TAG_VERSION" val="3.0"/>
  <p:tag name="KSO_WM_UNIT_TEXT_FILL_FORE_SCHEMECOLOR_INDEX_BRIGHTNESS" val="0.35"/>
  <p:tag name="KSO_WM_DIAGRAM_GROUP_CODE" val="n1-1"/>
  <p:tag name="KSO_WM_DIAGRAM_VERSION" val="3"/>
  <p:tag name="KSO_WM_DIAGRAM_COLOR_TRICK" val="1"/>
  <p:tag name="KSO_WM_DIAGRAM_COLOR_TEXT_CAN_REMOVE" val="n"/>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输入你的项正文内容"/>
  <p:tag name="KSO_WM_UNIT_TEXT_FILL_FORE_SCHEMECOLOR_INDEX" val="1"/>
  <p:tag name="KSO_WM_UNIT_TEXT_FILL_TYPE" val="1"/>
  <p:tag name="KSO_WM_DIAGRAM_USE_COLOR_VALUE" val="{&quot;color_scheme&quot;:1,&quot;color_type&quot;:1,&quot;theme_color_indexes&quot;:[]}"/>
</p:tagLst>
</file>

<file path=ppt/tags/tag15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5_1"/>
  <p:tag name="KSO_WM_UNIT_ID" val="diagram20231114_3*n_h_h_a*1_2_5_1"/>
  <p:tag name="KSO_WM_TEMPLATE_CATEGORY" val="diagram"/>
  <p:tag name="KSO_WM_TEMPLATE_INDEX" val="20231114"/>
  <p:tag name="KSO_WM_UNIT_LAYERLEVEL" val="1_1_1_1"/>
  <p:tag name="KSO_WM_TAG_VERSION" val="3.0"/>
  <p:tag name="KSO_WM_UNIT_TEXT_FILL_FORE_SCHEMECOLOR_INDEX_BRIGHTNESS" val="0"/>
  <p:tag name="KSO_WM_DIAGRAM_GROUP_CODE" val="n1-1"/>
  <p:tag name="KSO_WM_DIAGRAM_VERSION" val="3"/>
  <p:tag name="KSO_WM_DIAGRAM_COLOR_TRICK" val="1"/>
  <p:tag name="KSO_WM_DIAGRAM_COLOR_TEXT_CAN_REMOVE" val="n"/>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项标题"/>
  <p:tag name="KSO_WM_UNIT_TEXT_FILL_FORE_SCHEMECOLOR_INDEX" val="1"/>
  <p:tag name="KSO_WM_UNIT_TEXT_FILL_TYPE" val="1"/>
  <p:tag name="KSO_WM_DIAGRAM_USE_COLOR_VALUE" val="{&quot;color_scheme&quot;:1,&quot;color_type&quot;:1,&quot;theme_color_indexes&quot;:[]}"/>
</p:tagLst>
</file>

<file path=ppt/tags/tag15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5_1"/>
  <p:tag name="KSO_WM_UNIT_ID" val="diagram20231114_3*n_h_h_f*1_2_5_1"/>
  <p:tag name="KSO_WM_TEMPLATE_CATEGORY" val="diagram"/>
  <p:tag name="KSO_WM_TEMPLATE_INDEX" val="20231114"/>
  <p:tag name="KSO_WM_UNIT_LAYERLEVEL" val="1_1_1_1"/>
  <p:tag name="KSO_WM_TAG_VERSION" val="3.0"/>
  <p:tag name="KSO_WM_UNIT_TEXT_FILL_FORE_SCHEMECOLOR_INDEX_BRIGHTNESS" val="0.35"/>
  <p:tag name="KSO_WM_DIAGRAM_GROUP_CODE" val="n1-1"/>
  <p:tag name="KSO_WM_DIAGRAM_VERSION" val="3"/>
  <p:tag name="KSO_WM_DIAGRAM_COLOR_TRICK" val="1"/>
  <p:tag name="KSO_WM_DIAGRAM_COLOR_TEXT_CAN_REMOVE" val="n"/>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输入你的项正文"/>
  <p:tag name="KSO_WM_UNIT_TEXT_FILL_FORE_SCHEMECOLOR_INDEX" val="1"/>
  <p:tag name="KSO_WM_UNIT_TEXT_FILL_TYPE" val="1"/>
  <p:tag name="KSO_WM_DIAGRAM_USE_COLOR_VALUE" val="{&quot;color_scheme&quot;:1,&quot;color_type&quot;:1,&quot;theme_color_indexes&quot;:[]}"/>
</p:tagLst>
</file>

<file path=ppt/tags/tag159.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4_1"/>
  <p:tag name="KSO_WM_UNIT_ID" val="diagram20231114_3*n_h_h_a*1_2_4_1"/>
  <p:tag name="KSO_WM_TEMPLATE_CATEGORY" val="diagram"/>
  <p:tag name="KSO_WM_TEMPLATE_INDEX" val="20231114"/>
  <p:tag name="KSO_WM_UNIT_LAYERLEVEL" val="1_1_1_1"/>
  <p:tag name="KSO_WM_TAG_VERSION" val="3.0"/>
  <p:tag name="KSO_WM_UNIT_TEXT_FILL_FORE_SCHEMECOLOR_INDEX_BRIGHTNESS" val="0"/>
  <p:tag name="KSO_WM_DIAGRAM_GROUP_CODE" val="n1-1"/>
  <p:tag name="KSO_WM_DIAGRAM_VERSION" val="3"/>
  <p:tag name="KSO_WM_DIAGRAM_COLOR_TRICK" val="1"/>
  <p:tag name="KSO_WM_DIAGRAM_COLOR_TEXT_CAN_REMOVE" val="n"/>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项标题"/>
  <p:tag name="KSO_WM_UNIT_TEXT_FILL_FORE_SCHEMECOLOR_INDEX" val="1"/>
  <p:tag name="KSO_WM_UNIT_TEXT_FILL_TYPE" val="1"/>
  <p:tag name="KSO_WM_DIAGRAM_USE_COLOR_VALUE" val="{&quot;color_scheme&quot;:1,&quot;color_type&quot;:1,&quot;theme_color_indexes&quot;:[]}"/>
</p:tagLst>
</file>

<file path=ppt/tags/tag16.xml><?xml version="1.0" encoding="utf-8"?>
<p:tagLst xmlns:p="http://schemas.openxmlformats.org/presentationml/2006/main">
  <p:tag name="KSO_WM_DIAGRAM_VIRTUALLY_FRAME" val="{&quot;height&quot;:333.711968503937,&quot;left&quot;:444.66496062992127,&quot;top&quot;:130.87212598425197,&quot;width&quot;:498.87913385826766}"/>
</p:tagLst>
</file>

<file path=ppt/tags/tag16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4_1"/>
  <p:tag name="KSO_WM_UNIT_ID" val="diagram20231114_3*n_h_h_f*1_2_4_1"/>
  <p:tag name="KSO_WM_TEMPLATE_CATEGORY" val="diagram"/>
  <p:tag name="KSO_WM_TEMPLATE_INDEX" val="20231114"/>
  <p:tag name="KSO_WM_UNIT_LAYERLEVEL" val="1_1_1_1"/>
  <p:tag name="KSO_WM_TAG_VERSION" val="3.0"/>
  <p:tag name="KSO_WM_UNIT_TEXT_FILL_FORE_SCHEMECOLOR_INDEX_BRIGHTNESS" val="0.35"/>
  <p:tag name="KSO_WM_DIAGRAM_GROUP_CODE" val="n1-1"/>
  <p:tag name="KSO_WM_DIAGRAM_VERSION" val="3"/>
  <p:tag name="KSO_WM_DIAGRAM_COLOR_TRICK" val="1"/>
  <p:tag name="KSO_WM_DIAGRAM_COLOR_TEXT_CAN_REMOVE" val="n"/>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输入你的项正文"/>
  <p:tag name="KSO_WM_UNIT_TEXT_FILL_FORE_SCHEMECOLOR_INDEX" val="1"/>
  <p:tag name="KSO_WM_UNIT_TEXT_FILL_TYPE" val="1"/>
  <p:tag name="KSO_WM_DIAGRAM_USE_COLOR_VALUE" val="{&quot;color_scheme&quot;:1,&quot;color_type&quot;:1,&quot;theme_color_indexes&quot;:[]}"/>
</p:tagLst>
</file>

<file path=ppt/tags/tag16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n_h_h_a"/>
  <p:tag name="KSO_WM_UNIT_INDEX" val="1_2_1_1"/>
  <p:tag name="KSO_WM_UNIT_ID" val="diagram20231114_3*n_h_h_a*1_2_1_1"/>
  <p:tag name="KSO_WM_TEMPLATE_CATEGORY" val="diagram"/>
  <p:tag name="KSO_WM_TEMPLATE_INDEX" val="20231114"/>
  <p:tag name="KSO_WM_UNIT_LAYERLEVEL" val="1_1_1_1"/>
  <p:tag name="KSO_WM_TAG_VERSION" val="3.0"/>
  <p:tag name="KSO_WM_UNIT_TEXT_FILL_FORE_SCHEMECOLOR_INDEX_BRIGHTNESS" val="0"/>
  <p:tag name="KSO_WM_DIAGRAM_GROUP_CODE" val="n1-1"/>
  <p:tag name="KSO_WM_DIAGRAM_VERSION" val="3"/>
  <p:tag name="KSO_WM_DIAGRAM_COLOR_TRICK" val="1"/>
  <p:tag name="KSO_WM_DIAGRAM_COLOR_TEXT_CAN_REMOVE" val="n"/>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项标题"/>
  <p:tag name="KSO_WM_UNIT_TEXT_FILL_FORE_SCHEMECOLOR_INDEX" val="1"/>
  <p:tag name="KSO_WM_UNIT_TEXT_FILL_TYPE" val="1"/>
  <p:tag name="KSO_WM_DIAGRAM_USE_COLOR_VALUE" val="{&quot;color_scheme&quot;:1,&quot;color_type&quot;:1,&quot;theme_color_indexes&quot;:[]}"/>
</p:tagLst>
</file>

<file path=ppt/tags/tag16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1114_3*n_h_h_f*1_2_1_1"/>
  <p:tag name="KSO_WM_TEMPLATE_CATEGORY" val="diagram"/>
  <p:tag name="KSO_WM_TEMPLATE_INDEX" val="20231114"/>
  <p:tag name="KSO_WM_UNIT_LAYERLEVEL" val="1_1_1_1"/>
  <p:tag name="KSO_WM_TAG_VERSION" val="3.0"/>
  <p:tag name="KSO_WM_UNIT_TEXT_FILL_FORE_SCHEMECOLOR_INDEX_BRIGHTNESS" val="0.35"/>
  <p:tag name="KSO_WM_DIAGRAM_GROUP_CODE" val="n1-1"/>
  <p:tag name="KSO_WM_DIAGRAM_VERSION" val="3"/>
  <p:tag name="KSO_WM_DIAGRAM_COLOR_TRICK" val="1"/>
  <p:tag name="KSO_WM_DIAGRAM_COLOR_TEXT_CAN_REMOVE" val="n"/>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输入你的项正文内容"/>
  <p:tag name="KSO_WM_UNIT_TEXT_FILL_FORE_SCHEMECOLOR_INDEX" val="1"/>
  <p:tag name="KSO_WM_UNIT_TEXT_FILL_TYPE" val="1"/>
  <p:tag name="KSO_WM_DIAGRAM_USE_COLOR_VALUE" val="{&quot;color_scheme&quot;:1,&quot;color_type&quot;:1,&quot;theme_color_indexes&quot;:[]}"/>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114_3*n_h_h_x*1_2_1_1"/>
  <p:tag name="KSO_WM_TEMPLATE_CATEGORY" val="diagram"/>
  <p:tag name="KSO_WM_TEMPLATE_INDEX" val="20231114"/>
  <p:tag name="KSO_WM_UNIT_LAYERLEVEL" val="1_1_1_1"/>
  <p:tag name="KSO_WM_TAG_VERSION" val="3.0"/>
  <p:tag name="KSO_WM_DIAGRAM_VERSION" val="3"/>
  <p:tag name="KSO_WM_DIAGRAM_COLOR_TRICK" val="1"/>
  <p:tag name="KSO_WM_DIAGRAM_COLOR_TEXT_CAN_REMOVE" val="n"/>
  <p:tag name="KSO_WM_UNIT_VALUE" val="53*53"/>
  <p:tag name="KSO_WM_UNIT_TYPE" val="n_h_h_x"/>
  <p:tag name="KSO_WM_UNIT_INDEX" val="1_2_1_1"/>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114_3*n_h_h_x*1_2_3_1"/>
  <p:tag name="KSO_WM_TEMPLATE_CATEGORY" val="diagram"/>
  <p:tag name="KSO_WM_TEMPLATE_INDEX" val="20231114"/>
  <p:tag name="KSO_WM_UNIT_LAYERLEVEL" val="1_1_1_1"/>
  <p:tag name="KSO_WM_TAG_VERSION" val="3.0"/>
  <p:tag name="KSO_WM_DIAGRAM_VERSION" val="3"/>
  <p:tag name="KSO_WM_DIAGRAM_COLOR_TRICK" val="1"/>
  <p:tag name="KSO_WM_DIAGRAM_COLOR_TEXT_CAN_REMOVE" val="n"/>
  <p:tag name="KSO_WM_UNIT_VALUE" val="53*48"/>
  <p:tag name="KSO_WM_UNIT_TYPE" val="n_h_h_x"/>
  <p:tag name="KSO_WM_UNIT_INDEX" val="1_2_3_1"/>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114_3*n_h_h_x*1_2_2_1"/>
  <p:tag name="KSO_WM_TEMPLATE_CATEGORY" val="diagram"/>
  <p:tag name="KSO_WM_TEMPLATE_INDEX" val="20231114"/>
  <p:tag name="KSO_WM_UNIT_LAYERLEVEL" val="1_1_1_1"/>
  <p:tag name="KSO_WM_TAG_VERSION" val="3.0"/>
  <p:tag name="KSO_WM_DIAGRAM_VERSION" val="3"/>
  <p:tag name="KSO_WM_DIAGRAM_COLOR_TRICK" val="1"/>
  <p:tag name="KSO_WM_DIAGRAM_COLOR_TEXT_CAN_REMOVE" val="n"/>
  <p:tag name="KSO_WM_UNIT_VALUE" val="55*47"/>
  <p:tag name="KSO_WM_UNIT_TYPE" val="n_h_h_x"/>
  <p:tag name="KSO_WM_UNIT_INDEX" val="1_2_2_1"/>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114_3*n_h_h_x*1_2_4_1"/>
  <p:tag name="KSO_WM_TEMPLATE_CATEGORY" val="diagram"/>
  <p:tag name="KSO_WM_TEMPLATE_INDEX" val="20231114"/>
  <p:tag name="KSO_WM_UNIT_LAYERLEVEL" val="1_1_1_1"/>
  <p:tag name="KSO_WM_TAG_VERSION" val="3.0"/>
  <p:tag name="KSO_WM_DIAGRAM_VERSION" val="3"/>
  <p:tag name="KSO_WM_DIAGRAM_COLOR_TRICK" val="1"/>
  <p:tag name="KSO_WM_DIAGRAM_COLOR_TEXT_CAN_REMOVE" val="n"/>
  <p:tag name="KSO_WM_UNIT_VALUE" val="53*53"/>
  <p:tag name="KSO_WM_UNIT_TYPE" val="n_h_h_x"/>
  <p:tag name="KSO_WM_UNIT_INDEX" val="1_2_4_1"/>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114_3*n_h_h_x*1_2_5_1"/>
  <p:tag name="KSO_WM_TEMPLATE_CATEGORY" val="diagram"/>
  <p:tag name="KSO_WM_TEMPLATE_INDEX" val="20231114"/>
  <p:tag name="KSO_WM_UNIT_LAYERLEVEL" val="1_1_1_1"/>
  <p:tag name="KSO_WM_TAG_VERSION" val="3.0"/>
  <p:tag name="KSO_WM_DIAGRAM_VERSION" val="3"/>
  <p:tag name="KSO_WM_DIAGRAM_COLOR_TRICK" val="1"/>
  <p:tag name="KSO_WM_DIAGRAM_COLOR_TEXT_CAN_REMOVE" val="n"/>
  <p:tag name="KSO_WM_UNIT_VALUE" val="54*49"/>
  <p:tag name="KSO_WM_UNIT_TYPE" val="n_h_h_x"/>
  <p:tag name="KSO_WM_UNIT_INDEX" val="1_2_5_1"/>
  <p:tag name="KSO_WM_DIAGRAM_MAX_ITEMCNT" val="6"/>
  <p:tag name="KSO_WM_DIAGRAM_MIN_ITEMCNT" val="3"/>
  <p:tag name="KSO_WM_DIAGRAM_VIRTUALLY_FRAME" val="{&quot;height&quot;:388.3999938964844,&quot;left&quot;:340.5,&quot;top&quot;:95.62500305175782,&quot;width&quot;:877.3750454735944}"/>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
</p:tagLst>
</file>

<file path=ppt/tags/tag168.xml><?xml version="1.0" encoding="utf-8"?>
<p:tagLst xmlns:p="http://schemas.openxmlformats.org/presentationml/2006/main">
  <p:tag name="KSO_WM_SLIDE_ITEM_CNT" val="3"/>
</p:tagLst>
</file>

<file path=ppt/tags/tag169.xml><?xml version="1.0" encoding="utf-8"?>
<p:tagLst xmlns:p="http://schemas.openxmlformats.org/presentationml/2006/main">
  <p:tag name="KSO_WM_UNIT_TYPE" val="a"/>
  <p:tag name="KSO_WM_UNIT_INDEX" val="1"/>
  <p:tag name="KSO_WM_BEAUTIFY_FLAG" val="#wm#"/>
  <p:tag name="KSO_WM_TAG_VERSION" val="3.0"/>
  <p:tag name="KSO_WM_TEMPLATE_NEED_RESERVE" val="1"/>
  <p:tag name="KSO_WM_TEMPLATE_INDEX" val="05659"/>
  <p:tag name="KSO_WM_TEMPLATE_CATEGORY" val="custom"/>
  <p:tag name="KSO_WM_UNIT_ID" val="custom05659_3*a*1"/>
  <p:tag name="KSO_WM_UNIT_LAYERLEVEL" val="1"/>
</p:tagLst>
</file>

<file path=ppt/tags/tag17.xml><?xml version="1.0" encoding="utf-8"?>
<p:tagLst xmlns:p="http://schemas.openxmlformats.org/presentationml/2006/main">
  <p:tag name="KSO_WM_DIAGRAM_VIRTUALLY_FRAME" val="{&quot;height&quot;:333.711968503937,&quot;left&quot;:444.66496062992127,&quot;top&quot;:130.87212598425197,&quot;width&quot;:498.87913385826766}"/>
</p:tagLst>
</file>

<file path=ppt/tags/tag170.xml><?xml version="1.0" encoding="utf-8"?>
<p:tagLst xmlns:p="http://schemas.openxmlformats.org/presentationml/2006/main">
  <p:tag name="KSO_WM_UNIT_TYPE" val="i"/>
  <p:tag name="KSO_WM_DECORATE_TYPE" val="i_cd"/>
  <p:tag name="KSO_WM_UNIT_INDEX" val="1"/>
  <p:tag name="KSO_WM_BEAUTIFY_FLAG" val="#wm#"/>
  <p:tag name="KSO_WM_TAG_VERSION" val="3.0"/>
  <p:tag name="KSO_WM_TEMPLATE_NEED_RESERVE" val="1"/>
  <p:tag name="KSO_WM_TEMPLATE_INDEX" val="05659"/>
  <p:tag name="KSO_WM_TEMPLATE_CATEGORY" val="custom"/>
  <p:tag name="KSO_WM_UNIT_ID" val="custom05659_3*i*1"/>
  <p:tag name="KSO_WM_UNIT_LAYERLEVEL" val="1"/>
</p:tagLst>
</file>

<file path=ppt/tags/tag171.xml><?xml version="1.0" encoding="utf-8"?>
<p:tagLst xmlns:p="http://schemas.openxmlformats.org/presentationml/2006/main">
  <p:tag name="KSO_WM_UNIT_TYPE" val="e"/>
  <p:tag name="KSO_WM_UNIT_INDEX" val="2"/>
  <p:tag name="KSO_WM_BEAUTIFY_FLAG" val="#wm#"/>
  <p:tag name="KSO_WM_TAG_VERSION" val="3.0"/>
  <p:tag name="KSO_WM_TEMPLATE_NEED_RESERVE" val="1"/>
  <p:tag name="KSO_WM_TEMPLATE_INDEX" val="05659"/>
  <p:tag name="KSO_WM_TEMPLATE_CATEGORY" val="custom"/>
  <p:tag name="KSO_WM_UNIT_ID" val="custom05659_3*e*2"/>
  <p:tag name="KSO_WM_UNIT_LAYERLEVEL" val="1"/>
</p:tagLst>
</file>

<file path=ppt/tags/tag172.xml><?xml version="1.0" encoding="utf-8"?>
<p:tagLst xmlns:p="http://schemas.openxmlformats.org/presentationml/2006/main">
  <p:tag name="KSO_WM_UNIT_TYPE" val="e"/>
  <p:tag name="KSO_WM_UNIT_INDEX" val="1"/>
  <p:tag name="KSO_WM_BEAUTIFY_FLAG" val="#wm#"/>
  <p:tag name="KSO_WM_TAG_VERSION" val="3.0"/>
  <p:tag name="KSO_WM_TEMPLATE_NEED_RESERVE" val="1"/>
  <p:tag name="KSO_WM_TEMPLATE_INDEX" val="05659"/>
  <p:tag name="KSO_WM_TEMPLATE_CATEGORY" val="custom"/>
  <p:tag name="KSO_WM_UNIT_ID" val="custom05659_3*e*1"/>
  <p:tag name="KSO_WM_UNIT_LAYERLEVEL" val="1"/>
</p:tagLst>
</file>

<file path=ppt/tags/tag173.xml><?xml version="1.0" encoding="utf-8"?>
<p:tagLst xmlns:p="http://schemas.openxmlformats.org/presentationml/2006/main">
  <p:tag name="KSO_WM_DIAGRAM_VIRTUALLY_FRAME" val="{&quot;height&quot;:120,&quot;left&quot;:257.3468503937008,&quot;top&quot;:193.65,&quot;width&quot;:240.99999999999991}"/>
</p:tagLst>
</file>

<file path=ppt/tags/tag174.xml><?xml version="1.0" encoding="utf-8"?>
<p:tagLst xmlns:p="http://schemas.openxmlformats.org/presentationml/2006/main">
  <p:tag name="KSO_WM_DIAGRAM_VIRTUALLY_FRAME" val="{&quot;height&quot;:120,&quot;left&quot;:257.3468503937008,&quot;top&quot;:193.65,&quot;width&quot;:240.99999999999991}"/>
</p:tagLst>
</file>

<file path=ppt/tags/tag175.xml><?xml version="1.0" encoding="utf-8"?>
<p:tagLst xmlns:p="http://schemas.openxmlformats.org/presentationml/2006/main">
  <p:tag name="KSO_WM_DIAGRAM_VIRTUALLY_FRAME" val="{&quot;height&quot;:120,&quot;left&quot;:257.3468503937008,&quot;top&quot;:193.65,&quot;width&quot;:240.99999999999991}"/>
</p:tagLst>
</file>

<file path=ppt/tags/tag176.xml><?xml version="1.0" encoding="utf-8"?>
<p:tagLst xmlns:p="http://schemas.openxmlformats.org/presentationml/2006/main">
  <p:tag name="KSO_WM_DIAGRAM_VIRTUALLY_FRAME" val="{&quot;height&quot;:120,&quot;left&quot;:257.3468503937008,&quot;top&quot;:193.65,&quot;width&quot;:240.99999999999991}"/>
</p:tagLst>
</file>

<file path=ppt/tags/tag177.xml><?xml version="1.0" encoding="utf-8"?>
<p:tagLst xmlns:p="http://schemas.openxmlformats.org/presentationml/2006/main">
  <p:tag name="KSO_WM_DIAGRAM_VIRTUALLY_FRAME" val="{&quot;height&quot;:120,&quot;left&quot;:257.3468503937008,&quot;top&quot;:193.65,&quot;width&quot;:240.99999999999991}"/>
</p:tagLst>
</file>

<file path=ppt/tags/tag178.xml><?xml version="1.0" encoding="utf-8"?>
<p:tagLst xmlns:p="http://schemas.openxmlformats.org/presentationml/2006/main">
  <p:tag name="KSO_WM_DIAGRAM_VIRTUALLY_FRAME" val="{&quot;height&quot;:120,&quot;left&quot;:257.3468503937008,&quot;top&quot;:193.65,&quot;width&quot;:240.99999999999991}"/>
</p:tagLst>
</file>

<file path=ppt/tags/tag179.xml><?xml version="1.0" encoding="utf-8"?>
<p:tagLst xmlns:p="http://schemas.openxmlformats.org/presentationml/2006/main">
  <p:tag name="KSO_WM_DIAGRAM_VIRTUALLY_FRAME" val="{&quot;height&quot;:120,&quot;left&quot;:257.3468503937008,&quot;top&quot;:193.65,&quot;width&quot;:240.99999999999991}"/>
</p:tagLst>
</file>

<file path=ppt/tags/tag18.xml><?xml version="1.0" encoding="utf-8"?>
<p:tagLst xmlns:p="http://schemas.openxmlformats.org/presentationml/2006/main">
  <p:tag name="KSO_WM_UNIT_TYPE" val="a"/>
  <p:tag name="KSO_WM_UNIT_INDEX" val="1"/>
  <p:tag name="KSO_WM_BEAUTIFY_FLAG" val="#wm#"/>
  <p:tag name="KSO_WM_TAG_VERSION" val="3.0"/>
  <p:tag name="KSO_WM_TEMPLATE_NEED_RESERVE" val="1"/>
  <p:tag name="KSO_WM_TEMPLATE_INDEX" val="05659"/>
  <p:tag name="KSO_WM_TEMPLATE_CATEGORY" val="custom"/>
  <p:tag name="KSO_WM_UNIT_ID" val="custom05659_3*a*1"/>
  <p:tag name="KSO_WM_UNIT_LAYERLEVEL" val="1"/>
</p:tagLst>
</file>

<file path=ppt/tags/tag180.xml><?xml version="1.0" encoding="utf-8"?>
<p:tagLst xmlns:p="http://schemas.openxmlformats.org/presentationml/2006/main">
  <p:tag name="KSO_WM_DIAGRAM_VIRTUALLY_FRAME" val="{&quot;height&quot;:120,&quot;left&quot;:257.3468503937008,&quot;top&quot;:193.65,&quot;width&quot;:240.99999999999991}"/>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2*l_h_i*1_1_3"/>
  <p:tag name="KSO_WM_TEMPLATE_CATEGORY" val="diagram"/>
  <p:tag name="KSO_WM_TEMPLATE_INDEX" val="20233247"/>
  <p:tag name="KSO_WM_UNIT_LAYERLEVEL" val="1_1_1"/>
  <p:tag name="KSO_WM_TAG_VERSION" val="3.0"/>
  <p:tag name="KSO_WM_UNIT_TEXT_LAYER_COUNT" val="1"/>
  <p:tag name="KSO_WM_UNIT_NOCLEAR" val="0"/>
  <p:tag name="KSO_WM_UNIT_TYPE" val="l_h_i"/>
  <p:tag name="KSO_WM_UNIT_INDEX" val="1_1_3"/>
  <p:tag name="KSO_WM_DIAGRAM_GROUP_CODE" val="l1-1"/>
  <p:tag name="KSO_WM_DIAGRAM_VERSION" val="3"/>
  <p:tag name="KSO_WM_DIAGRAM_COLOR_TRICK" val="1"/>
  <p:tag name="KSO_WM_DIAGRAM_COLOR_TEXT_CAN_REMOVE" val="n"/>
  <p:tag name="KSO_WM_DIAGRAM_VIRTUALLY_FRAME" val="{&quot;height&quot;:343,&quot;left&quot;:57.900039370078595,&quot;top&quot;:248.525,&quot;width&quot;:846.25}"/>
  <p:tag name="KSO_WM_UNIT_TEXT_FILL_FORE_SCHEMECOLOR_INDEX" val="1"/>
  <p:tag name="KSO_WM_UNIT_TEXT_FILL_TYPE" val="1"/>
  <p:tag name="KSO_WM_UNIT_TEXT_TYPE" val="1"/>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2*l_h_f*1_1_1"/>
  <p:tag name="KSO_WM_TEMPLATE_CATEGORY" val="diagram"/>
  <p:tag name="KSO_WM_TEMPLATE_INDEX" val="20233247"/>
  <p:tag name="KSO_WM_UNIT_LAYERLEVEL" val="1_1_1"/>
  <p:tag name="KSO_WM_TAG_VERSION" val="3.0"/>
  <p:tag name="KSO_WM_UNIT_SUBTYPE" val="a"/>
  <p:tag name="KSO_WM_UNIT_TEXT_LAYER_COUNT" val="1"/>
  <p:tag name="KSO_WM_UNIT_NOCLEAR" val="0"/>
  <p:tag name="KSO_WM_UNIT_VALUE" val="143"/>
  <p:tag name="KSO_WM_UNIT_TYPE" val="l_h_f"/>
  <p:tag name="KSO_WM_UNIT_INDEX" val="1_1_1"/>
  <p:tag name="KSO_WM_DIAGRAM_GROUP_CODE" val="l1-1"/>
  <p:tag name="KSO_WM_DIAGRAM_VERSION" val="3"/>
  <p:tag name="KSO_WM_DIAGRAM_COLOR_TRICK" val="1"/>
  <p:tag name="KSO_WM_DIAGRAM_COLOR_TEXT_CAN_REMOVE" val="n"/>
  <p:tag name="KSO_WM_DIAGRAM_VIRTUALLY_FRAME" val="{&quot;height&quot;:343,&quot;left&quot;:57.900039370078595,&quot;top&quot;:248.525,&quot;width&quot;:846.25}"/>
  <p:tag name="KSO_WM_UNIT_TEXT_TYPE" val="1"/>
  <p:tag name="KSO_WM_DIAGRAM_MAX_ITEMCNT" val="4"/>
  <p:tag name="KSO_WM_DIAGRAM_MIN_ITEMCNT" val="2"/>
  <p:tag name="KSO_WM_DIAGRAM_COLOR_MATCH_VALUE" val="{&quot;shape&quot;:{&quot;fill&quot;:{&quot;solid&quot;:{&quot;brightness&quot;:0,&quot;colorType&quot;:2,&quot;rgb&quot;:&quot;#ffffff&quot;,&quot;transparency&quot;:0.8500000238418579},&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添加正文，文字是您思想的提炼，为了最终演示发布的良好效果，请言简意赅的阐述观点。根据需要可酌情增减文字，以便观者准确理解您所传达的信息。文字是您思想的提炼，请言简的阐述观点。"/>
  <p:tag name="KSO_WM_UNIT_LINE_FORE_SCHEMECOLOR_INDEX" val="5"/>
  <p:tag name="KSO_WM_UNIT_TEXT_FILL_FORE_SCHEMECOLOR_INDEX" val="1"/>
  <p:tag name="KSO_WM_UNIT_TEXT_FILL_TYPE" val="1"/>
</p:tagLst>
</file>

<file path=ppt/tags/tag183.xml><?xml version="1.0" encoding="utf-8"?>
<p:tagLst xmlns:p="http://schemas.openxmlformats.org/presentationml/2006/main">
  <p:tag name="KSO_WM_DIAGRAM_VIRTUALLY_FRAME" val="{&quot;height&quot;:218,&quot;left&quot;:89,&quot;top&quot;:590,&quot;width&quot;:1201}"/>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2*l_h_i*1_3_3"/>
  <p:tag name="KSO_WM_TEMPLATE_CATEGORY" val="diagram"/>
  <p:tag name="KSO_WM_TEMPLATE_INDEX" val="20233247"/>
  <p:tag name="KSO_WM_UNIT_LAYERLEVEL" val="1_1_1"/>
  <p:tag name="KSO_WM_TAG_VERSION" val="3.0"/>
  <p:tag name="KSO_WM_UNIT_TEXT_LAYER_COUNT" val="1"/>
  <p:tag name="KSO_WM_UNIT_NOCLEAR" val="0"/>
  <p:tag name="KSO_WM_UNIT_TYPE" val="l_h_i"/>
  <p:tag name="KSO_WM_UNIT_INDEX" val="1_3_3"/>
  <p:tag name="KSO_WM_DIAGRAM_GROUP_CODE" val="l1-1"/>
  <p:tag name="KSO_WM_DIAGRAM_VERSION" val="3"/>
  <p:tag name="KSO_WM_DIAGRAM_COLOR_TRICK" val="1"/>
  <p:tag name="KSO_WM_DIAGRAM_COLOR_TEXT_CAN_REMOVE" val="n"/>
  <p:tag name="KSO_WM_DIAGRAM_VIRTUALLY_FRAME" val="{&quot;height&quot;:343,&quot;left&quot;:57.900039370078595,&quot;top&quot;:248.525,&quot;width&quot;:846.25}"/>
  <p:tag name="KSO_WM_UNIT_TEXT_FILL_FORE_SCHEMECOLOR_INDEX" val="1"/>
  <p:tag name="KSO_WM_UNIT_TEXT_FILL_TYPE" val="1"/>
  <p:tag name="KSO_WM_UNIT_TEXT_TYPE" val="1"/>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2"/>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2*l_h_i*1_2_3"/>
  <p:tag name="KSO_WM_TEMPLATE_CATEGORY" val="diagram"/>
  <p:tag name="KSO_WM_TEMPLATE_INDEX" val="20233247"/>
  <p:tag name="KSO_WM_UNIT_LAYERLEVEL" val="1_1_1"/>
  <p:tag name="KSO_WM_TAG_VERSION" val="3.0"/>
  <p:tag name="KSO_WM_UNIT_TEXT_LAYER_COUNT" val="1"/>
  <p:tag name="KSO_WM_UNIT_NOCLEAR" val="0"/>
  <p:tag name="KSO_WM_UNIT_TYPE" val="l_h_i"/>
  <p:tag name="KSO_WM_UNIT_INDEX" val="1_2_3"/>
  <p:tag name="KSO_WM_DIAGRAM_GROUP_CODE" val="l1-1"/>
  <p:tag name="KSO_WM_DIAGRAM_VERSION" val="3"/>
  <p:tag name="KSO_WM_DIAGRAM_COLOR_TRICK" val="1"/>
  <p:tag name="KSO_WM_DIAGRAM_COLOR_TEXT_CAN_REMOVE" val="n"/>
  <p:tag name="KSO_WM_DIAGRAM_VIRTUALLY_FRAME" val="{&quot;height&quot;:343,&quot;left&quot;:57.900039370078595,&quot;top&quot;:248.525,&quot;width&quot;:846.25}"/>
  <p:tag name="KSO_WM_UNIT_TEXT_FILL_FORE_SCHEMECOLOR_INDEX" val="1"/>
  <p:tag name="KSO_WM_UNIT_TEXT_FILL_TYPE" val="1"/>
  <p:tag name="KSO_WM_UNIT_TEXT_TYPE" val="1"/>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2"/>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2*l_h_f*1_3_1"/>
  <p:tag name="KSO_WM_TEMPLATE_CATEGORY" val="diagram"/>
  <p:tag name="KSO_WM_TEMPLATE_INDEX" val="20233247"/>
  <p:tag name="KSO_WM_UNIT_LAYERLEVEL" val="1_1_1"/>
  <p:tag name="KSO_WM_TAG_VERSION" val="3.0"/>
  <p:tag name="KSO_WM_UNIT_SUBTYPE" val="a"/>
  <p:tag name="KSO_WM_UNIT_TEXT_LAYER_COUNT" val="1"/>
  <p:tag name="KSO_WM_UNIT_NOCLEAR" val="0"/>
  <p:tag name="KSO_WM_UNIT_TYPE" val="l_h_f"/>
  <p:tag name="KSO_WM_UNIT_INDEX" val="1_3_1"/>
  <p:tag name="KSO_WM_DIAGRAM_GROUP_CODE" val="l1-1"/>
  <p:tag name="KSO_WM_DIAGRAM_VERSION" val="3"/>
  <p:tag name="KSO_WM_DIAGRAM_COLOR_TRICK" val="1"/>
  <p:tag name="KSO_WM_DIAGRAM_COLOR_TEXT_CAN_REMOVE" val="n"/>
  <p:tag name="KSO_WM_DIAGRAM_VIRTUALLY_FRAME" val="{&quot;height&quot;:343,&quot;left&quot;:57.900039370078595,&quot;top&quot;:248.525,&quot;width&quot;:846.25}"/>
  <p:tag name="KSO_WM_UNIT_VALUE" val="143"/>
  <p:tag name="KSO_WM_UNIT_TEXT_TYPE" val="1"/>
  <p:tag name="KSO_WM_DIAGRAM_MAX_ITEMCNT" val="4"/>
  <p:tag name="KSO_WM_DIAGRAM_MIN_ITEMCNT" val="2"/>
  <p:tag name="KSO_WM_DIAGRAM_COLOR_MATCH_VALUE" val="{&quot;shape&quot;:{&quot;fill&quot;:{&quot;solid&quot;:{&quot;brightness&quot;:0,&quot;colorType&quot;:2,&quot;rgb&quot;:&quot;#ffffff&quot;,&quot;transparency&quot;:0.8500000238418579},&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添加正文，文字是您思想的提炼，为了最终演示发布的良好效果，请言简意赅的阐述观点。根据需要可酌情增减文字，以便观者准确理解您所传达的信息。文字是您思想的提炼，请言简的阐述观点。"/>
  <p:tag name="KSO_WM_UNIT_LINE_FORE_SCHEMECOLOR_INDEX" val="5"/>
  <p:tag name="KSO_WM_UNIT_TEXT_FILL_FORE_SCHEMECOLOR_INDEX" val="1"/>
  <p:tag name="KSO_WM_UNIT_TEXT_FILL_TYPE" val="1"/>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2*l_h_i*1_3_2"/>
  <p:tag name="KSO_WM_TEMPLATE_CATEGORY" val="diagram"/>
  <p:tag name="KSO_WM_TEMPLATE_INDEX" val="20233247"/>
  <p:tag name="KSO_WM_UNIT_LAYERLEVEL" val="1_1_1"/>
  <p:tag name="KSO_WM_TAG_VERSION" val="3.0"/>
  <p:tag name="KSO_WM_UNIT_TYPE" val="l_h_i"/>
  <p:tag name="KSO_WM_UNIT_INDEX" val="1_3_2"/>
  <p:tag name="KSO_WM_DIAGRAM_GROUP_CODE" val="l1-1"/>
  <p:tag name="KSO_WM_DIAGRAM_VERSION" val="3"/>
  <p:tag name="KSO_WM_DIAGRAM_COLOR_TRICK" val="1"/>
  <p:tag name="KSO_WM_DIAGRAM_COLOR_TEXT_CAN_REMOVE" val="n"/>
  <p:tag name="KSO_WM_DIAGRAM_VIRTUALLY_FRAME" val="{&quot;height&quot;:343,&quot;left&quot;:57.900039370078595,&quot;top&quot;:248.525,&quot;width&quot;:846.25}"/>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2*l_h_i*1_3_1"/>
  <p:tag name="KSO_WM_TEMPLATE_CATEGORY" val="diagram"/>
  <p:tag name="KSO_WM_TEMPLATE_INDEX" val="20233247"/>
  <p:tag name="KSO_WM_UNIT_LAYERLEVEL" val="1_1_1"/>
  <p:tag name="KSO_WM_TAG_VERSION" val="3.0"/>
  <p:tag name="KSO_WM_UNIT_TYPE" val="l_h_i"/>
  <p:tag name="KSO_WM_UNIT_INDEX" val="1_3_1"/>
  <p:tag name="KSO_WM_DIAGRAM_GROUP_CODE" val="l1-1"/>
  <p:tag name="KSO_WM_DIAGRAM_VERSION" val="3"/>
  <p:tag name="KSO_WM_DIAGRAM_COLOR_TRICK" val="1"/>
  <p:tag name="KSO_WM_DIAGRAM_COLOR_TEXT_CAN_REMOVE" val="n"/>
  <p:tag name="KSO_WM_DIAGRAM_VIRTUALLY_FRAME" val="{&quot;height&quot;:343,&quot;left&quot;:57.900039370078595,&quot;top&quot;:248.525,&quot;width&quot;:846.25}"/>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2*l_h_f*1_2_1"/>
  <p:tag name="KSO_WM_TEMPLATE_CATEGORY" val="diagram"/>
  <p:tag name="KSO_WM_TEMPLATE_INDEX" val="20233247"/>
  <p:tag name="KSO_WM_UNIT_LAYERLEVEL" val="1_1_1"/>
  <p:tag name="KSO_WM_TAG_VERSION" val="3.0"/>
  <p:tag name="KSO_WM_UNIT_SUBTYPE" val="a"/>
  <p:tag name="KSO_WM_UNIT_TEXT_LAYER_COUNT" val="1"/>
  <p:tag name="KSO_WM_UNIT_NOCLEAR" val="0"/>
  <p:tag name="KSO_WM_UNIT_TYPE" val="l_h_f"/>
  <p:tag name="KSO_WM_UNIT_INDEX" val="1_2_1"/>
  <p:tag name="KSO_WM_DIAGRAM_GROUP_CODE" val="l1-1"/>
  <p:tag name="KSO_WM_DIAGRAM_VERSION" val="3"/>
  <p:tag name="KSO_WM_DIAGRAM_COLOR_TRICK" val="1"/>
  <p:tag name="KSO_WM_DIAGRAM_COLOR_TEXT_CAN_REMOVE" val="n"/>
  <p:tag name="KSO_WM_DIAGRAM_VIRTUALLY_FRAME" val="{&quot;height&quot;:343,&quot;left&quot;:57.900039370078595,&quot;top&quot;:248.525,&quot;width&quot;:846.25}"/>
  <p:tag name="KSO_WM_UNIT_VALUE" val="143"/>
  <p:tag name="KSO_WM_UNIT_TEXT_TYPE" val="1"/>
  <p:tag name="KSO_WM_DIAGRAM_MAX_ITEMCNT" val="4"/>
  <p:tag name="KSO_WM_DIAGRAM_MIN_ITEMCNT" val="2"/>
  <p:tag name="KSO_WM_DIAGRAM_COLOR_MATCH_VALUE" val="{&quot;shape&quot;:{&quot;fill&quot;:{&quot;solid&quot;:{&quot;brightness&quot;:0,&quot;colorType&quot;:2,&quot;rgb&quot;:&quot;#ffffff&quot;,&quot;transparency&quot;:0.8500000238418579},&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单击此处添加正文，文字是您思想的提炼，为了最终演示发布的良好效果，请言简意赅的阐述观点。根据需要可酌情增减文字，以便观者准确理解您所传达的信息。文字是您思想的提炼，请言简的阐述观点。"/>
  <p:tag name="KSO_WM_UNIT_LINE_FORE_SCHEMECOLOR_INDEX" val="5"/>
  <p:tag name="KSO_WM_UNIT_TEXT_FILL_FORE_SCHEMECOLOR_INDEX" val="1"/>
  <p:tag name="KSO_WM_UNIT_TEXT_FILL_TYPE" val="1"/>
</p:tagLst>
</file>

<file path=ppt/tags/tag19.xml><?xml version="1.0" encoding="utf-8"?>
<p:tagLst xmlns:p="http://schemas.openxmlformats.org/presentationml/2006/main">
  <p:tag name="KSO_WM_UNIT_TYPE" val="i"/>
  <p:tag name="KSO_WM_DECORATE_TYPE" val="i_cd"/>
  <p:tag name="KSO_WM_UNIT_INDEX" val="1"/>
  <p:tag name="KSO_WM_BEAUTIFY_FLAG" val="#wm#"/>
  <p:tag name="KSO_WM_TAG_VERSION" val="3.0"/>
  <p:tag name="KSO_WM_TEMPLATE_NEED_RESERVE" val="1"/>
  <p:tag name="KSO_WM_TEMPLATE_INDEX" val="05659"/>
  <p:tag name="KSO_WM_TEMPLATE_CATEGORY" val="custom"/>
  <p:tag name="KSO_WM_UNIT_ID" val="custom05659_3*i*1"/>
  <p:tag name="KSO_WM_UNIT_LAYERLEVEL" val="1"/>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2*l_h_i*1_2_2"/>
  <p:tag name="KSO_WM_TEMPLATE_CATEGORY" val="diagram"/>
  <p:tag name="KSO_WM_TEMPLATE_INDEX" val="20233247"/>
  <p:tag name="KSO_WM_UNIT_LAYERLEVEL" val="1_1_1"/>
  <p:tag name="KSO_WM_TAG_VERSION" val="3.0"/>
  <p:tag name="KSO_WM_UNIT_TYPE" val="l_h_i"/>
  <p:tag name="KSO_WM_UNIT_INDEX" val="1_2_2"/>
  <p:tag name="KSO_WM_DIAGRAM_GROUP_CODE" val="l1-1"/>
  <p:tag name="KSO_WM_DIAGRAM_VERSION" val="3"/>
  <p:tag name="KSO_WM_DIAGRAM_COLOR_TRICK" val="1"/>
  <p:tag name="KSO_WM_DIAGRAM_COLOR_TEXT_CAN_REMOVE" val="n"/>
  <p:tag name="KSO_WM_DIAGRAM_VIRTUALLY_FRAME" val="{&quot;height&quot;:343,&quot;left&quot;:57.900039370078595,&quot;top&quot;:248.525,&quot;width&quot;:846.25}"/>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2*l_h_x*1_2_1"/>
  <p:tag name="KSO_WM_TEMPLATE_CATEGORY" val="diagram"/>
  <p:tag name="KSO_WM_TEMPLATE_INDEX" val="20233247"/>
  <p:tag name="KSO_WM_UNIT_LAYERLEVEL" val="1_1_1"/>
  <p:tag name="KSO_WM_TAG_VERSION" val="3.0"/>
  <p:tag name="KSO_WM_UNIT_VALUE" val="70*70"/>
  <p:tag name="KSO_WM_UNIT_TYPE" val="l_h_x"/>
  <p:tag name="KSO_WM_UNIT_INDEX" val="1_2_1"/>
  <p:tag name="KSO_WM_DIAGRAM_GROUP_CODE" val="l1-1"/>
  <p:tag name="KSO_WM_DIAGRAM_VERSION" val="3"/>
  <p:tag name="KSO_WM_DIAGRAM_COLOR_TRICK" val="1"/>
  <p:tag name="KSO_WM_DIAGRAM_COLOR_TEXT_CAN_REMOVE" val="n"/>
  <p:tag name="KSO_WM_DIAGRAM_VIRTUALLY_FRAME" val="{&quot;height&quot;:343,&quot;left&quot;:57.900039370078595,&quot;top&quot;:248.525,&quot;width&quot;:846.25}"/>
  <p:tag name="KSO_WM_DIAGRAM_MAX_ITEMCNT" val="4"/>
  <p:tag name="KSO_WM_DIAGRAM_MIN_ITEMCNT" val="2"/>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FILL_TYPE" val="1"/>
  <p:tag name="KSO_WM_UNIT_FILL_FORE_SCHEMECOLOR_INDEX" val="5"/>
  <p:tag name="KSO_WM_UNIT_FILL_FORE_SCHEMECOLOR_INDEX_BRIGHTNESS" val="0"/>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2*l_h_i*1_2_1"/>
  <p:tag name="KSO_WM_TEMPLATE_CATEGORY" val="diagram"/>
  <p:tag name="KSO_WM_TEMPLATE_INDEX" val="20233247"/>
  <p:tag name="KSO_WM_UNIT_LAYERLEVEL" val="1_1_1"/>
  <p:tag name="KSO_WM_TAG_VERSION" val="3.0"/>
  <p:tag name="KSO_WM_UNIT_TYPE" val="l_h_i"/>
  <p:tag name="KSO_WM_UNIT_INDEX" val="1_2_1"/>
  <p:tag name="KSO_WM_DIAGRAM_GROUP_CODE" val="l1-1"/>
  <p:tag name="KSO_WM_DIAGRAM_VERSION" val="3"/>
  <p:tag name="KSO_WM_DIAGRAM_COLOR_TRICK" val="1"/>
  <p:tag name="KSO_WM_DIAGRAM_COLOR_TEXT_CAN_REMOVE" val="n"/>
  <p:tag name="KSO_WM_DIAGRAM_VIRTUALLY_FRAME" val="{&quot;height&quot;:343,&quot;left&quot;:57.900039370078595,&quot;top&quot;:248.525,&quot;width&quot;:846.25}"/>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2*l_h_i*1_1_2"/>
  <p:tag name="KSO_WM_TEMPLATE_CATEGORY" val="diagram"/>
  <p:tag name="KSO_WM_TEMPLATE_INDEX" val="20233247"/>
  <p:tag name="KSO_WM_UNIT_LAYERLEVEL" val="1_1_1"/>
  <p:tag name="KSO_WM_TAG_VERSION" val="3.0"/>
  <p:tag name="KSO_WM_UNIT_TYPE" val="l_h_i"/>
  <p:tag name="KSO_WM_UNIT_INDEX" val="1_1_2"/>
  <p:tag name="KSO_WM_DIAGRAM_GROUP_CODE" val="l1-1"/>
  <p:tag name="KSO_WM_DIAGRAM_VERSION" val="3"/>
  <p:tag name="KSO_WM_DIAGRAM_COLOR_TRICK" val="1"/>
  <p:tag name="KSO_WM_DIAGRAM_COLOR_TEXT_CAN_REMOVE" val="n"/>
  <p:tag name="KSO_WM_DIAGRAM_VIRTUALLY_FRAME" val="{&quot;height&quot;:343,&quot;left&quot;:57.900039370078595,&quot;top&quot;:248.525,&quot;width&quot;:846.25}"/>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2*l_h_x*1_1_1"/>
  <p:tag name="KSO_WM_TEMPLATE_CATEGORY" val="diagram"/>
  <p:tag name="KSO_WM_TEMPLATE_INDEX" val="20233247"/>
  <p:tag name="KSO_WM_UNIT_LAYERLEVEL" val="1_1_1"/>
  <p:tag name="KSO_WM_TAG_VERSION" val="3.0"/>
  <p:tag name="KSO_WM_UNIT_VALUE" val="70*70"/>
  <p:tag name="KSO_WM_UNIT_TYPE" val="l_h_x"/>
  <p:tag name="KSO_WM_UNIT_INDEX" val="1_1_1"/>
  <p:tag name="KSO_WM_DIAGRAM_GROUP_CODE" val="l1-1"/>
  <p:tag name="KSO_WM_DIAGRAM_VERSION" val="3"/>
  <p:tag name="KSO_WM_DIAGRAM_COLOR_TRICK" val="1"/>
  <p:tag name="KSO_WM_DIAGRAM_COLOR_TEXT_CAN_REMOVE" val="n"/>
  <p:tag name="KSO_WM_DIAGRAM_VIRTUALLY_FRAME" val="{&quot;height&quot;:343,&quot;left&quot;:57.900039370078595,&quot;top&quot;:248.525,&quot;width&quot;:846.25}"/>
  <p:tag name="KSO_WM_DIAGRAM_MAX_ITEMCNT" val="4"/>
  <p:tag name="KSO_WM_DIAGRAM_MIN_ITEMCNT" val="2"/>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FILL_TYPE" val="1"/>
  <p:tag name="KSO_WM_UNIT_FILL_FORE_SCHEMECOLOR_INDEX" val="5"/>
  <p:tag name="KSO_WM_UNIT_FILL_FORE_SCHEMECOLOR_INDEX_BRIGHTNESS" val="0"/>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247_2*l_h_i*1_1_1"/>
  <p:tag name="KSO_WM_TEMPLATE_CATEGORY" val="diagram"/>
  <p:tag name="KSO_WM_TEMPLATE_INDEX" val="20233247"/>
  <p:tag name="KSO_WM_UNIT_LAYERLEVEL" val="1_1_1"/>
  <p:tag name="KSO_WM_TAG_VERSION" val="3.0"/>
  <p:tag name="KSO_WM_UNIT_TYPE" val="l_h_i"/>
  <p:tag name="KSO_WM_UNIT_INDEX" val="1_1_1"/>
  <p:tag name="KSO_WM_DIAGRAM_GROUP_CODE" val="l1-1"/>
  <p:tag name="KSO_WM_DIAGRAM_VERSION" val="3"/>
  <p:tag name="KSO_WM_DIAGRAM_COLOR_TRICK" val="1"/>
  <p:tag name="KSO_WM_DIAGRAM_COLOR_TEXT_CAN_REMOVE" val="n"/>
  <p:tag name="KSO_WM_DIAGRAM_VIRTUALLY_FRAME" val="{&quot;height&quot;:343,&quot;left&quot;:57.900039370078595,&quot;top&quot;:248.525,&quot;width&quot;:846.25}"/>
  <p:tag name="KSO_WM_DIAGRAM_MAX_ITEMCNT" val="4"/>
  <p:tag name="KSO_WM_DIAGRAM_MIN_ITEMCNT" val="2"/>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Lst>
</file>

<file path=ppt/tags/tag196.xml><?xml version="1.0" encoding="utf-8"?>
<p:tagLst xmlns:p="http://schemas.openxmlformats.org/presentationml/2006/main">
  <p:tag name="KSO_WM_DIAGRAM_VIRTUALLY_FRAME" val="{&quot;height&quot;:218,&quot;left&quot;:89,&quot;top&quot;:590,&quot;width&quot;:1201}"/>
</p:tagLst>
</file>

<file path=ppt/tags/tag197.xml><?xml version="1.0" encoding="utf-8"?>
<p:tagLst xmlns:p="http://schemas.openxmlformats.org/presentationml/2006/main">
  <p:tag name="KSO_WM_DIAGRAM_VIRTUALLY_FRAME" val="{&quot;height&quot;:218,&quot;left&quot;:89,&quot;top&quot;:590,&quot;width&quot;:1201}"/>
</p:tagLst>
</file>

<file path=ppt/tags/tag198.xml><?xml version="1.0" encoding="utf-8"?>
<p:tagLst xmlns:p="http://schemas.openxmlformats.org/presentationml/2006/main">
  <p:tag name="KSO_WM_DIAGRAM_VIRTUALLY_FRAME" val="{&quot;height&quot;:218,&quot;left&quot;:89,&quot;top&quot;:590,&quot;width&quot;:1201}"/>
</p:tagLst>
</file>

<file path=ppt/tags/tag199.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34931_1*l_h_i*1_1_6"/>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4"/>
  <p:tag name="KSO_WM_DIAGRAM_MAX_ITEMCNT" val="5"/>
  <p:tag name="KSO_WM_DIAGRAM_MIN_ITEMCNT" val="3"/>
  <p:tag name="KSO_WM_DIAGRAM_COLOR_MATCH_VALUE" val="{&quot;shape&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20.xml><?xml version="1.0" encoding="utf-8"?>
<p:tagLst xmlns:p="http://schemas.openxmlformats.org/presentationml/2006/main">
  <p:tag name="KSO_WM_UNIT_TYPE" val="e"/>
  <p:tag name="KSO_WM_UNIT_INDEX" val="2"/>
  <p:tag name="KSO_WM_BEAUTIFY_FLAG" val="#wm#"/>
  <p:tag name="KSO_WM_TAG_VERSION" val="3.0"/>
  <p:tag name="KSO_WM_TEMPLATE_NEED_RESERVE" val="1"/>
  <p:tag name="KSO_WM_TEMPLATE_INDEX" val="05659"/>
  <p:tag name="KSO_WM_TEMPLATE_CATEGORY" val="custom"/>
  <p:tag name="KSO_WM_UNIT_ID" val="custom05659_3*e*2"/>
  <p:tag name="KSO_WM_UNIT_LAYERLEVEL" val="1"/>
</p:tagLst>
</file>

<file path=ppt/tags/tag200.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34931_1*l_h_i*1_1_4"/>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01.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34931_1*l_h_i*1_1_5"/>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02.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4931_1*l_h_i*1_1_1"/>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03.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4931_1*l_h_i*1_1_2"/>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7"/>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04.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4931_1*l_h_i*1_1_3"/>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05.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1_8"/>
  <p:tag name="KSO_WM_UNIT_ID" val="diagram20234931_1*l_h_i*1_1_8"/>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06.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1_7"/>
  <p:tag name="KSO_WM_UNIT_ID" val="diagram20234931_1*l_h_i*1_1_7"/>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07.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34931_1*l_h_i*1_2_6"/>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4"/>
  <p:tag name="KSO_WM_DIAGRAM_MAX_ITEMCNT" val="5"/>
  <p:tag name="KSO_WM_DIAGRAM_MIN_ITEMCNT" val="3"/>
  <p:tag name="KSO_WM_DIAGRAM_COLOR_MATCH_VALUE" val="{&quot;shape&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08.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34931_1*l_h_i*1_2_4"/>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09.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34931_1*l_h_i*1_2_5"/>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1.xml><?xml version="1.0" encoding="utf-8"?>
<p:tagLst xmlns:p="http://schemas.openxmlformats.org/presentationml/2006/main">
  <p:tag name="KSO_WM_UNIT_TYPE" val="e"/>
  <p:tag name="KSO_WM_UNIT_INDEX" val="1"/>
  <p:tag name="KSO_WM_BEAUTIFY_FLAG" val="#wm#"/>
  <p:tag name="KSO_WM_TAG_VERSION" val="3.0"/>
  <p:tag name="KSO_WM_TEMPLATE_NEED_RESERVE" val="1"/>
  <p:tag name="KSO_WM_TEMPLATE_INDEX" val="05659"/>
  <p:tag name="KSO_WM_TEMPLATE_CATEGORY" val="custom"/>
  <p:tag name="KSO_WM_UNIT_ID" val="custom05659_3*e*1"/>
  <p:tag name="KSO_WM_UNIT_LAYERLEVEL" val="1"/>
</p:tagLst>
</file>

<file path=ppt/tags/tag210.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4931_1*l_h_i*1_2_1"/>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11.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4931_1*l_h_i*1_2_2"/>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7"/>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12.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4931_1*l_h_i*1_2_3"/>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13.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2_7"/>
  <p:tag name="KSO_WM_UNIT_ID" val="diagram20234931_1*l_h_i*1_2_7"/>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8ab82d&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14.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2_8"/>
  <p:tag name="KSO_WM_UNIT_ID" val="diagram20234931_1*l_h_i*1_2_8"/>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8"/>
  <p:tag name="KSO_WM_UNIT_FILL_FORE_SCHEMECOLOR_INDEX_BRIGHTNESS" val="0.4"/>
  <p:tag name="KSO_WM_DIAGRAM_MAX_ITEMCNT" val="5"/>
  <p:tag name="KSO_WM_DIAGRAM_MIN_ITEMCNT" val="3"/>
  <p:tag name="KSO_WM_DIAGRAM_COLOR_MATCH_VALUE" val="{&quot;shape&quot;:{&quot;fill&quot;:{&quot;solid&quot;:{&quot;brightness&quot;:0.4000000059604645,&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15.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34931_1*l_h_i*1_3_6"/>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4"/>
  <p:tag name="KSO_WM_DIAGRAM_MAX_ITEMCNT" val="5"/>
  <p:tag name="KSO_WM_DIAGRAM_MIN_ITEMCNT" val="3"/>
  <p:tag name="KSO_WM_DIAGRAM_COLOR_MATCH_VALUE" val="{&quot;shape&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16.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34931_1*l_h_i*1_3_4"/>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17.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34931_1*l_h_i*1_3_5"/>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18.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4931_1*l_h_i*1_3_1"/>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19.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4931_1*l_h_i*1_3_2"/>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7"/>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30939_3*m_h_f*1_3_1"/>
  <p:tag name="KSO_WM_TEMPLATE_CATEGORY" val="diagram"/>
  <p:tag name="KSO_WM_TEMPLATE_INDEX" val="20230939"/>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0"/>
  <p:tag name="KSO_WM_UNIT_TEXT_TYPE" val="1"/>
  <p:tag name="KSO_WM_UNIT_TEXT_LAYER_COUNT" val="1"/>
  <p:tag name="KSO_WM_BEAUTIFY_FLAG" val="#wm#"/>
  <p:tag name="KSO_WM_UNIT_PRESET_TEXT" val="单击此处添加正文，文字是您思想的提炼"/>
  <p:tag name="KSO_WM_UNIT_TEXT_FILL_FORE_SCHEMECOLOR_INDEX" val="1"/>
  <p:tag name="KSO_WM_UNIT_TEXT_FILL_TYPE" val="1"/>
  <p:tag name="KSO_WM_DIAGRAM_USE_COLOR_VALUE" val="{&quot;color_scheme&quot;:1,&quot;color_type&quot;:1,&quot;theme_color_indexes&quot;:[]}"/>
</p:tagLst>
</file>

<file path=ppt/tags/tag220.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34931_1*l_h_i*1_3_3"/>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21.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3_7"/>
  <p:tag name="KSO_WM_UNIT_ID" val="diagram20234931_1*l_h_i*1_3_7"/>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2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4931_1*l_h_a*1_2_1"/>
  <p:tag name="KSO_WM_TEMPLATE_CATEGORY" val="diagram"/>
  <p:tag name="KSO_WM_TEMPLATE_INDEX" val="20234931"/>
  <p:tag name="KSO_WM_UNIT_LAYERLEVEL" val="1_1_1"/>
  <p:tag name="KSO_WM_TAG_VERSION" val="3.0"/>
  <p:tag name="KSO_WM_DIAGRAM_MAX_ITEMCNT" val="5"/>
  <p:tag name="KSO_WM_DIAGRAM_MIN_ITEMCNT" val="3"/>
  <p:tag name="KSO_WM_DIAGRAM_VIRTUALLY_FRAME" val="{&quot;height&quot;:271.3234015975521,&quot;left&quot;:41.09646306924533,&quot;top&quot;:276.9,&quot;width&quot;:855.88055419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 name="KSO_WM_UNIT_TEXT_TYPE" val="1"/>
  <p:tag name="KSO_WM_DIAGRAM_USE_COLOR_VALUE" val="{&quot;color_scheme&quot;:1,&quot;color_type&quot;:1,&quot;theme_color_indexes&quot;:[]}"/>
</p:tagLst>
</file>

<file path=ppt/tags/tag223.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3_9"/>
  <p:tag name="KSO_WM_UNIT_ID" val="diagram20234931_1*l_h_i*1_3_9"/>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24.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3_8"/>
  <p:tag name="KSO_WM_UNIT_ID" val="diagram20234931_1*l_h_i*1_3_8"/>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2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4931_1*l_h_f*1_2_1"/>
  <p:tag name="KSO_WM_TEMPLATE_CATEGORY" val="diagram"/>
  <p:tag name="KSO_WM_TEMPLATE_INDEX" val="20234931"/>
  <p:tag name="KSO_WM_UNIT_LAYERLEVEL" val="1_1_1"/>
  <p:tag name="KSO_WM_TAG_VERSION" val="3.0"/>
  <p:tag name="KSO_WM_DIAGRAM_MAX_ITEMCNT" val="5"/>
  <p:tag name="KSO_WM_DIAGRAM_MIN_ITEMCNT" val="3"/>
  <p:tag name="KSO_WM_DIAGRAM_VIRTUALLY_FRAME" val="{&quot;height&quot;:271.3234015975521,&quot;left&quot;:41.09646306924533,&quot;top&quot;:276.9,&quot;width&quot;:855.88055419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12121&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6"/>
  <p:tag name="KSO_WM_UNIT_TEXT_FILL_TYPE" val="1"/>
  <p:tag name="KSO_WM_BEAUTIFY_FLAG" val="#wm#"/>
  <p:tag name="KSO_WM_DIAGRAM_VERSION" val="3"/>
  <p:tag name="KSO_WM_DIAGRAM_COLOR_TRICK" val="1"/>
  <p:tag name="KSO_WM_DIAGRAM_COLOR_TEXT_CAN_REMOVE" val="n"/>
  <p:tag name="KSO_WM_UNIT_PRESET_TEXT" val="单击此处添加文本内容，简明扼要地阐述您的内容观点。根据需要可酌情增减正文内容文字"/>
  <p:tag name="KSO_WM_UNIT_TEXT_TYPE" val="1"/>
  <p:tag name="KSO_WM_DIAGRAM_USE_COLOR_VALUE" val="{&quot;color_scheme&quot;:1,&quot;color_type&quot;:1,&quot;theme_color_indexes&quot;:[]}"/>
</p:tagLst>
</file>

<file path=ppt/tags/tag22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4931_1*l_h_a*1_1_1"/>
  <p:tag name="KSO_WM_TEMPLATE_CATEGORY" val="diagram"/>
  <p:tag name="KSO_WM_TEMPLATE_INDEX" val="20234931"/>
  <p:tag name="KSO_WM_UNIT_LAYERLEVEL" val="1_1_1"/>
  <p:tag name="KSO_WM_TAG_VERSION" val="3.0"/>
  <p:tag name="KSO_WM_DIAGRAM_MAX_ITEMCNT" val="5"/>
  <p:tag name="KSO_WM_DIAGRAM_MIN_ITEMCNT" val="3"/>
  <p:tag name="KSO_WM_DIAGRAM_VIRTUALLY_FRAME" val="{&quot;height&quot;:271.3234015975521,&quot;left&quot;:41.09646306924533,&quot;top&quot;:276.9,&quot;width&quot;:855.88055419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 name="KSO_WM_UNIT_TEXT_TYPE" val="1"/>
  <p:tag name="KSO_WM_DIAGRAM_USE_COLOR_VALUE" val="{&quot;color_scheme&quot;:1,&quot;color_type&quot;:1,&quot;theme_color_indexes&quot;:[]}"/>
</p:tagLst>
</file>

<file path=ppt/tags/tag22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4931_1*l_h_f*1_1_1"/>
  <p:tag name="KSO_WM_TEMPLATE_CATEGORY" val="diagram"/>
  <p:tag name="KSO_WM_TEMPLATE_INDEX" val="20234931"/>
  <p:tag name="KSO_WM_UNIT_LAYERLEVEL" val="1_1_1"/>
  <p:tag name="KSO_WM_TAG_VERSION" val="3.0"/>
  <p:tag name="KSO_WM_DIAGRAM_MAX_ITEMCNT" val="5"/>
  <p:tag name="KSO_WM_DIAGRAM_MIN_ITEMCNT" val="3"/>
  <p:tag name="KSO_WM_DIAGRAM_VIRTUALLY_FRAME" val="{&quot;height&quot;:271.3234015975521,&quot;left&quot;:41.09646306924533,&quot;top&quot;:276.9,&quot;width&quot;:855.88055419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12121&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6"/>
  <p:tag name="KSO_WM_UNIT_TEXT_FILL_TYPE" val="1"/>
  <p:tag name="KSO_WM_BEAUTIFY_FLAG" val="#wm#"/>
  <p:tag name="KSO_WM_DIAGRAM_VERSION" val="3"/>
  <p:tag name="KSO_WM_DIAGRAM_COLOR_TRICK" val="1"/>
  <p:tag name="KSO_WM_DIAGRAM_COLOR_TEXT_CAN_REMOVE" val="n"/>
  <p:tag name="KSO_WM_UNIT_PRESET_TEXT" val="单击此处添加文本内容，简明扼要地阐述您的内容观点。根据需要可酌情增减正文内容文字"/>
  <p:tag name="KSO_WM_UNIT_TEXT_TYPE" val="1"/>
  <p:tag name="KSO_WM_DIAGRAM_USE_COLOR_VALUE" val="{&quot;color_scheme&quot;:1,&quot;color_type&quot;:1,&quot;theme_color_indexes&quot;:[]}"/>
</p:tagLst>
</file>

<file path=ppt/tags/tag22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4931_1*l_h_a*1_3_1"/>
  <p:tag name="KSO_WM_TEMPLATE_CATEGORY" val="diagram"/>
  <p:tag name="KSO_WM_TEMPLATE_INDEX" val="20234931"/>
  <p:tag name="KSO_WM_UNIT_LAYERLEVEL" val="1_1_1"/>
  <p:tag name="KSO_WM_TAG_VERSION" val="3.0"/>
  <p:tag name="KSO_WM_DIAGRAM_MAX_ITEMCNT" val="5"/>
  <p:tag name="KSO_WM_DIAGRAM_MIN_ITEMCNT" val="3"/>
  <p:tag name="KSO_WM_DIAGRAM_VIRTUALLY_FRAME" val="{&quot;height&quot;:271.3234015975521,&quot;left&quot;:41.09646306924533,&quot;top&quot;:276.9,&quot;width&quot;:855.88055419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 name="KSO_WM_UNIT_TEXT_TYPE" val="1"/>
  <p:tag name="KSO_WM_DIAGRAM_USE_COLOR_VALUE" val="{&quot;color_scheme&quot;:1,&quot;color_type&quot;:1,&quot;theme_color_indexes&quot;:[]}"/>
</p:tagLst>
</file>

<file path=ppt/tags/tag22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4931_1*l_h_f*1_3_1"/>
  <p:tag name="KSO_WM_TEMPLATE_CATEGORY" val="diagram"/>
  <p:tag name="KSO_WM_TEMPLATE_INDEX" val="20234931"/>
  <p:tag name="KSO_WM_UNIT_LAYERLEVEL" val="1_1_1"/>
  <p:tag name="KSO_WM_TAG_VERSION" val="3.0"/>
  <p:tag name="KSO_WM_DIAGRAM_MAX_ITEMCNT" val="5"/>
  <p:tag name="KSO_WM_DIAGRAM_MIN_ITEMCNT" val="3"/>
  <p:tag name="KSO_WM_DIAGRAM_VIRTUALLY_FRAME" val="{&quot;height&quot;:271.3234015975521,&quot;left&quot;:41.09646306924533,&quot;top&quot;:276.9,&quot;width&quot;:855.88055419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12121&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6"/>
  <p:tag name="KSO_WM_UNIT_TEXT_FILL_TYPE" val="1"/>
  <p:tag name="KSO_WM_BEAUTIFY_FLAG" val="#wm#"/>
  <p:tag name="KSO_WM_DIAGRAM_VERSION" val="3"/>
  <p:tag name="KSO_WM_DIAGRAM_COLOR_TRICK" val="1"/>
  <p:tag name="KSO_WM_DIAGRAM_COLOR_TEXT_CAN_REMOVE" val="n"/>
  <p:tag name="KSO_WM_UNIT_PRESET_TEXT" val="单击此处添加文本内容，简明扼要地阐述您的内容观点。根据需要可酌情增减正文内容文字"/>
  <p:tag name="KSO_WM_UNIT_TEXT_TYPE" val="1"/>
  <p:tag name="KSO_WM_DIAGRAM_USE_COLOR_VALUE" val="{&quot;color_scheme&quot;:1,&quot;color_type&quot;:1,&quot;theme_color_indexes&quot;:[]}"/>
</p:tagLst>
</file>

<file path=ppt/tags/tag2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230939_3*m_h_f*1_4_1"/>
  <p:tag name="KSO_WM_TEMPLATE_CATEGORY" val="diagram"/>
  <p:tag name="KSO_WM_TEMPLATE_INDEX" val="20230939"/>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0"/>
  <p:tag name="KSO_WM_UNIT_TEXT_TYPE" val="1"/>
  <p:tag name="KSO_WM_UNIT_TEXT_LAYER_COUNT" val="1"/>
  <p:tag name="KSO_WM_BEAUTIFY_FLAG" val="#wm#"/>
  <p:tag name="KSO_WM_UNIT_PRESET_TEXT" val="单击此处添加你的文本具体内容"/>
  <p:tag name="KSO_WM_UNIT_TEXT_FILL_FORE_SCHEMECOLOR_INDEX" val="1"/>
  <p:tag name="KSO_WM_UNIT_TEXT_FILL_TYPE" val="1"/>
  <p:tag name="KSO_WM_DIAGRAM_USE_COLOR_VALUE" val="{&quot;color_scheme&quot;:1,&quot;color_type&quot;:1,&quot;theme_color_indexes&quot;:[]}"/>
</p:tagLst>
</file>

<file path=ppt/tags/tag230.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34931_1*l_h_i*1_1_6"/>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4"/>
  <p:tag name="KSO_WM_DIAGRAM_MAX_ITEMCNT" val="5"/>
  <p:tag name="KSO_WM_DIAGRAM_MIN_ITEMCNT" val="3"/>
  <p:tag name="KSO_WM_DIAGRAM_COLOR_MATCH_VALUE" val="{&quot;shape&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31.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34931_1*l_h_i*1_1_4"/>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32.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34931_1*l_h_i*1_1_5"/>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33.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4931_1*l_h_i*1_1_1"/>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34.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4931_1*l_h_i*1_1_2"/>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7"/>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35.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4931_1*l_h_i*1_1_3"/>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36.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1_8"/>
  <p:tag name="KSO_WM_UNIT_ID" val="diagram20234931_1*l_h_i*1_1_8"/>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37.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1_7"/>
  <p:tag name="KSO_WM_UNIT_ID" val="diagram20234931_1*l_h_i*1_1_7"/>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38.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34931_1*l_h_i*1_2_6"/>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4"/>
  <p:tag name="KSO_WM_DIAGRAM_MAX_ITEMCNT" val="5"/>
  <p:tag name="KSO_WM_DIAGRAM_MIN_ITEMCNT" val="3"/>
  <p:tag name="KSO_WM_DIAGRAM_COLOR_MATCH_VALUE" val="{&quot;shape&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39.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34931_1*l_h_i*1_2_4"/>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30939_3*m_h_f*1_1_1"/>
  <p:tag name="KSO_WM_TEMPLATE_CATEGORY" val="diagram"/>
  <p:tag name="KSO_WM_TEMPLATE_INDEX" val="20230939"/>
  <p:tag name="KSO_WM_UNIT_LAYERLEVEL" val="1_1_1"/>
  <p:tag name="KSO_WM_TAG_VERSION" val="3.0"/>
  <p:tag name="KSO_WM_UNIT_VALUE" val="65"/>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添加正文，文字是您思想的提炼"/>
  <p:tag name="KSO_WM_UNIT_TEXT_FILL_FORE_SCHEMECOLOR_INDEX" val="1"/>
  <p:tag name="KSO_WM_UNIT_TEXT_FILL_TYPE" val="1"/>
  <p:tag name="KSO_WM_DIAGRAM_USE_COLOR_VALUE" val="{&quot;color_scheme&quot;:1,&quot;color_type&quot;:1,&quot;theme_color_indexes&quot;:[]}"/>
</p:tagLst>
</file>

<file path=ppt/tags/tag240.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34931_1*l_h_i*1_2_5"/>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41.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4931_1*l_h_i*1_2_1"/>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42.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4931_1*l_h_i*1_2_2"/>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7"/>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43.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4931_1*l_h_i*1_2_3"/>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44.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2_7"/>
  <p:tag name="KSO_WM_UNIT_ID" val="diagram20234931_1*l_h_i*1_2_7"/>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8ab82d&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45.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2_8"/>
  <p:tag name="KSO_WM_UNIT_ID" val="diagram20234931_1*l_h_i*1_2_8"/>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8"/>
  <p:tag name="KSO_WM_UNIT_FILL_FORE_SCHEMECOLOR_INDEX_BRIGHTNESS" val="0.4"/>
  <p:tag name="KSO_WM_DIAGRAM_MAX_ITEMCNT" val="5"/>
  <p:tag name="KSO_WM_DIAGRAM_MIN_ITEMCNT" val="3"/>
  <p:tag name="KSO_WM_DIAGRAM_COLOR_MATCH_VALUE" val="{&quot;shape&quot;:{&quot;fill&quot;:{&quot;solid&quot;:{&quot;brightness&quot;:0.4000000059604645,&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46.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34931_1*l_h_i*1_3_6"/>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4"/>
  <p:tag name="KSO_WM_DIAGRAM_MAX_ITEMCNT" val="5"/>
  <p:tag name="KSO_WM_DIAGRAM_MIN_ITEMCNT" val="3"/>
  <p:tag name="KSO_WM_DIAGRAM_COLOR_MATCH_VALUE" val="{&quot;shape&quot;:{&quot;fill&quot;:{&quot;solid&quot;:{&quot;brightness&quot;:0.400000005960464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47.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34931_1*l_h_i*1_3_4"/>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48.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34931_1*l_h_i*1_3_5"/>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49.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4931_1*l_h_i*1_3_1"/>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30939_3*m_h_f*1_2_1"/>
  <p:tag name="KSO_WM_TEMPLATE_CATEGORY" val="diagram"/>
  <p:tag name="KSO_WM_TEMPLATE_INDEX" val="20230939"/>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0"/>
  <p:tag name="KSO_WM_UNIT_TEXT_TYPE" val="1"/>
  <p:tag name="KSO_WM_UNIT_TEXT_LAYER_COUNT" val="1"/>
  <p:tag name="KSO_WM_BEAUTIFY_FLAG" val="#wm#"/>
  <p:tag name="KSO_WM_UNIT_PRESET_TEXT" val="单击此处添加你的文本具体内容"/>
  <p:tag name="KSO_WM_UNIT_TEXT_FILL_FORE_SCHEMECOLOR_INDEX" val="1"/>
  <p:tag name="KSO_WM_UNIT_TEXT_FILL_TYPE" val="1"/>
  <p:tag name="KSO_WM_DIAGRAM_USE_COLOR_VALUE" val="{&quot;color_scheme&quot;:1,&quot;color_type&quot;:1,&quot;theme_color_indexes&quot;:[]}"/>
</p:tagLst>
</file>

<file path=ppt/tags/tag250.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4931_1*l_h_i*1_3_2"/>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7"/>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7,&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51.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34931_1*l_h_i*1_3_3"/>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52.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3_7"/>
  <p:tag name="KSO_WM_UNIT_ID" val="diagram20234931_1*l_h_i*1_3_7"/>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5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4931_1*l_h_a*1_2_1"/>
  <p:tag name="KSO_WM_TEMPLATE_CATEGORY" val="diagram"/>
  <p:tag name="KSO_WM_TEMPLATE_INDEX" val="20234931"/>
  <p:tag name="KSO_WM_UNIT_LAYERLEVEL" val="1_1_1"/>
  <p:tag name="KSO_WM_TAG_VERSION" val="3.0"/>
  <p:tag name="KSO_WM_DIAGRAM_MAX_ITEMCNT" val="5"/>
  <p:tag name="KSO_WM_DIAGRAM_MIN_ITEMCNT" val="3"/>
  <p:tag name="KSO_WM_DIAGRAM_VIRTUALLY_FRAME" val="{&quot;height&quot;:271.3234015975521,&quot;left&quot;:41.09646306924533,&quot;top&quot;:276.9,&quot;width&quot;:855.88055419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 name="KSO_WM_UNIT_TEXT_TYPE" val="1"/>
  <p:tag name="KSO_WM_DIAGRAM_USE_COLOR_VALUE" val="{&quot;color_scheme&quot;:1,&quot;color_type&quot;:1,&quot;theme_color_indexes&quot;:[]}"/>
</p:tagLst>
</file>

<file path=ppt/tags/tag254.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3_9"/>
  <p:tag name="KSO_WM_UNIT_ID" val="diagram20234931_1*l_h_i*1_3_9"/>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9"/>
  <p:tag name="KSO_WM_UNIT_FILL_FORE_SCHEMECOLOR_INDEX_BRIGHTNESS" val="0"/>
  <p:tag name="KSO_WM_DIAGRAM_MAX_ITEMCNT" val="5"/>
  <p:tag name="KSO_WM_DIAGRAM_MIN_ITEMCNT" val="3"/>
  <p:tag name="KSO_WM_DIAGRAM_COLOR_MATCH_VALUE" val="{&quot;shape&quot;:{&quot;fill&quot;:{&quot;solid&quot;:{&quot;brightness&quot;:0,&quot;colorType&quot;:1,&quot;foreColorIndex&quot;:9,&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55.xml><?xml version="1.0" encoding="utf-8"?>
<p:tagLst xmlns:p="http://schemas.openxmlformats.org/presentationml/2006/main">
  <p:tag name="KSO_WM_DIAGRAM_VIRTUALLY_FRAME" val="{&quot;height&quot;:271.3234015975521,&quot;left&quot;:41.09646306924533,&quot;top&quot;:276.9,&quot;width&quot;:855.8805541992188}"/>
  <p:tag name="KSO_WM_UNIT_HIGHLIGHT" val="0"/>
  <p:tag name="KSO_WM_UNIT_COMPATIBLE" val="0"/>
  <p:tag name="KSO_WM_UNIT_DIAGRAM_ISNUMVISUAL" val="0"/>
  <p:tag name="KSO_WM_UNIT_DIAGRAM_ISREFERUNIT" val="0"/>
  <p:tag name="KSO_WM_DIAGRAM_GROUP_CODE" val="l1-1"/>
  <p:tag name="KSO_WM_UNIT_TYPE" val="l_h_i"/>
  <p:tag name="KSO_WM_UNIT_INDEX" val="1_3_8"/>
  <p:tag name="KSO_WM_UNIT_ID" val="diagram20234931_1*l_h_i*1_3_8"/>
  <p:tag name="KSO_WM_TEMPLATE_CATEGORY" val="diagram"/>
  <p:tag name="KSO_WM_TEMPLATE_INDEX" val="20234931"/>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2,&quot;rgb&quot;:&quot;#fffbf2&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25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4931_1*l_h_f*1_2_1"/>
  <p:tag name="KSO_WM_TEMPLATE_CATEGORY" val="diagram"/>
  <p:tag name="KSO_WM_TEMPLATE_INDEX" val="20234931"/>
  <p:tag name="KSO_WM_UNIT_LAYERLEVEL" val="1_1_1"/>
  <p:tag name="KSO_WM_TAG_VERSION" val="3.0"/>
  <p:tag name="KSO_WM_DIAGRAM_MAX_ITEMCNT" val="5"/>
  <p:tag name="KSO_WM_DIAGRAM_MIN_ITEMCNT" val="3"/>
  <p:tag name="KSO_WM_DIAGRAM_VIRTUALLY_FRAME" val="{&quot;height&quot;:271.3234015975521,&quot;left&quot;:41.09646306924533,&quot;top&quot;:276.9,&quot;width&quot;:855.88055419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12121&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6"/>
  <p:tag name="KSO_WM_UNIT_TEXT_FILL_TYPE" val="1"/>
  <p:tag name="KSO_WM_BEAUTIFY_FLAG" val="#wm#"/>
  <p:tag name="KSO_WM_DIAGRAM_VERSION" val="3"/>
  <p:tag name="KSO_WM_DIAGRAM_COLOR_TRICK" val="1"/>
  <p:tag name="KSO_WM_DIAGRAM_COLOR_TEXT_CAN_REMOVE" val="n"/>
  <p:tag name="KSO_WM_UNIT_PRESET_TEXT" val="单击此处添加文本内容，简明扼要地阐述您的内容观点。根据需要可酌情增减正文内容文字"/>
  <p:tag name="KSO_WM_UNIT_TEXT_TYPE" val="1"/>
  <p:tag name="KSO_WM_DIAGRAM_USE_COLOR_VALUE" val="{&quot;color_scheme&quot;:1,&quot;color_type&quot;:1,&quot;theme_color_indexes&quot;:[]}"/>
</p:tagLst>
</file>

<file path=ppt/tags/tag25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4931_1*l_h_a*1_1_1"/>
  <p:tag name="KSO_WM_TEMPLATE_CATEGORY" val="diagram"/>
  <p:tag name="KSO_WM_TEMPLATE_INDEX" val="20234931"/>
  <p:tag name="KSO_WM_UNIT_LAYERLEVEL" val="1_1_1"/>
  <p:tag name="KSO_WM_TAG_VERSION" val="3.0"/>
  <p:tag name="KSO_WM_DIAGRAM_MAX_ITEMCNT" val="5"/>
  <p:tag name="KSO_WM_DIAGRAM_MIN_ITEMCNT" val="3"/>
  <p:tag name="KSO_WM_DIAGRAM_VIRTUALLY_FRAME" val="{&quot;height&quot;:271.3234015975521,&quot;left&quot;:41.09646306924533,&quot;top&quot;:276.9,&quot;width&quot;:855.88055419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 name="KSO_WM_UNIT_TEXT_TYPE" val="1"/>
  <p:tag name="KSO_WM_DIAGRAM_USE_COLOR_VALUE" val="{&quot;color_scheme&quot;:1,&quot;color_type&quot;:1,&quot;theme_color_indexes&quot;:[]}"/>
</p:tagLst>
</file>

<file path=ppt/tags/tag25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4931_1*l_h_f*1_1_1"/>
  <p:tag name="KSO_WM_TEMPLATE_CATEGORY" val="diagram"/>
  <p:tag name="KSO_WM_TEMPLATE_INDEX" val="20234931"/>
  <p:tag name="KSO_WM_UNIT_LAYERLEVEL" val="1_1_1"/>
  <p:tag name="KSO_WM_TAG_VERSION" val="3.0"/>
  <p:tag name="KSO_WM_DIAGRAM_MAX_ITEMCNT" val="5"/>
  <p:tag name="KSO_WM_DIAGRAM_MIN_ITEMCNT" val="3"/>
  <p:tag name="KSO_WM_DIAGRAM_VIRTUALLY_FRAME" val="{&quot;height&quot;:271.3234015975521,&quot;left&quot;:41.09646306924533,&quot;top&quot;:276.9,&quot;width&quot;:855.88055419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12121&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6"/>
  <p:tag name="KSO_WM_UNIT_TEXT_FILL_TYPE" val="1"/>
  <p:tag name="KSO_WM_BEAUTIFY_FLAG" val="#wm#"/>
  <p:tag name="KSO_WM_DIAGRAM_VERSION" val="3"/>
  <p:tag name="KSO_WM_DIAGRAM_COLOR_TRICK" val="1"/>
  <p:tag name="KSO_WM_DIAGRAM_COLOR_TEXT_CAN_REMOVE" val="n"/>
  <p:tag name="KSO_WM_UNIT_PRESET_TEXT" val="单击此处添加文本内容，简明扼要地阐述您的内容观点。根据需要可酌情增减正文内容文字"/>
  <p:tag name="KSO_WM_UNIT_TEXT_TYPE" val="1"/>
  <p:tag name="KSO_WM_DIAGRAM_USE_COLOR_VALUE" val="{&quot;color_scheme&quot;:1,&quot;color_type&quot;:1,&quot;theme_color_indexes&quot;:[]}"/>
</p:tagLst>
</file>

<file path=ppt/tags/tag25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4931_1*l_h_a*1_3_1"/>
  <p:tag name="KSO_WM_TEMPLATE_CATEGORY" val="diagram"/>
  <p:tag name="KSO_WM_TEMPLATE_INDEX" val="20234931"/>
  <p:tag name="KSO_WM_UNIT_LAYERLEVEL" val="1_1_1"/>
  <p:tag name="KSO_WM_TAG_VERSION" val="3.0"/>
  <p:tag name="KSO_WM_DIAGRAM_MAX_ITEMCNT" val="5"/>
  <p:tag name="KSO_WM_DIAGRAM_MIN_ITEMCNT" val="3"/>
  <p:tag name="KSO_WM_DIAGRAM_VIRTUALLY_FRAME" val="{&quot;height&quot;:271.3234015975521,&quot;left&quot;:41.09646306924533,&quot;top&quot;:276.9,&quot;width&quot;:855.88055419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 name="KSO_WM_UNIT_TEXT_TYPE" val="1"/>
  <p:tag name="KSO_WM_DIAGRAM_USE_COLOR_VALUE" val="{&quot;color_scheme&quot;:1,&quot;color_type&quot;:1,&quot;theme_color_indexes&quot;:[]}"/>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0939_3*m_h_i*1_3_2"/>
  <p:tag name="KSO_WM_TEMPLATE_CATEGORY" val="diagram"/>
  <p:tag name="KSO_WM_TEMPLATE_INDEX" val="20230939"/>
  <p:tag name="KSO_WM_UNIT_LAYERLEVEL" val="1_1_1"/>
  <p:tag name="KSO_WM_TAG_VERSION" val="3.0"/>
  <p:tag name="KSO_WM_UNIT_TYPE" val="m_h_i"/>
  <p:tag name="KSO_WM_UNIT_INDEX" val="1_3_2"/>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solid&quot;:{&quot;brightness&quot;:0,&quot;colorType&quot;:1,&quot;foreColorIndex&quot;:7,&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7"/>
  <p:tag name="KSO_WM_UNIT_FILL_FORE_SCHEMECOLOR_INDEX_BRIGHTNESS" val="0"/>
  <p:tag name="KSO_WM_DIAGRAM_USE_COLOR_VALUE" val="{&quot;color_scheme&quot;:1,&quot;color_type&quot;:1,&quot;theme_color_indexes&quot;:[]}"/>
</p:tagLst>
</file>

<file path=ppt/tags/tag26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4931_1*l_h_f*1_3_1"/>
  <p:tag name="KSO_WM_TEMPLATE_CATEGORY" val="diagram"/>
  <p:tag name="KSO_WM_TEMPLATE_INDEX" val="20234931"/>
  <p:tag name="KSO_WM_UNIT_LAYERLEVEL" val="1_1_1"/>
  <p:tag name="KSO_WM_TAG_VERSION" val="3.0"/>
  <p:tag name="KSO_WM_DIAGRAM_MAX_ITEMCNT" val="5"/>
  <p:tag name="KSO_WM_DIAGRAM_MIN_ITEMCNT" val="3"/>
  <p:tag name="KSO_WM_DIAGRAM_VIRTUALLY_FRAME" val="{&quot;height&quot;:271.3234015975521,&quot;left&quot;:41.09646306924533,&quot;top&quot;:276.9,&quot;width&quot;:855.8805541992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12121&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6"/>
  <p:tag name="KSO_WM_UNIT_TEXT_FILL_TYPE" val="1"/>
  <p:tag name="KSO_WM_BEAUTIFY_FLAG" val="#wm#"/>
  <p:tag name="KSO_WM_DIAGRAM_VERSION" val="3"/>
  <p:tag name="KSO_WM_DIAGRAM_COLOR_TRICK" val="1"/>
  <p:tag name="KSO_WM_DIAGRAM_COLOR_TEXT_CAN_REMOVE" val="n"/>
  <p:tag name="KSO_WM_UNIT_PRESET_TEXT" val="单击此处添加文本内容，简明扼要地阐述您的内容观点。根据需要可酌情增减正文内容文字"/>
  <p:tag name="KSO_WM_UNIT_TEXT_TYPE" val="1"/>
  <p:tag name="KSO_WM_DIAGRAM_USE_COLOR_VALUE" val="{&quot;color_scheme&quot;:1,&quot;color_type&quot;:1,&quot;theme_color_indexes&quot;:[]}"/>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31964_2*l_h_i*1_1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01"/>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964_2*l_h_i*1_2_2"/>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964_2*l_h_i*1_3_2"/>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1964_2*l_h_i*1_2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02"/>
  <p:tag name="KSO_WM_UNIT_FILL_TYPE" val="1"/>
  <p:tag name="KSO_WM_UNIT_FILL_FORE_SCHEMECOLOR_INDEX" val="6"/>
  <p:tag name="KSO_WM_UNIT_FILL_FORE_SCHEMECOLOR_INDEX_BRIGHTNESS" val="0"/>
  <p:tag name="KSO_WM_DIAGRAM_USE_COLOR_VALUE" val="{&quot;color_scheme&quot;:1,&quot;color_type&quot;:1,&quot;theme_color_indexes&quot;:[]}"/>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1964_2*l_h_i*1_3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03"/>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26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1964_2*l_h_a*1_1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0"/>
  <p:tag name="KSO_WM_UNIT_TEXT_TYPE" val="1"/>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6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1964_2*l_h_a*1_2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6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1964_2*l_h_a*1_3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31964_2*l_h_i*1_1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01"/>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0939_3*m_h_a*1_3_2"/>
  <p:tag name="KSO_WM_TEMPLATE_CATEGORY" val="diagram"/>
  <p:tag name="KSO_WM_TEMPLATE_INDEX" val="20230939"/>
  <p:tag name="KSO_WM_UNIT_LAYERLEVEL" val="1_1_1"/>
  <p:tag name="KSO_WM_TAG_VERSION" val="3.0"/>
  <p:tag name="KSO_WM_UNIT_ISCONTENTSTITLE" val="0"/>
  <p:tag name="KSO_WM_UNIT_ISNUMDGMTITLE" val="0"/>
  <p:tag name="KSO_WM_UNIT_NOCLEAR" val="0"/>
  <p:tag name="KSO_WM_UNIT_TYPE" val="m_h_a"/>
  <p:tag name="KSO_WM_UNIT_INDEX" val="1_3_2"/>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solid&quot;:{&quot;brightness&quot;:0,&quot;colorType&quot;:1,&quot;foreColorIndex&quot;:7,&quot;transparency&quot;:0},&quot;type&quot;:1},&quot;glow&quot;:{&quot;colorType&quot;:0},&quot;line&quot;:{&quot;type&quot;:0},&quot;shadow&quot;:{&quot;brightness&quot;:0.800000011920929,&quot;colorType&quot;:1,&quot;foreColorIndex&quot;:7,&quot;transparency&quot;:0.400000005960464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添加标题"/>
  <p:tag name="KSO_WM_UNIT_FILL_TYPE" val="1"/>
  <p:tag name="KSO_WM_UNIT_FILL_FORE_SCHEMECOLOR_INDEX" val="7"/>
  <p:tag name="KSO_WM_UNIT_FILL_FORE_SCHEMECOLOR_INDEX_BRIGHTNESS" val="0"/>
  <p:tag name="KSO_WM_UNIT_TEXT_TYPE" val="1"/>
  <p:tag name="KSO_WM_DIAGRAM_USE_COLOR_VALUE" val="{&quot;color_scheme&quot;:1,&quot;color_type&quot;:1,&quot;theme_color_indexes&quot;:[]}"/>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964_2*l_h_i*1_2_2"/>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964_2*l_h_i*1_3_2"/>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1964_2*l_h_i*1_2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02"/>
  <p:tag name="KSO_WM_UNIT_FILL_TYPE" val="1"/>
  <p:tag name="KSO_WM_UNIT_FILL_FORE_SCHEMECOLOR_INDEX" val="6"/>
  <p:tag name="KSO_WM_UNIT_FILL_FORE_SCHEMECOLOR_INDEX_BRIGHTNESS" val="0"/>
  <p:tag name="KSO_WM_DIAGRAM_USE_COLOR_VALUE" val="{&quot;color_scheme&quot;:1,&quot;color_type&quot;:1,&quot;theme_color_indexes&quot;:[]}"/>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1964_2*l_h_i*1_3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03"/>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27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1964_2*l_h_a*1_1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0"/>
  <p:tag name="KSO_WM_UNIT_TEXT_TYPE" val="1"/>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75.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1964_2*l_h_a*1_2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7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1964_2*l_h_a*1_3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31964_2*l_h_i*1_1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01"/>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964_2*l_h_i*1_2_2"/>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964_2*l_h_i*1_3_2"/>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0939_3*m_h_i*1_3_1"/>
  <p:tag name="KSO_WM_TEMPLATE_CATEGORY" val="diagram"/>
  <p:tag name="KSO_WM_TEMPLATE_INDEX" val="20230939"/>
  <p:tag name="KSO_WM_UNIT_LAYERLEVEL" val="1_1_1"/>
  <p:tag name="KSO_WM_TAG_VERSION" val="3.0"/>
  <p:tag name="KSO_WM_UNIT_TYPE" val="m_h_i"/>
  <p:tag name="KSO_WM_UNIT_INDEX" val="1_3_1"/>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type&quot;:0},&quot;glow&quot;:{&quot;colorType&quot;:0},&quot;line&quot;:{&quot;gradient&quot;:[{&quot;brightness&quot;:0,&quot;colorType&quot;:2,&quot;pos&quot;:0,&quot;rgb&quot;:&quot;#ffffff&quot;,&quot;transparency&quot;:0.550000011920929},{&quot;brightness&quot;:0,&quot;colorType&quot;:2,&quot;pos&quot;:1,&quot;rgb&quot;:&quot;#ffffff&quot;,&quot;transparency&quot;:0.550000011920929},{&quot;brightness&quot;:0,&quot;colorType&quot;:2,&quot;pos&quot;:0.75,&quot;rgb&quot;:&quot;#ffffff&quot;,&quot;transparency&quot;:1},{&quot;brightness&quot;:0,&quot;colorType&quot;:2,&quot;pos&quot;:0.25,&quot;rgb&quot;:&quot;#ffffff&quot;,&quot;transparency&quot;:1}],&quot;type&quot;:2},&quot;shadow&quot;:{&quot;brightness&quot;:-0.25,&quot;colorType&quot;:1,&quot;foreColorIndex&quot;:7,&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1964_2*l_h_i*1_2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02"/>
  <p:tag name="KSO_WM_UNIT_FILL_TYPE" val="1"/>
  <p:tag name="KSO_WM_UNIT_FILL_FORE_SCHEMECOLOR_INDEX" val="6"/>
  <p:tag name="KSO_WM_UNIT_FILL_FORE_SCHEMECOLOR_INDEX_BRIGHTNESS" val="0"/>
  <p:tag name="KSO_WM_DIAGRAM_USE_COLOR_VALUE" val="{&quot;color_scheme&quot;:1,&quot;color_type&quot;:1,&quot;theme_color_indexes&quot;:[]}"/>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1964_2*l_h_i*1_3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03"/>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28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1964_2*l_h_a*1_1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0"/>
  <p:tag name="KSO_WM_UNIT_TEXT_TYPE" val="1"/>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8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1964_2*l_h_a*1_2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8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1964_2*l_h_a*1_3_1"/>
  <p:tag name="KSO_WM_TEMPLATE_CATEGORY" val="diagram"/>
  <p:tag name="KSO_WM_TEMPLATE_INDEX" val="20231964"/>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4"/>
  <p:tag name="KSO_WM_DIAGRAM_MIN_ITEMCNT" val="2"/>
  <p:tag name="KSO_WM_DIAGRAM_VIRTUALLY_FRAME" val="{&quot;height&quot;:324.5284118652344,&quot;left&quot;:24.134315560408503,&quot;top&quot;:272.7815027288001,&quot;width&quot;:818.24365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此处添加标题"/>
  <p:tag name="KSO_WM_UNIT_TEXT_FILL_FORE_SCHEMECOLOR_INDEX" val="1"/>
  <p:tag name="KSO_WM_UNIT_TEXT_FILL_TYPE" val="1"/>
  <p:tag name="KSO_WM_DIAGRAM_USE_COLOR_VALUE" val="{&quot;color_scheme&quot;:1,&quot;color_type&quot;:1,&quot;theme_color_indexes&quot;:[]}"/>
</p:tagLst>
</file>

<file path=ppt/tags/tag285.xml><?xml version="1.0" encoding="utf-8"?>
<p:tagLst xmlns:p="http://schemas.openxmlformats.org/presentationml/2006/main">
  <p:tag name="KSO_WM_DIAGRAM_VIRTUALLY_FRAME" val="{&quot;height&quot;:271.7500030517578,&quot;left&quot;:65.7,&quot;top&quot;:233.7499969482422,&quot;width&quot;:788.45}"/>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6953_3*l_h_i*1_2_2"/>
  <p:tag name="KSO_WM_TEMPLATE_CATEGORY" val="diagram"/>
  <p:tag name="KSO_WM_TEMPLATE_INDEX" val="20236953"/>
  <p:tag name="KSO_WM_UNIT_LAYERLEVEL" val="1_1_1"/>
  <p:tag name="KSO_WM_TAG_VERSION" val="3.0"/>
  <p:tag name="KSO_WM_BEAUTIFY_FLAG" val="#wm#"/>
  <p:tag name="KSO_WM_DIAGRAM_MAX_ITEMCNT" val="4"/>
  <p:tag name="KSO_WM_DIAGRAM_MIN_ITEMCNT" val="2"/>
  <p:tag name="KSO_WM_DIAGRAM_COLOR_MATCH_VALUE" val="{&quot;shape&quot;:{&quot;fill&quot;:{&quot;solid&quot;:{&quot;brightness&quot;:0.6000000238418579,&quot;colorType&quot;:1,&quot;foreColorIndex&quot;:5,&quot;transparency&quot;:0.819999992847442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6"/>
  <p:tag name="KSO_WM_DIAGRAM_USE_COLOR_VALUE" val="{&quot;color_scheme&quot;:1,&quot;color_type&quot;:1,&quot;theme_color_indexes&quot;:[]}"/>
</p:tagLst>
</file>

<file path=ppt/tags/tag286.xml><?xml version="1.0" encoding="utf-8"?>
<p:tagLst xmlns:p="http://schemas.openxmlformats.org/presentationml/2006/main">
  <p:tag name="KSO_WM_DIAGRAM_VIRTUALLY_FRAME" val="{&quot;height&quot;:271.7500030517578,&quot;left&quot;:65.7,&quot;top&quot;:233.7499969482422,&quot;width&quot;:788.45}"/>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6953_3*l_h_i*1_3_2"/>
  <p:tag name="KSO_WM_TEMPLATE_CATEGORY" val="diagram"/>
  <p:tag name="KSO_WM_TEMPLATE_INDEX" val="20236953"/>
  <p:tag name="KSO_WM_UNIT_LAYERLEVEL" val="1_1_1"/>
  <p:tag name="KSO_WM_TAG_VERSION" val="3.0"/>
  <p:tag name="KSO_WM_BEAUTIFY_FLAG" val="#wm#"/>
  <p:tag name="KSO_WM_DIAGRAM_MAX_ITEMCNT" val="4"/>
  <p:tag name="KSO_WM_DIAGRAM_MIN_ITEMCNT" val="2"/>
  <p:tag name="KSO_WM_DIAGRAM_COLOR_MATCH_VALUE" val="{&quot;shape&quot;:{&quot;fill&quot;:{&quot;solid&quot;:{&quot;brightness&quot;:0.6000000238418579,&quot;colorType&quot;:1,&quot;foreColorIndex&quot;:5,&quot;transparency&quot;:0.819999992847442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6"/>
  <p:tag name="KSO_WM_DIAGRAM_USE_COLOR_VALUE" val="{&quot;color_scheme&quot;:1,&quot;color_type&quot;:1,&quot;theme_color_indexes&quot;:[]}"/>
</p:tagLst>
</file>

<file path=ppt/tags/tag287.xml><?xml version="1.0" encoding="utf-8"?>
<p:tagLst xmlns:p="http://schemas.openxmlformats.org/presentationml/2006/main">
  <p:tag name="KSO_WM_DIAGRAM_VIRTUALLY_FRAME" val="{&quot;height&quot;:271.7500030517578,&quot;left&quot;:65.7,&quot;top&quot;:233.7499969482422,&quot;width&quot;:788.45}"/>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6953_3*l_h_i*1_1_2"/>
  <p:tag name="KSO_WM_TEMPLATE_CATEGORY" val="diagram"/>
  <p:tag name="KSO_WM_TEMPLATE_INDEX" val="20236953"/>
  <p:tag name="KSO_WM_UNIT_LAYERLEVEL" val="1_1_1"/>
  <p:tag name="KSO_WM_TAG_VERSION" val="3.0"/>
  <p:tag name="KSO_WM_BEAUTIFY_FLAG" val="#wm#"/>
  <p:tag name="KSO_WM_DIAGRAM_MAX_ITEMCNT" val="4"/>
  <p:tag name="KSO_WM_DIAGRAM_MIN_ITEMCNT" val="2"/>
  <p:tag name="KSO_WM_DIAGRAM_COLOR_MATCH_VALUE" val="{&quot;shape&quot;:{&quot;fill&quot;:{&quot;solid&quot;:{&quot;brightness&quot;:0.6000000238418579,&quot;colorType&quot;:1,&quot;foreColorIndex&quot;:5,&quot;transparency&quot;:0.819999992847442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6"/>
  <p:tag name="KSO_WM_DIAGRAM_USE_COLOR_VALUE" val="{&quot;color_scheme&quot;:1,&quot;color_type&quot;:1,&quot;theme_color_indexes&quot;:[]}"/>
</p:tagLst>
</file>

<file path=ppt/tags/tag288.xml><?xml version="1.0" encoding="utf-8"?>
<p:tagLst xmlns:p="http://schemas.openxmlformats.org/presentationml/2006/main">
  <p:tag name="KSO_WM_DIAGRAM_VIRTUALLY_FRAME" val="{&quot;height&quot;:271.7500030517578,&quot;left&quot;:65.7,&quot;top&quot;:233.7499969482422,&quot;width&quot;:788.45}"/>
  <p:tag name="KSO_WM_DIAGRAM_VERSION" val="3"/>
  <p:tag name="KSO_WM_DIAGRAM_COLOR_TRICK" val="1"/>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6953_3*l_h_a*1_1_1"/>
  <p:tag name="KSO_WM_TEMPLATE_CATEGORY" val="diagram"/>
  <p:tag name="KSO_WM_TEMPLATE_INDEX" val="20236953"/>
  <p:tag name="KSO_WM_UNIT_LAYERLEVEL" val="1_1_1"/>
  <p:tag name="KSO_WM_TAG_VERSION" val="3.0"/>
  <p:tag name="KSO_WM_BEAUTIFY_FLAG" val="#wm#"/>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
</p:tagLst>
</file>

<file path=ppt/tags/tag289.xml><?xml version="1.0" encoding="utf-8"?>
<p:tagLst xmlns:p="http://schemas.openxmlformats.org/presentationml/2006/main">
  <p:tag name="KSO_WM_DIAGRAM_VIRTUALLY_FRAME" val="{&quot;height&quot;:271.7500030517578,&quot;left&quot;:65.7,&quot;top&quot;:233.7499969482422,&quot;width&quot;:788.45}"/>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6953_3*l_h_f*1_1_1"/>
  <p:tag name="KSO_WM_TEMPLATE_CATEGORY" val="diagram"/>
  <p:tag name="KSO_WM_TEMPLATE_INDEX" val="20236953"/>
  <p:tag name="KSO_WM_UNIT_LAYERLEVEL" val="1_1_1"/>
  <p:tag name="KSO_WM_TAG_VERSION" val="3.0"/>
  <p:tag name="KSO_WM_BEAUTIFY_FLAG" val="#wm#"/>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阐述您的观点。根据需要可增减文字"/>
  <p:tag name="KSO_WM_UNIT_TEXT_FILL_FORE_SCHEMECOLOR_INDEX" val="1"/>
  <p:tag name="KSO_WM_UNIT_TEXT_FILL_TYPE" val="1"/>
  <p:tag name="KSO_WM_UNIT_TEXT_TYPE" val="1"/>
  <p:tag name="KSO_WM_DIAGRAM_USE_COLOR_VALUE" val="{&quot;color_scheme&quot;:1,&quot;color_type&quot;:1,&quot;theme_color_indexes&quot;:[]}"/>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0939_3*m_h_i*1_3_3"/>
  <p:tag name="KSO_WM_TEMPLATE_CATEGORY" val="diagram"/>
  <p:tag name="KSO_WM_TEMPLATE_INDEX" val="20230939"/>
  <p:tag name="KSO_WM_UNIT_LAYERLEVEL" val="1_1_1"/>
  <p:tag name="KSO_WM_TAG_VERSION" val="3.0"/>
  <p:tag name="KSO_WM_UNIT_TYPE" val="m_h_i"/>
  <p:tag name="KSO_WM_UNIT_INDEX" val="1_3_3"/>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type&quot;:0},&quot;glow&quot;:{&quot;colorType&quot;:0},&quot;line&quot;:{&quot;solidLine&quot;:{&quot;brightness&quot;:0,&quot;colorType&quot;:1,&quot;foreColorIndex&quot;:7,&quot;transparency&quot;:0.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7"/>
  <p:tag name="KSO_WM_DIAGRAM_USE_COLOR_VALUE" val="{&quot;color_scheme&quot;:1,&quot;color_type&quot;:1,&quot;theme_color_indexes&quot;:[]}"/>
</p:tagLst>
</file>

<file path=ppt/tags/tag290.xml><?xml version="1.0" encoding="utf-8"?>
<p:tagLst xmlns:p="http://schemas.openxmlformats.org/presentationml/2006/main">
  <p:tag name="KSO_WM_DIAGRAM_VIRTUALLY_FRAME" val="{&quot;height&quot;:271.7500030517578,&quot;left&quot;:65.7,&quot;top&quot;:233.7499969482422,&quot;width&quot;:788.45}"/>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36953_3*l_h_i*1_4_2"/>
  <p:tag name="KSO_WM_TEMPLATE_CATEGORY" val="diagram"/>
  <p:tag name="KSO_WM_TEMPLATE_INDEX" val="20236953"/>
  <p:tag name="KSO_WM_UNIT_LAYERLEVEL" val="1_1_1"/>
  <p:tag name="KSO_WM_TAG_VERSION" val="3.0"/>
  <p:tag name="KSO_WM_BEAUTIFY_FLAG" val="#wm#"/>
  <p:tag name="KSO_WM_DIAGRAM_MAX_ITEMCNT" val="4"/>
  <p:tag name="KSO_WM_DIAGRAM_MIN_ITEMCNT" val="2"/>
  <p:tag name="KSO_WM_DIAGRAM_COLOR_MATCH_VALUE" val="{&quot;shape&quot;:{&quot;fill&quot;:{&quot;solid&quot;:{&quot;brightness&quot;:0.6000000238418579,&quot;colorType&quot;:1,&quot;foreColorIndex&quot;:5,&quot;transparency&quot;:0.819999992847442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6"/>
  <p:tag name="KSO_WM_DIAGRAM_USE_COLOR_VALUE" val="{&quot;color_scheme&quot;:1,&quot;color_type&quot;:1,&quot;theme_color_indexes&quot;:[]}"/>
</p:tagLst>
</file>

<file path=ppt/tags/tag291.xml><?xml version="1.0" encoding="utf-8"?>
<p:tagLst xmlns:p="http://schemas.openxmlformats.org/presentationml/2006/main">
  <p:tag name="KSO_WM_DIAGRAM_VIRTUALLY_FRAME" val="{&quot;height&quot;:271.7500030517578,&quot;left&quot;:65.7,&quot;top&quot;:233.7499969482422,&quot;width&quot;:788.45}"/>
  <p:tag name="KSO_WM_DIAGRAM_VERSION" val="3"/>
  <p:tag name="KSO_WM_DIAGRAM_COLOR_TRICK" val="1"/>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6953_3*l_h_a*1_2_1"/>
  <p:tag name="KSO_WM_TEMPLATE_CATEGORY" val="diagram"/>
  <p:tag name="KSO_WM_TEMPLATE_INDEX" val="20236953"/>
  <p:tag name="KSO_WM_UNIT_LAYERLEVEL" val="1_1_1"/>
  <p:tag name="KSO_WM_TAG_VERSION" val="3.0"/>
  <p:tag name="KSO_WM_BEAUTIFY_FLAG" val="#wm#"/>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
</p:tagLst>
</file>

<file path=ppt/tags/tag292.xml><?xml version="1.0" encoding="utf-8"?>
<p:tagLst xmlns:p="http://schemas.openxmlformats.org/presentationml/2006/main">
  <p:tag name="KSO_WM_DIAGRAM_VIRTUALLY_FRAME" val="{&quot;height&quot;:271.7500030517578,&quot;left&quot;:65.7,&quot;top&quot;:233.7499969482422,&quot;width&quot;:788.45}"/>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6953_3*l_h_f*1_2_1"/>
  <p:tag name="KSO_WM_TEMPLATE_CATEGORY" val="diagram"/>
  <p:tag name="KSO_WM_TEMPLATE_INDEX" val="20236953"/>
  <p:tag name="KSO_WM_UNIT_LAYERLEVEL" val="1_1_1"/>
  <p:tag name="KSO_WM_TAG_VERSION" val="3.0"/>
  <p:tag name="KSO_WM_BEAUTIFY_FLAG" val="#wm#"/>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阐述您的观点。根据需要可增减文字"/>
  <p:tag name="KSO_WM_UNIT_TEXT_FILL_FORE_SCHEMECOLOR_INDEX" val="1"/>
  <p:tag name="KSO_WM_UNIT_TEXT_FILL_TYPE" val="1"/>
  <p:tag name="KSO_WM_UNIT_TEXT_TYPE" val="1"/>
  <p:tag name="KSO_WM_DIAGRAM_USE_COLOR_VALUE" val="{&quot;color_scheme&quot;:1,&quot;color_type&quot;:1,&quot;theme_color_indexes&quot;:[]}"/>
</p:tagLst>
</file>

<file path=ppt/tags/tag293.xml><?xml version="1.0" encoding="utf-8"?>
<p:tagLst xmlns:p="http://schemas.openxmlformats.org/presentationml/2006/main">
  <p:tag name="KSO_WM_DIAGRAM_VIRTUALLY_FRAME" val="{&quot;height&quot;:271.7500030517578,&quot;left&quot;:65.7,&quot;top&quot;:233.7499969482422,&quot;width&quot;:788.45}"/>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6953_3*l_h_i*1_2_1"/>
  <p:tag name="KSO_WM_TEMPLATE_CATEGORY" val="diagram"/>
  <p:tag name="KSO_WM_TEMPLATE_INDEX" val="20236953"/>
  <p:tag name="KSO_WM_UNIT_LAYERLEVEL" val="1_1_1"/>
  <p:tag name="KSO_WM_TAG_VERSION" val="3.0"/>
  <p:tag name="KSO_WM_BEAUTIFY_FLAG" val="#wm#"/>
  <p:tag name="KSO_WM_DIAGRAM_MAX_ITEMCNT" val="4"/>
  <p:tag name="KSO_WM_DIAGRAM_MIN_ITEMCNT" val="2"/>
  <p:tag name="KSO_WM_DIAGRAM_COLOR_MATCH_VALUE" val="{&quot;shape&quot;:{&quot;fill&quot;:{&quot;gradient&quot;:[{&quot;brightness&quot;:0,&quot;colorType&quot;:1,&quot;foreColorIndex&quot;:5,&quot;pos&quot;:0.9300000071525574,&quot;transparency&quot;:0},{&quot;brightness&quot;:0.6000000238418579,&quot;colorType&quot;:1,&quot;foreColorIndex&quot;:5,&quot;pos&quot;:0,&quot;transparency&quot;:0}],&quot;type&quot;:3},&quot;glow&quot;:{&quot;colorType&quot;:0},&quot;line&quot;:{&quot;solidLine&quot;:{&quot;brightness&quot;:0,&quot;colorType&quot;:1,&quot;foreColorIndex&quot;:16,&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6"/>
  <p:tag name="KSO_WM_DIAGRAM_USE_COLOR_VALUE" val="{&quot;color_scheme&quot;:1,&quot;color_type&quot;:1,&quot;theme_color_indexes&quot;:[]}"/>
</p:tagLst>
</file>

<file path=ppt/tags/tag294.xml><?xml version="1.0" encoding="utf-8"?>
<p:tagLst xmlns:p="http://schemas.openxmlformats.org/presentationml/2006/main">
  <p:tag name="KSO_WM_DIAGRAM_VIRTUALLY_FRAME" val="{&quot;height&quot;:271.7500030517578,&quot;left&quot;:65.7,&quot;top&quot;:233.7499969482422,&quot;width&quot;:788.45}"/>
  <p:tag name="KSO_WM_DIAGRAM_VERSION" val="3"/>
  <p:tag name="KSO_WM_DIAGRAM_COLOR_TRICK" val="1"/>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6953_3*l_h_a*1_3_1"/>
  <p:tag name="KSO_WM_TEMPLATE_CATEGORY" val="diagram"/>
  <p:tag name="KSO_WM_TEMPLATE_INDEX" val="20236953"/>
  <p:tag name="KSO_WM_UNIT_LAYERLEVEL" val="1_1_1"/>
  <p:tag name="KSO_WM_TAG_VERSION" val="3.0"/>
  <p:tag name="KSO_WM_BEAUTIFY_FLAG" val="#wm#"/>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
</p:tagLst>
</file>

<file path=ppt/tags/tag295.xml><?xml version="1.0" encoding="utf-8"?>
<p:tagLst xmlns:p="http://schemas.openxmlformats.org/presentationml/2006/main">
  <p:tag name="KSO_WM_DIAGRAM_VIRTUALLY_FRAME" val="{&quot;height&quot;:271.7500030517578,&quot;left&quot;:65.7,&quot;top&quot;:233.7499969482422,&quot;width&quot;:788.45}"/>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6953_3*l_h_f*1_3_1"/>
  <p:tag name="KSO_WM_TEMPLATE_CATEGORY" val="diagram"/>
  <p:tag name="KSO_WM_TEMPLATE_INDEX" val="20236953"/>
  <p:tag name="KSO_WM_UNIT_LAYERLEVEL" val="1_1_1"/>
  <p:tag name="KSO_WM_TAG_VERSION" val="3.0"/>
  <p:tag name="KSO_WM_BEAUTIFY_FLAG" val="#wm#"/>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阐述您的观点。根据需要可增减文字"/>
  <p:tag name="KSO_WM_UNIT_TEXT_FILL_FORE_SCHEMECOLOR_INDEX" val="1"/>
  <p:tag name="KSO_WM_UNIT_TEXT_FILL_TYPE" val="1"/>
  <p:tag name="KSO_WM_UNIT_TEXT_TYPE" val="1"/>
  <p:tag name="KSO_WM_DIAGRAM_USE_COLOR_VALUE" val="{&quot;color_scheme&quot;:1,&quot;color_type&quot;:1,&quot;theme_color_indexes&quot;:[]}"/>
</p:tagLst>
</file>

<file path=ppt/tags/tag296.xml><?xml version="1.0" encoding="utf-8"?>
<p:tagLst xmlns:p="http://schemas.openxmlformats.org/presentationml/2006/main">
  <p:tag name="KSO_WM_DIAGRAM_VIRTUALLY_FRAME" val="{&quot;height&quot;:271.7500030517578,&quot;left&quot;:65.7,&quot;top&quot;:233.7499969482422,&quot;width&quot;:788.45}"/>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6953_3*l_h_i*1_3_1"/>
  <p:tag name="KSO_WM_TEMPLATE_CATEGORY" val="diagram"/>
  <p:tag name="KSO_WM_TEMPLATE_INDEX" val="20236953"/>
  <p:tag name="KSO_WM_UNIT_LAYERLEVEL" val="1_1_1"/>
  <p:tag name="KSO_WM_TAG_VERSION" val="3.0"/>
  <p:tag name="KSO_WM_BEAUTIFY_FLAG" val="#wm#"/>
  <p:tag name="KSO_WM_DIAGRAM_MAX_ITEMCNT" val="4"/>
  <p:tag name="KSO_WM_DIAGRAM_MIN_ITEMCNT" val="2"/>
  <p:tag name="KSO_WM_DIAGRAM_COLOR_MATCH_VALUE" val="{&quot;shape&quot;:{&quot;fill&quot;:{&quot;gradient&quot;:[{&quot;brightness&quot;:0,&quot;colorType&quot;:1,&quot;foreColorIndex&quot;:5,&quot;pos&quot;:0.9300000071525574,&quot;transparency&quot;:0},{&quot;brightness&quot;:0.6000000238418579,&quot;colorType&quot;:1,&quot;foreColorIndex&quot;:5,&quot;pos&quot;:0,&quot;transparency&quot;:0}],&quot;type&quot;:3},&quot;glow&quot;:{&quot;colorType&quot;:0},&quot;line&quot;:{&quot;solidLine&quot;:{&quot;brightness&quot;:0,&quot;colorType&quot;:1,&quot;foreColorIndex&quot;:16,&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6"/>
  <p:tag name="KSO_WM_DIAGRAM_USE_COLOR_VALUE" val="{&quot;color_scheme&quot;:1,&quot;color_type&quot;:1,&quot;theme_color_indexes&quot;:[]}"/>
</p:tagLst>
</file>

<file path=ppt/tags/tag297.xml><?xml version="1.0" encoding="utf-8"?>
<p:tagLst xmlns:p="http://schemas.openxmlformats.org/presentationml/2006/main">
  <p:tag name="KSO_WM_DIAGRAM_VIRTUALLY_FRAME" val="{&quot;height&quot;:271.7500030517578,&quot;left&quot;:65.7,&quot;top&quot;:233.7499969482422,&quot;width&quot;:788.45}"/>
  <p:tag name="KSO_WM_DIAGRAM_VERSION" val="3"/>
  <p:tag name="KSO_WM_DIAGRAM_COLOR_TRICK" val="1"/>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36953_3*l_h_a*1_4_1"/>
  <p:tag name="KSO_WM_TEMPLATE_CATEGORY" val="diagram"/>
  <p:tag name="KSO_WM_TEMPLATE_INDEX" val="20236953"/>
  <p:tag name="KSO_WM_UNIT_LAYERLEVEL" val="1_1_1"/>
  <p:tag name="KSO_WM_TAG_VERSION" val="3.0"/>
  <p:tag name="KSO_WM_BEAUTIFY_FLAG" val="#wm#"/>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
</p:tagLst>
</file>

<file path=ppt/tags/tag298.xml><?xml version="1.0" encoding="utf-8"?>
<p:tagLst xmlns:p="http://schemas.openxmlformats.org/presentationml/2006/main">
  <p:tag name="KSO_WM_DIAGRAM_VIRTUALLY_FRAME" val="{&quot;height&quot;:271.7500030517578,&quot;left&quot;:65.7,&quot;top&quot;:233.7499969482422,&quot;width&quot;:788.45}"/>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36953_3*l_h_f*1_4_1"/>
  <p:tag name="KSO_WM_TEMPLATE_CATEGORY" val="diagram"/>
  <p:tag name="KSO_WM_TEMPLATE_INDEX" val="20236953"/>
  <p:tag name="KSO_WM_UNIT_LAYERLEVEL" val="1_1_1"/>
  <p:tag name="KSO_WM_TAG_VERSION" val="3.0"/>
  <p:tag name="KSO_WM_BEAUTIFY_FLAG" val="#wm#"/>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内容，简明阐述您的观点。根据需要可增减文字"/>
  <p:tag name="KSO_WM_UNIT_TEXT_FILL_FORE_SCHEMECOLOR_INDEX" val="1"/>
  <p:tag name="KSO_WM_UNIT_TEXT_FILL_TYPE" val="1"/>
  <p:tag name="KSO_WM_UNIT_TEXT_TYPE" val="1"/>
  <p:tag name="KSO_WM_DIAGRAM_USE_COLOR_VALUE" val="{&quot;color_scheme&quot;:1,&quot;color_type&quot;:1,&quot;theme_color_indexes&quot;:[]}"/>
</p:tagLst>
</file>

<file path=ppt/tags/tag299.xml><?xml version="1.0" encoding="utf-8"?>
<p:tagLst xmlns:p="http://schemas.openxmlformats.org/presentationml/2006/main">
  <p:tag name="KSO_WM_DIAGRAM_VIRTUALLY_FRAME" val="{&quot;height&quot;:271.7500030517578,&quot;left&quot;:65.7,&quot;top&quot;:233.7499969482422,&quot;width&quot;:788.45}"/>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36953_3*l_h_i*1_4_1"/>
  <p:tag name="KSO_WM_TEMPLATE_CATEGORY" val="diagram"/>
  <p:tag name="KSO_WM_TEMPLATE_INDEX" val="20236953"/>
  <p:tag name="KSO_WM_UNIT_LAYERLEVEL" val="1_1_1"/>
  <p:tag name="KSO_WM_TAG_VERSION" val="3.0"/>
  <p:tag name="KSO_WM_BEAUTIFY_FLAG" val="#wm#"/>
  <p:tag name="KSO_WM_DIAGRAM_MAX_ITEMCNT" val="4"/>
  <p:tag name="KSO_WM_DIAGRAM_MIN_ITEMCNT" val="2"/>
  <p:tag name="KSO_WM_DIAGRAM_COLOR_MATCH_VALUE" val="{&quot;shape&quot;:{&quot;fill&quot;:{&quot;gradient&quot;:[{&quot;brightness&quot;:0,&quot;colorType&quot;:1,&quot;foreColorIndex&quot;:5,&quot;pos&quot;:0.9300000071525574,&quot;transparency&quot;:0},{&quot;brightness&quot;:0.6000000238418579,&quot;colorType&quot;:1,&quot;foreColorIndex&quot;:5,&quot;pos&quot;:0,&quot;transparency&quot;:0}],&quot;type&quot;:3},&quot;glow&quot;:{&quot;colorType&quot;:0},&quot;line&quot;:{&quot;solidLine&quot;:{&quot;brightness&quot;:0,&quot;colorType&quot;:1,&quot;foreColorIndex&quot;:16,&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6"/>
  <p:tag name="KSO_WM_DIAGRAM_USE_COLOR_VALUE" val="{&quot;color_scheme&quot;:1,&quot;color_type&quot;:1,&quot;theme_color_indexes&quot;:[]}"/>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0939_3*m_h_i*1_4_2"/>
  <p:tag name="KSO_WM_TEMPLATE_CATEGORY" val="diagram"/>
  <p:tag name="KSO_WM_TEMPLATE_INDEX" val="20230939"/>
  <p:tag name="KSO_WM_UNIT_LAYERLEVEL" val="1_1_1"/>
  <p:tag name="KSO_WM_TAG_VERSION" val="3.0"/>
  <p:tag name="KSO_WM_UNIT_TYPE" val="m_h_i"/>
  <p:tag name="KSO_WM_UNIT_INDEX" val="1_4_2"/>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solid&quot;:{&quot;brightness&quot;:0,&quot;colorType&quot;:1,&quot;foreColorIndex&quot;:8,&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8"/>
  <p:tag name="KSO_WM_UNIT_FILL_FORE_SCHEMECOLOR_INDEX_BRIGHTNESS" val="0"/>
  <p:tag name="KSO_WM_DIAGRAM_USE_COLOR_VALUE" val="{&quot;color_scheme&quot;:1,&quot;color_type&quot;:1,&quot;theme_color_indexes&quot;:[]}"/>
</p:tagLst>
</file>

<file path=ppt/tags/tag300.xml><?xml version="1.0" encoding="utf-8"?>
<p:tagLst xmlns:p="http://schemas.openxmlformats.org/presentationml/2006/main">
  <p:tag name="KSO_WM_DIAGRAM_VIRTUALLY_FRAME" val="{&quot;height&quot;:271.7500030517578,&quot;left&quot;:65.7,&quot;top&quot;:233.7499969482422,&quot;width&quot;:788.45}"/>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6953_3*l_h_i*1_1_1"/>
  <p:tag name="KSO_WM_TEMPLATE_CATEGORY" val="diagram"/>
  <p:tag name="KSO_WM_TEMPLATE_INDEX" val="20236953"/>
  <p:tag name="KSO_WM_UNIT_LAYERLEVEL" val="1_1_1"/>
  <p:tag name="KSO_WM_TAG_VERSION" val="3.0"/>
  <p:tag name="KSO_WM_BEAUTIFY_FLAG" val="#wm#"/>
  <p:tag name="KSO_WM_DIAGRAM_MAX_ITEMCNT" val="4"/>
  <p:tag name="KSO_WM_DIAGRAM_MIN_ITEMCNT" val="2"/>
  <p:tag name="KSO_WM_DIAGRAM_COLOR_MATCH_VALUE" val="{&quot;shape&quot;:{&quot;fill&quot;:{&quot;gradient&quot;:[{&quot;brightness&quot;:0,&quot;colorType&quot;:1,&quot;foreColorIndex&quot;:5,&quot;pos&quot;:0.9300000071525574,&quot;transparency&quot;:0},{&quot;brightness&quot;:0.6000000238418579,&quot;colorType&quot;:1,&quot;foreColorIndex&quot;:5,&quot;pos&quot;:0,&quot;transparency&quot;:0}],&quot;type&quot;:3},&quot;glow&quot;:{&quot;colorType&quot;:0},&quot;line&quot;:{&quot;solidLine&quot;:{&quot;brightness&quot;:0,&quot;colorType&quot;:1,&quot;foreColorIndex&quot;:16,&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16"/>
  <p:tag name="KSO_WM_DIAGRAM_USE_COLOR_VALUE" val="{&quot;color_scheme&quot;:1,&quot;color_type&quot;:1,&quot;theme_color_indexes&quot;:[]}"/>
</p:tagLst>
</file>

<file path=ppt/tags/tag301.xml><?xml version="1.0" encoding="utf-8"?>
<p:tagLst xmlns:p="http://schemas.openxmlformats.org/presentationml/2006/main">
  <p:tag name="KSO_WM_DIAGRAM_VIRTUALLY_FRAME" val="{&quot;height&quot;:128,&quot;left&quot;:42,&quot;top&quot;:311.95,&quot;width&quot;:1187.3281102362205}"/>
</p:tagLst>
</file>

<file path=ppt/tags/tag302.xml><?xml version="1.0" encoding="utf-8"?>
<p:tagLst xmlns:p="http://schemas.openxmlformats.org/presentationml/2006/main">
  <p:tag name="KSO_WM_DIAGRAM_VIRTUALLY_FRAME" val="{&quot;height&quot;:128,&quot;left&quot;:42,&quot;top&quot;:311.95,&quot;width&quot;:1187.3281102362205}"/>
</p:tagLst>
</file>

<file path=ppt/tags/tag303.xml><?xml version="1.0" encoding="utf-8"?>
<p:tagLst xmlns:p="http://schemas.openxmlformats.org/presentationml/2006/main">
  <p:tag name="KSO_WM_DIAGRAM_VIRTUALLY_FRAME" val="{&quot;height&quot;:128,&quot;left&quot;:42,&quot;top&quot;:311.95,&quot;width&quot;:1187.3281102362205}"/>
</p:tagLst>
</file>

<file path=ppt/tags/tag304.xml><?xml version="1.0" encoding="utf-8"?>
<p:tagLst xmlns:p="http://schemas.openxmlformats.org/presentationml/2006/main">
  <p:tag name="KSO_WM_DIAGRAM_VIRTUALLY_FRAME" val="{&quot;height&quot;:128,&quot;left&quot;:42,&quot;top&quot;:311.95,&quot;width&quot;:1187.3281102362205}"/>
</p:tagLst>
</file>

<file path=ppt/tags/tag305.xml><?xml version="1.0" encoding="utf-8"?>
<p:tagLst xmlns:p="http://schemas.openxmlformats.org/presentationml/2006/main">
  <p:tag name="KSO_WM_DIAGRAM_VIRTUALLY_FRAME" val="{&quot;height&quot;:128,&quot;left&quot;:42,&quot;top&quot;:311.95,&quot;width&quot;:1187.3281102362205}"/>
</p:tagLst>
</file>

<file path=ppt/tags/tag306.xml><?xml version="1.0" encoding="utf-8"?>
<p:tagLst xmlns:p="http://schemas.openxmlformats.org/presentationml/2006/main">
  <p:tag name="KSO_WM_DIAGRAM_VIRTUALLY_FRAME" val="{&quot;height&quot;:128,&quot;left&quot;:42,&quot;top&quot;:311.95,&quot;width&quot;:1187.3281102362205}"/>
</p:tagLst>
</file>

<file path=ppt/tags/tag307.xml><?xml version="1.0" encoding="utf-8"?>
<p:tagLst xmlns:p="http://schemas.openxmlformats.org/presentationml/2006/main">
  <p:tag name="KSO_WM_DIAGRAM_VIRTUALLY_FRAME" val="{&quot;height&quot;:128,&quot;left&quot;:42,&quot;top&quot;:311.95,&quot;width&quot;:1187.3281102362205}"/>
</p:tagLst>
</file>

<file path=ppt/tags/tag308.xml><?xml version="1.0" encoding="utf-8"?>
<p:tagLst xmlns:p="http://schemas.openxmlformats.org/presentationml/2006/main">
  <p:tag name="KSO_WM_DIAGRAM_VIRTUALLY_FRAME" val="{&quot;height&quot;:128,&quot;left&quot;:42,&quot;top&quot;:311.95,&quot;width&quot;:1187.3281102362205}"/>
</p:tagLst>
</file>

<file path=ppt/tags/tag309.xml><?xml version="1.0" encoding="utf-8"?>
<p:tagLst xmlns:p="http://schemas.openxmlformats.org/presentationml/2006/main">
  <p:tag name="KSO_WM_DIAGRAM_VIRTUALLY_FRAME" val="{&quot;height&quot;:128,&quot;left&quot;:42,&quot;top&quot;:311.95,&quot;width&quot;:1187.3281102362205}"/>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0939_3*m_h_a*1_4_2"/>
  <p:tag name="KSO_WM_TEMPLATE_CATEGORY" val="diagram"/>
  <p:tag name="KSO_WM_TEMPLATE_INDEX" val="20230939"/>
  <p:tag name="KSO_WM_UNIT_LAYERLEVEL" val="1_1_1"/>
  <p:tag name="KSO_WM_TAG_VERSION" val="3.0"/>
  <p:tag name="KSO_WM_UNIT_ISCONTENTSTITLE" val="0"/>
  <p:tag name="KSO_WM_UNIT_ISNUMDGMTITLE" val="0"/>
  <p:tag name="KSO_WM_UNIT_NOCLEAR" val="0"/>
  <p:tag name="KSO_WM_UNIT_TYPE" val="m_h_a"/>
  <p:tag name="KSO_WM_UNIT_INDEX" val="1_4_2"/>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solid&quot;:{&quot;brightness&quot;:0,&quot;colorType&quot;:1,&quot;foreColorIndex&quot;:8,&quot;transparency&quot;:0},&quot;type&quot;:1},&quot;glow&quot;:{&quot;colorType&quot;:0},&quot;line&quot;:{&quot;type&quot;:0},&quot;shadow&quot;:{&quot;brightness&quot;:0.800000011920929,&quot;colorType&quot;:1,&quot;foreColorIndex&quot;:7,&quot;transparency&quot;:0.400000005960464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添加标题"/>
  <p:tag name="KSO_WM_UNIT_FILL_TYPE" val="1"/>
  <p:tag name="KSO_WM_UNIT_FILL_FORE_SCHEMECOLOR_INDEX" val="8"/>
  <p:tag name="KSO_WM_UNIT_FILL_FORE_SCHEMECOLOR_INDEX_BRIGHTNESS" val="0"/>
  <p:tag name="KSO_WM_UNIT_TEXT_TYPE" val="1"/>
  <p:tag name="KSO_WM_DIAGRAM_USE_COLOR_VALUE" val="{&quot;color_scheme&quot;:1,&quot;color_type&quot;:1,&quot;theme_color_indexes&quot;:[]}"/>
</p:tagLst>
</file>

<file path=ppt/tags/tag310.xml><?xml version="1.0" encoding="utf-8"?>
<p:tagLst xmlns:p="http://schemas.openxmlformats.org/presentationml/2006/main">
  <p:tag name="KSO_WM_DIAGRAM_VIRTUALLY_FRAME" val="{&quot;height&quot;:128,&quot;left&quot;:42,&quot;top&quot;:311.95,&quot;width&quot;:1187.3281102362205}"/>
</p:tagLst>
</file>

<file path=ppt/tags/tag311.xml><?xml version="1.0" encoding="utf-8"?>
<p:tagLst xmlns:p="http://schemas.openxmlformats.org/presentationml/2006/main">
  <p:tag name="KSO_WM_DIAGRAM_VIRTUALLY_FRAME" val="{&quot;height&quot;:128,&quot;left&quot;:42,&quot;top&quot;:311.95,&quot;width&quot;:1187.3281102362205}"/>
</p:tagLst>
</file>

<file path=ppt/tags/tag312.xml><?xml version="1.0" encoding="utf-8"?>
<p:tagLst xmlns:p="http://schemas.openxmlformats.org/presentationml/2006/main">
  <p:tag name="KSO_WM_DIAGRAM_VIRTUALLY_FRAME" val="{&quot;height&quot;:128,&quot;left&quot;:42,&quot;top&quot;:311.95,&quot;width&quot;:1187.3281102362205}"/>
</p:tagLst>
</file>

<file path=ppt/tags/tag313.xml><?xml version="1.0" encoding="utf-8"?>
<p:tagLst xmlns:p="http://schemas.openxmlformats.org/presentationml/2006/main">
  <p:tag name="KSO_WM_DIAGRAM_VIRTUALLY_FRAME" val="{&quot;height&quot;:310,&quot;left&quot;:40,&quot;top&quot;:236,&quot;width&quot;:1200.3281102362205}"/>
</p:tagLst>
</file>

<file path=ppt/tags/tag314.xml><?xml version="1.0" encoding="utf-8"?>
<p:tagLst xmlns:p="http://schemas.openxmlformats.org/presentationml/2006/main">
  <p:tag name="KSO_WM_DIAGRAM_VIRTUALLY_FRAME" val="{&quot;height&quot;:310,&quot;left&quot;:40,&quot;top&quot;:236,&quot;width&quot;:1200.3281102362205}"/>
</p:tagLst>
</file>

<file path=ppt/tags/tag315.xml><?xml version="1.0" encoding="utf-8"?>
<p:tagLst xmlns:p="http://schemas.openxmlformats.org/presentationml/2006/main">
  <p:tag name="KSO_WM_DIAGRAM_VIRTUALLY_FRAME" val="{&quot;height&quot;:310,&quot;left&quot;:40,&quot;top&quot;:236,&quot;width&quot;:1200.3281102362205}"/>
</p:tagLst>
</file>

<file path=ppt/tags/tag316.xml><?xml version="1.0" encoding="utf-8"?>
<p:tagLst xmlns:p="http://schemas.openxmlformats.org/presentationml/2006/main">
  <p:tag name="KSO_WM_DIAGRAM_VIRTUALLY_FRAME" val="{&quot;height&quot;:310,&quot;left&quot;:40,&quot;top&quot;:236,&quot;width&quot;:1200.3281102362205}"/>
</p:tagLst>
</file>

<file path=ppt/tags/tag317.xml><?xml version="1.0" encoding="utf-8"?>
<p:tagLst xmlns:p="http://schemas.openxmlformats.org/presentationml/2006/main">
  <p:tag name="KSO_WM_DIAGRAM_VIRTUALLY_FRAME" val="{&quot;height&quot;:310,&quot;left&quot;:40,&quot;top&quot;:236,&quot;width&quot;:1200.3281102362205}"/>
</p:tagLst>
</file>

<file path=ppt/tags/tag318.xml><?xml version="1.0" encoding="utf-8"?>
<p:tagLst xmlns:p="http://schemas.openxmlformats.org/presentationml/2006/main">
  <p:tag name="KSO_WM_DIAGRAM_VIRTUALLY_FRAME" val="{&quot;height&quot;:310,&quot;left&quot;:40,&quot;top&quot;:236,&quot;width&quot;:1200.3281102362205}"/>
</p:tagLst>
</file>

<file path=ppt/tags/tag319.xml><?xml version="1.0" encoding="utf-8"?>
<p:tagLst xmlns:p="http://schemas.openxmlformats.org/presentationml/2006/main">
  <p:tag name="KSO_WM_DIAGRAM_VIRTUALLY_FRAME" val="{&quot;height&quot;:310,&quot;left&quot;:40,&quot;top&quot;:236,&quot;width&quot;:1200.3281102362205}"/>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0939_3*m_h_i*1_4_1"/>
  <p:tag name="KSO_WM_TEMPLATE_CATEGORY" val="diagram"/>
  <p:tag name="KSO_WM_TEMPLATE_INDEX" val="20230939"/>
  <p:tag name="KSO_WM_UNIT_LAYERLEVEL" val="1_1_1"/>
  <p:tag name="KSO_WM_TAG_VERSION" val="3.0"/>
  <p:tag name="KSO_WM_UNIT_TYPE" val="m_h_i"/>
  <p:tag name="KSO_WM_UNIT_INDEX" val="1_4_1"/>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type&quot;:0},&quot;glow&quot;:{&quot;colorType&quot;:0},&quot;line&quot;:{&quot;gradient&quot;:[{&quot;brightness&quot;:0,&quot;colorType&quot;:2,&quot;pos&quot;:0,&quot;rgb&quot;:&quot;#ffffff&quot;,&quot;transparency&quot;:0.550000011920929},{&quot;brightness&quot;:0,&quot;colorType&quot;:2,&quot;pos&quot;:1,&quot;rgb&quot;:&quot;#ffffff&quot;,&quot;transparency&quot;:0.550000011920929},{&quot;brightness&quot;:0,&quot;colorType&quot;:2,&quot;pos&quot;:0.75,&quot;rgb&quot;:&quot;#ffffff&quot;,&quot;transparency&quot;:1},{&quot;brightness&quot;:0,&quot;colorType&quot;:2,&quot;pos&quot;:0.25,&quot;rgb&quot;:&quot;#ffffff&quot;,&quot;transparency&quot;:1}],&quot;type&quot;:2},&quot;shadow&quot;:{&quot;brightness&quot;:-0.25,&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
</p:tagLst>
</file>

<file path=ppt/tags/tag320.xml><?xml version="1.0" encoding="utf-8"?>
<p:tagLst xmlns:p="http://schemas.openxmlformats.org/presentationml/2006/main">
  <p:tag name="KSO_WM_DIAGRAM_VIRTUALLY_FRAME" val="{&quot;height&quot;:310,&quot;left&quot;:40,&quot;top&quot;:236,&quot;width&quot;:1200.3281102362205}"/>
</p:tagLst>
</file>

<file path=ppt/tags/tag321.xml><?xml version="1.0" encoding="utf-8"?>
<p:tagLst xmlns:p="http://schemas.openxmlformats.org/presentationml/2006/main">
  <p:tag name="KSO_WM_DIAGRAM_VIRTUALLY_FRAME" val="{&quot;height&quot;:310,&quot;left&quot;:40,&quot;top&quot;:236,&quot;width&quot;:1200.3281102362205}"/>
</p:tagLst>
</file>

<file path=ppt/tags/tag322.xml><?xml version="1.0" encoding="utf-8"?>
<p:tagLst xmlns:p="http://schemas.openxmlformats.org/presentationml/2006/main">
  <p:tag name="KSO_WM_DIAGRAM_VIRTUALLY_FRAME" val="{&quot;height&quot;:310,&quot;left&quot;:40,&quot;top&quot;:236,&quot;width&quot;:1200.3281102362205}"/>
</p:tagLst>
</file>

<file path=ppt/tags/tag323.xml><?xml version="1.0" encoding="utf-8"?>
<p:tagLst xmlns:p="http://schemas.openxmlformats.org/presentationml/2006/main">
  <p:tag name="KSO_WM_DIAGRAM_VIRTUALLY_FRAME" val="{&quot;height&quot;:310,&quot;left&quot;:40,&quot;top&quot;:236,&quot;width&quot;:1200.3281102362205}"/>
</p:tagLst>
</file>

<file path=ppt/tags/tag324.xml><?xml version="1.0" encoding="utf-8"?>
<p:tagLst xmlns:p="http://schemas.openxmlformats.org/presentationml/2006/main">
  <p:tag name="KSO_WM_DIAGRAM_VIRTUALLY_FRAME" val="{&quot;height&quot;:310,&quot;left&quot;:40,&quot;top&quot;:236,&quot;width&quot;:1200.3281102362205}"/>
</p:tagLst>
</file>

<file path=ppt/tags/tag325.xml><?xml version="1.0" encoding="utf-8"?>
<p:tagLst xmlns:p="http://schemas.openxmlformats.org/presentationml/2006/main">
  <p:tag name="KSO_WM_DIAGRAM_VIRTUALLY_FRAME" val="{&quot;height&quot;:310,&quot;left&quot;:40,&quot;top&quot;:236,&quot;width&quot;:1200.3281102362205}"/>
</p:tagLst>
</file>

<file path=ppt/tags/tag326.xml><?xml version="1.0" encoding="utf-8"?>
<p:tagLst xmlns:p="http://schemas.openxmlformats.org/presentationml/2006/main">
  <p:tag name="KSO_WM_DIAGRAM_VIRTUALLY_FRAME" val="{&quot;height&quot;:310,&quot;left&quot;:40,&quot;top&quot;:236,&quot;width&quot;:1200.3281102362205}"/>
</p:tagLst>
</file>

<file path=ppt/tags/tag327.xml><?xml version="1.0" encoding="utf-8"?>
<p:tagLst xmlns:p="http://schemas.openxmlformats.org/presentationml/2006/main">
  <p:tag name="KSO_WM_DIAGRAM_VIRTUALLY_FRAME" val="{&quot;height&quot;:310,&quot;left&quot;:40,&quot;top&quot;:236,&quot;width&quot;:1200.3281102362205}"/>
</p:tagLst>
</file>

<file path=ppt/tags/tag328.xml><?xml version="1.0" encoding="utf-8"?>
<p:tagLst xmlns:p="http://schemas.openxmlformats.org/presentationml/2006/main">
  <p:tag name="KSO_WM_DIAGRAM_VIRTUALLY_FRAME" val="{&quot;height&quot;:310,&quot;left&quot;:40,&quot;top&quot;:236,&quot;width&quot;:1200.3281102362205}"/>
</p:tagLst>
</file>

<file path=ppt/tags/tag329.xml><?xml version="1.0" encoding="utf-8"?>
<p:tagLst xmlns:p="http://schemas.openxmlformats.org/presentationml/2006/main">
  <p:tag name="KSO_WM_DIAGRAM_VIRTUALLY_FRAME" val="{&quot;height&quot;:310,&quot;left&quot;:40,&quot;top&quot;:236,&quot;width&quot;:1200.3281102362205}"/>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0939_3*m_h_i*1_4_3"/>
  <p:tag name="KSO_WM_TEMPLATE_CATEGORY" val="diagram"/>
  <p:tag name="KSO_WM_TEMPLATE_INDEX" val="20230939"/>
  <p:tag name="KSO_WM_UNIT_LAYERLEVEL" val="1_1_1"/>
  <p:tag name="KSO_WM_TAG_VERSION" val="3.0"/>
  <p:tag name="KSO_WM_UNIT_TYPE" val="m_h_i"/>
  <p:tag name="KSO_WM_UNIT_INDEX" val="1_4_3"/>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type&quot;:0},&quot;glow&quot;:{&quot;colorType&quot;:0},&quot;line&quot;:{&quot;solidLine&quot;:{&quot;brightness&quot;:0,&quot;colorType&quot;:1,&quot;foreColorIndex&quot;:8,&quot;transparency&quot;:0.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8"/>
  <p:tag name="KSO_WM_DIAGRAM_USE_COLOR_VALUE" val="{&quot;color_scheme&quot;:1,&quot;color_type&quot;:1,&quot;theme_color_indexes&quot;:[]}"/>
</p:tagLst>
</file>

<file path=ppt/tags/tag330.xml><?xml version="1.0" encoding="utf-8"?>
<p:tagLst xmlns:p="http://schemas.openxmlformats.org/presentationml/2006/main">
  <p:tag name="KSO_WM_DIAGRAM_VIRTUALLY_FRAME" val="{&quot;height&quot;:310,&quot;left&quot;:40,&quot;top&quot;:236,&quot;width&quot;:1200.3281102362205}"/>
</p:tagLst>
</file>

<file path=ppt/tags/tag331.xml><?xml version="1.0" encoding="utf-8"?>
<p:tagLst xmlns:p="http://schemas.openxmlformats.org/presentationml/2006/main">
  <p:tag name="KSO_WM_DIAGRAM_VIRTUALLY_FRAME" val="{&quot;height&quot;:310,&quot;left&quot;:40,&quot;top&quot;:236,&quot;width&quot;:1200.3281102362205}"/>
</p:tagLst>
</file>

<file path=ppt/tags/tag332.xml><?xml version="1.0" encoding="utf-8"?>
<p:tagLst xmlns:p="http://schemas.openxmlformats.org/presentationml/2006/main">
  <p:tag name="KSO_WM_DIAGRAM_VIRTUALLY_FRAME" val="{&quot;height&quot;:310,&quot;left&quot;:40,&quot;top&quot;:236,&quot;width&quot;:1200.3281102362205}"/>
</p:tagLst>
</file>

<file path=ppt/tags/tag333.xml><?xml version="1.0" encoding="utf-8"?>
<p:tagLst xmlns:p="http://schemas.openxmlformats.org/presentationml/2006/main">
  <p:tag name="KSO_WM_DIAGRAM_VIRTUALLY_FRAME" val="{&quot;height&quot;:310,&quot;left&quot;:40,&quot;top&quot;:236,&quot;width&quot;:1200.3281102362205}"/>
</p:tagLst>
</file>

<file path=ppt/tags/tag334.xml><?xml version="1.0" encoding="utf-8"?>
<p:tagLst xmlns:p="http://schemas.openxmlformats.org/presentationml/2006/main">
  <p:tag name="KSO_WM_DIAGRAM_VIRTUALLY_FRAME" val="{&quot;height&quot;:310,&quot;left&quot;:40,&quot;top&quot;:236,&quot;width&quot;:1200.3281102362205}"/>
</p:tagLst>
</file>

<file path=ppt/tags/tag335.xml><?xml version="1.0" encoding="utf-8"?>
<p:tagLst xmlns:p="http://schemas.openxmlformats.org/presentationml/2006/main">
  <p:tag name="KSO_WM_DIAGRAM_VIRTUALLY_FRAME" val="{&quot;height&quot;:310,&quot;left&quot;:40,&quot;top&quot;:236,&quot;width&quot;:1200.3281102362205}"/>
</p:tagLst>
</file>

<file path=ppt/tags/tag336.xml><?xml version="1.0" encoding="utf-8"?>
<p:tagLst xmlns:p="http://schemas.openxmlformats.org/presentationml/2006/main">
  <p:tag name="KSO_WM_DIAGRAM_VIRTUALLY_FRAME" val="{&quot;height&quot;:310,&quot;left&quot;:40,&quot;top&quot;:236,&quot;width&quot;:1200.3281102362205}"/>
</p:tagLst>
</file>

<file path=ppt/tags/tag337.xml><?xml version="1.0" encoding="utf-8"?>
<p:tagLst xmlns:p="http://schemas.openxmlformats.org/presentationml/2006/main">
  <p:tag name="KSO_WM_DIAGRAM_VIRTUALLY_FRAME" val="{&quot;height&quot;:310,&quot;left&quot;:40,&quot;top&quot;:236,&quot;width&quot;:1200.3281102362205}"/>
</p:tagLst>
</file>

<file path=ppt/tags/tag338.xml><?xml version="1.0" encoding="utf-8"?>
<p:tagLst xmlns:p="http://schemas.openxmlformats.org/presentationml/2006/main">
  <p:tag name="KSO_WM_DIAGRAM_VIRTUALLY_FRAME" val="{&quot;height&quot;:310,&quot;left&quot;:40,&quot;top&quot;:236,&quot;width&quot;:1200.3281102362205}"/>
</p:tagLst>
</file>

<file path=ppt/tags/tag339.xml><?xml version="1.0" encoding="utf-8"?>
<p:tagLst xmlns:p="http://schemas.openxmlformats.org/presentationml/2006/main">
  <p:tag name="KSO_WM_DIAGRAM_VIRTUALLY_FRAME" val="{&quot;height&quot;:310,&quot;left&quot;:40,&quot;top&quot;:236,&quot;width&quot;:1200.3281102362205}"/>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0939_3*m_h_i*1_1_2"/>
  <p:tag name="KSO_WM_TEMPLATE_CATEGORY" val="diagram"/>
  <p:tag name="KSO_WM_TEMPLATE_INDEX" val="20230939"/>
  <p:tag name="KSO_WM_UNIT_LAYERLEVEL" val="1_1_1"/>
  <p:tag name="KSO_WM_TAG_VERSION" val="3.0"/>
  <p:tag name="KSO_WM_UNIT_TYPE" val="m_h_i"/>
  <p:tag name="KSO_WM_UNIT_INDEX" val="1_1_2"/>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solid&quot;:{&quot;brightness&quot;:0,&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340.xml><?xml version="1.0" encoding="utf-8"?>
<p:tagLst xmlns:p="http://schemas.openxmlformats.org/presentationml/2006/main">
  <p:tag name="KSO_WM_DIAGRAM_VIRTUALLY_FRAME" val="{&quot;height&quot;:310,&quot;left&quot;:40,&quot;top&quot;:236,&quot;width&quot;:1200.3281102362205}"/>
</p:tagLst>
</file>

<file path=ppt/tags/tag341.xml><?xml version="1.0" encoding="utf-8"?>
<p:tagLst xmlns:p="http://schemas.openxmlformats.org/presentationml/2006/main">
  <p:tag name="KSO_WM_DIAGRAM_VIRTUALLY_FRAME" val="{&quot;height&quot;:310,&quot;left&quot;:40,&quot;top&quot;:236,&quot;width&quot;:1200.3281102362205}"/>
</p:tagLst>
</file>

<file path=ppt/tags/tag342.xml><?xml version="1.0" encoding="utf-8"?>
<p:tagLst xmlns:p="http://schemas.openxmlformats.org/presentationml/2006/main">
  <p:tag name="KSO_WM_DIAGRAM_VIRTUALLY_FRAME" val="{&quot;height&quot;:310,&quot;left&quot;:40,&quot;top&quot;:236,&quot;width&quot;:1200.3281102362205}"/>
</p:tagLst>
</file>

<file path=ppt/tags/tag343.xml><?xml version="1.0" encoding="utf-8"?>
<p:tagLst xmlns:p="http://schemas.openxmlformats.org/presentationml/2006/main">
  <p:tag name="commondata" val="eyJoZGlkIjoiZWZhYzY1ZjEwYzE0MTgzYzYwNzAzNDFlNTliNGYwMzgifQ=="/>
  <p:tag name="resource_record_key" val="{&quot;70&quot;:[3312357,3321868,3425002,3327382,3314675,3331586,3321416,3330166]}"/>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0939_3*m_h_a*1_1_2"/>
  <p:tag name="KSO_WM_TEMPLATE_CATEGORY" val="diagram"/>
  <p:tag name="KSO_WM_TEMPLATE_INDEX" val="20230939"/>
  <p:tag name="KSO_WM_UNIT_LAYERLEVEL" val="1_1_1"/>
  <p:tag name="KSO_WM_TAG_VERSION" val="3.0"/>
  <p:tag name="KSO_WM_UNIT_ISCONTENTSTITLE" val="0"/>
  <p:tag name="KSO_WM_UNIT_ISNUMDGMTITLE" val="0"/>
  <p:tag name="KSO_WM_UNIT_NOCLEAR" val="0"/>
  <p:tag name="KSO_WM_UNIT_TYPE" val="m_h_a"/>
  <p:tag name="KSO_WM_UNIT_INDEX" val="1_1_2"/>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solid&quot;:{&quot;brightness&quot;:0,&quot;colorType&quot;:1,&quot;foreColorIndex&quot;:5,&quot;transparency&quot;:0},&quot;type&quot;:1},&quot;glow&quot;:{&quot;colorType&quot;:0},&quot;line&quot;:{&quot;type&quot;:0},&quot;shadow&quot;:{&quot;brightness&quot;:0.800000011920929,&quot;colorType&quot;:1,&quot;foreColorIndex&quot;:5,&quot;transparency&quot;:0.400000005960464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添加标题"/>
  <p:tag name="KSO_WM_UNIT_FILL_TYPE" val="1"/>
  <p:tag name="KSO_WM_UNIT_FILL_FORE_SCHEMECOLOR_INDEX" val="5"/>
  <p:tag name="KSO_WM_UNIT_FILL_FORE_SCHEMECOLOR_INDEX_BRIGHTNESS" val="0"/>
  <p:tag name="KSO_WM_UNIT_TEXT_TYPE" val="1"/>
  <p:tag name="KSO_WM_DIAGRAM_USE_COLOR_VALUE" val="{&quot;color_scheme&quot;:1,&quot;color_type&quot;:1,&quot;theme_color_indexes&quot;:[]}"/>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0939_3*m_h_i*1_1_1"/>
  <p:tag name="KSO_WM_TEMPLATE_CATEGORY" val="diagram"/>
  <p:tag name="KSO_WM_TEMPLATE_INDEX" val="20230939"/>
  <p:tag name="KSO_WM_UNIT_LAYERLEVEL" val="1_1_1"/>
  <p:tag name="KSO_WM_TAG_VERSION" val="3.0"/>
  <p:tag name="KSO_WM_UNIT_TYPE" val="m_h_i"/>
  <p:tag name="KSO_WM_UNIT_INDEX" val="1_1_1"/>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type&quot;:0},&quot;glow&quot;:{&quot;colorType&quot;:0},&quot;line&quot;:{&quot;gradient&quot;:[{&quot;brightness&quot;:0,&quot;colorType&quot;:2,&quot;pos&quot;:0,&quot;rgb&quot;:&quot;#ffffff&quot;,&quot;transparency&quot;:0.550000011920929},{&quot;brightness&quot;:0,&quot;colorType&quot;:2,&quot;pos&quot;:1,&quot;rgb&quot;:&quot;#ffffff&quot;,&quot;transparency&quot;:0.550000011920929},{&quot;brightness&quot;:0,&quot;colorType&quot;:2,&quot;pos&quot;:0.75,&quot;rgb&quot;:&quot;#ffffff&quot;,&quot;transparency&quot;:1},{&quot;brightness&quot;:0,&quot;colorType&quot;:2,&quot;pos&quot;:0.25,&quot;rgb&quot;:&quot;#ffffff&quot;,&quot;transparency&quot;:1}],&quot;type&quot;:2},&quot;shadow&quot;:{&quot;brightness&quot;:-0.25,&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0939_3*m_h_i*1_1_3"/>
  <p:tag name="KSO_WM_TEMPLATE_CATEGORY" val="diagram"/>
  <p:tag name="KSO_WM_TEMPLATE_INDEX" val="20230939"/>
  <p:tag name="KSO_WM_UNIT_LAYERLEVEL" val="1_1_1"/>
  <p:tag name="KSO_WM_TAG_VERSION" val="3.0"/>
  <p:tag name="KSO_WM_UNIT_TYPE" val="m_h_i"/>
  <p:tag name="KSO_WM_UNIT_INDEX" val="1_1_3"/>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DIAGRAM_USE_COLOR_VALUE" val="{&quot;color_scheme&quot;:1,&quot;color_type&quot;:1,&quot;theme_color_indexes&quot;:[]}"/>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0939_3*m_h_i*1_2_2"/>
  <p:tag name="KSO_WM_TEMPLATE_CATEGORY" val="diagram"/>
  <p:tag name="KSO_WM_TEMPLATE_INDEX" val="20230939"/>
  <p:tag name="KSO_WM_UNIT_LAYERLEVEL" val="1_1_1"/>
  <p:tag name="KSO_WM_TAG_VERSION" val="3.0"/>
  <p:tag name="KSO_WM_UNIT_TYPE" val="m_h_i"/>
  <p:tag name="KSO_WM_UNIT_INDEX" val="1_2_2"/>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solid&quot;:{&quot;brightness&quot;:0,&quot;colorType&quot;:1,&quot;foreColorIndex&quot;:6,&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6"/>
  <p:tag name="KSO_WM_UNIT_FILL_FORE_SCHEMECOLOR_INDEX_BRIGHTNESS" val="0"/>
  <p:tag name="KSO_WM_DIAGRAM_USE_COLOR_VALUE" val="{&quot;color_scheme&quot;:1,&quot;color_type&quot;:1,&quot;theme_color_indexes&quot;:[]}"/>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0939_3*m_h_a*1_2_2"/>
  <p:tag name="KSO_WM_TEMPLATE_CATEGORY" val="diagram"/>
  <p:tag name="KSO_WM_TEMPLATE_INDEX" val="20230939"/>
  <p:tag name="KSO_WM_UNIT_LAYERLEVEL" val="1_1_1"/>
  <p:tag name="KSO_WM_TAG_VERSION" val="3.0"/>
  <p:tag name="KSO_WM_UNIT_ISCONTENTSTITLE" val="0"/>
  <p:tag name="KSO_WM_UNIT_ISNUMDGMTITLE" val="0"/>
  <p:tag name="KSO_WM_UNIT_NOCLEAR" val="0"/>
  <p:tag name="KSO_WM_UNIT_TYPE" val="m_h_a"/>
  <p:tag name="KSO_WM_UNIT_INDEX" val="1_2_2"/>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solid&quot;:{&quot;brightness&quot;:0,&quot;colorType&quot;:1,&quot;foreColorIndex&quot;:6,&quot;transparency&quot;:0},&quot;type&quot;:1},&quot;glow&quot;:{&quot;colorType&quot;:0},&quot;line&quot;:{&quot;type&quot;:0},&quot;shadow&quot;:{&quot;brightness&quot;:0.800000011920929,&quot;colorType&quot;:1,&quot;foreColorIndex&quot;:6,&quot;transparency&quot;:0.400000005960464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PRESET_TEXT" val="添加标题"/>
  <p:tag name="KSO_WM_UNIT_FILL_TYPE" val="1"/>
  <p:tag name="KSO_WM_UNIT_FILL_FORE_SCHEMECOLOR_INDEX" val="6"/>
  <p:tag name="KSO_WM_UNIT_FILL_FORE_SCHEMECOLOR_INDEX_BRIGHTNESS" val="0"/>
  <p:tag name="KSO_WM_UNIT_TEXT_TYPE" val="1"/>
  <p:tag name="KSO_WM_DIAGRAM_USE_COLOR_VALUE" val="{&quot;color_scheme&quot;:1,&quot;color_type&quot;:1,&quot;theme_color_indexes&quot;:[]}"/>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0939_3*m_h_i*1_2_1"/>
  <p:tag name="KSO_WM_TEMPLATE_CATEGORY" val="diagram"/>
  <p:tag name="KSO_WM_TEMPLATE_INDEX" val="20230939"/>
  <p:tag name="KSO_WM_UNIT_LAYERLEVEL" val="1_1_1"/>
  <p:tag name="KSO_WM_TAG_VERSION" val="3.0"/>
  <p:tag name="KSO_WM_UNIT_TYPE" val="m_h_i"/>
  <p:tag name="KSO_WM_UNIT_INDEX" val="1_2_1"/>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type&quot;:0},&quot;glow&quot;:{&quot;colorType&quot;:0},&quot;line&quot;:{&quot;gradient&quot;:[{&quot;brightness&quot;:0,&quot;colorType&quot;:2,&quot;pos&quot;:0,&quot;rgb&quot;:&quot;#ffffff&quot;,&quot;transparency&quot;:0.550000011920929},{&quot;brightness&quot;:0,&quot;colorType&quot;:2,&quot;pos&quot;:1,&quot;rgb&quot;:&quot;#ffffff&quot;,&quot;transparency&quot;:0.550000011920929},{&quot;brightness&quot;:0,&quot;colorType&quot;:2,&quot;pos&quot;:0.75,&quot;rgb&quot;:&quot;#ffffff&quot;,&quot;transparency&quot;:1},{&quot;brightness&quot;:0,&quot;colorType&quot;:2,&quot;pos&quot;:0.25,&quot;rgb&quot;:&quot;#ffffff&quot;,&quot;transparency&quot;:1}],&quot;type&quot;:2},&quot;shadow&quot;:{&quot;brightness&quot;:-0.25,&quot;colorType&quot;:1,&quot;foreColorIndex&quot;:6,&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ID" val="diagram20230939_3*m_h_i*1_2_3"/>
  <p:tag name="KSO_WM_TEMPLATE_CATEGORY" val="diagram"/>
  <p:tag name="KSO_WM_TEMPLATE_INDEX" val="20230939"/>
  <p:tag name="KSO_WM_UNIT_LAYERLEVEL" val="1_1_1"/>
  <p:tag name="KSO_WM_TAG_VERSION" val="3.0"/>
  <p:tag name="KSO_WM_UNIT_TYPE" val="m_h_i"/>
  <p:tag name="KSO_WM_UNIT_INDEX" val="1_2_3"/>
  <p:tag name="KSO_WM_DIAGRAM_VERSION" val="3"/>
  <p:tag name="KSO_WM_DIAGRAM_COLOR_TRICK" val="4"/>
  <p:tag name="KSO_WM_DIAGRAM_COLOR_TEXT_CAN_REMOVE" val="n"/>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type&quot;:0},&quot;glow&quot;:{&quot;colorType&quot;:0},&quot;line&quot;:{&quot;solidLine&quot;:{&quot;brightness&quot;:0,&quot;colorType&quot;:1,&quot;foreColorIndex&quot;:6,&quot;transparency&quot;:0.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6"/>
  <p:tag name="KSO_WM_DIAGRAM_USE_COLOR_VALUE" val="{&quot;color_scheme&quot;:1,&quot;color_type&quot;:1,&quot;theme_color_indexes&quot;:[]}"/>
</p:tagLst>
</file>

<file path=ppt/tags/tag42.xml><?xml version="1.0" encoding="utf-8"?>
<p:tagLst xmlns:p="http://schemas.openxmlformats.org/presentationml/2006/main">
  <p:tag name="KSO_WM_DIAGRAM_VERSION" val="3"/>
  <p:tag name="KSO_WM_DIAGRAM_COLOR_TRICK" val="4"/>
  <p:tag name="KSO_WM_DIAGRAM_COLOR_TEXT_CAN_REMOVE" val="n"/>
  <p:tag name="KSO_WM_UNIT_VALUE" val="82*76"/>
  <p:tag name="KSO_WM_UNIT_HIGHLIGHT" val="0"/>
  <p:tag name="KSO_WM_UNIT_COMPATIBLE" val="0"/>
  <p:tag name="KSO_WM_UNIT_DIAGRAM_ISNUMVISUAL" val="0"/>
  <p:tag name="KSO_WM_UNIT_DIAGRAM_ISREFERUNIT" val="0"/>
  <p:tag name="KSO_WM_DIAGRAM_GROUP_CODE" val="m1-1"/>
  <p:tag name="KSO_WM_UNIT_TYPE" val="m_h_x"/>
  <p:tag name="KSO_WM_UNIT_INDEX" val="1_1_1"/>
  <p:tag name="KSO_WM_UNIT_ID" val="diagram20230939_3*m_h_x*1_1_1"/>
  <p:tag name="KSO_WM_TEMPLATE_CATEGORY" val="diagram"/>
  <p:tag name="KSO_WM_TEMPLATE_INDEX" val="20230939"/>
  <p:tag name="KSO_WM_UNIT_LAYERLEVEL" val="1_1_1"/>
  <p:tag name="KSO_WM_TAG_VERSION" val="3.0"/>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
</p:tagLst>
</file>

<file path=ppt/tags/tag43.xml><?xml version="1.0" encoding="utf-8"?>
<p:tagLst xmlns:p="http://schemas.openxmlformats.org/presentationml/2006/main">
  <p:tag name="KSO_WM_DIAGRAM_VERSION" val="3"/>
  <p:tag name="KSO_WM_DIAGRAM_COLOR_TRICK" val="4"/>
  <p:tag name="KSO_WM_DIAGRAM_COLOR_TEXT_CAN_REMOVE" val="n"/>
  <p:tag name="KSO_WM_UNIT_VALUE" val="86*73"/>
  <p:tag name="KSO_WM_UNIT_HIGHLIGHT" val="0"/>
  <p:tag name="KSO_WM_UNIT_COMPATIBLE" val="0"/>
  <p:tag name="KSO_WM_UNIT_DIAGRAM_ISNUMVISUAL" val="0"/>
  <p:tag name="KSO_WM_UNIT_DIAGRAM_ISREFERUNIT" val="0"/>
  <p:tag name="KSO_WM_DIAGRAM_GROUP_CODE" val="m1-1"/>
  <p:tag name="KSO_WM_UNIT_TYPE" val="m_h_x"/>
  <p:tag name="KSO_WM_UNIT_INDEX" val="1_2_1"/>
  <p:tag name="KSO_WM_UNIT_ID" val="diagram20230939_3*m_h_x*1_2_1"/>
  <p:tag name="KSO_WM_TEMPLATE_CATEGORY" val="diagram"/>
  <p:tag name="KSO_WM_TEMPLATE_INDEX" val="20230939"/>
  <p:tag name="KSO_WM_UNIT_LAYERLEVEL" val="1_1_1"/>
  <p:tag name="KSO_WM_TAG_VERSION" val="3.0"/>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
</p:tagLst>
</file>

<file path=ppt/tags/tag44.xml><?xml version="1.0" encoding="utf-8"?>
<p:tagLst xmlns:p="http://schemas.openxmlformats.org/presentationml/2006/main">
  <p:tag name="KSO_WM_DIAGRAM_VERSION" val="3"/>
  <p:tag name="KSO_WM_DIAGRAM_COLOR_TRICK" val="4"/>
  <p:tag name="KSO_WM_DIAGRAM_COLOR_TEXT_CAN_REMOVE" val="n"/>
  <p:tag name="KSO_WM_UNIT_VALUE" val="80*86"/>
  <p:tag name="KSO_WM_UNIT_HIGHLIGHT" val="0"/>
  <p:tag name="KSO_WM_UNIT_COMPATIBLE" val="0"/>
  <p:tag name="KSO_WM_UNIT_DIAGRAM_ISNUMVISUAL" val="0"/>
  <p:tag name="KSO_WM_UNIT_DIAGRAM_ISREFERUNIT" val="0"/>
  <p:tag name="KSO_WM_DIAGRAM_GROUP_CODE" val="m1-1"/>
  <p:tag name="KSO_WM_UNIT_TYPE" val="m_h_x"/>
  <p:tag name="KSO_WM_UNIT_INDEX" val="1_3_1"/>
  <p:tag name="KSO_WM_UNIT_ID" val="diagram20230939_3*m_h_x*1_3_1"/>
  <p:tag name="KSO_WM_TEMPLATE_CATEGORY" val="diagram"/>
  <p:tag name="KSO_WM_TEMPLATE_INDEX" val="20230939"/>
  <p:tag name="KSO_WM_UNIT_LAYERLEVEL" val="1_1_1"/>
  <p:tag name="KSO_WM_TAG_VERSION" val="3.0"/>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
</p:tagLst>
</file>

<file path=ppt/tags/tag45.xml><?xml version="1.0" encoding="utf-8"?>
<p:tagLst xmlns:p="http://schemas.openxmlformats.org/presentationml/2006/main">
  <p:tag name="KSO_WM_DIAGRAM_VERSION" val="3"/>
  <p:tag name="KSO_WM_DIAGRAM_COLOR_TRICK" val="4"/>
  <p:tag name="KSO_WM_DIAGRAM_COLOR_TEXT_CAN_REMOVE" val="n"/>
  <p:tag name="KSO_WM_UNIT_VALUE" val="83*86"/>
  <p:tag name="KSO_WM_UNIT_HIGHLIGHT" val="0"/>
  <p:tag name="KSO_WM_UNIT_COMPATIBLE" val="0"/>
  <p:tag name="KSO_WM_UNIT_DIAGRAM_ISNUMVISUAL" val="0"/>
  <p:tag name="KSO_WM_UNIT_DIAGRAM_ISREFERUNIT" val="0"/>
  <p:tag name="KSO_WM_DIAGRAM_GROUP_CODE" val="m1-1"/>
  <p:tag name="KSO_WM_UNIT_TYPE" val="m_h_x"/>
  <p:tag name="KSO_WM_UNIT_INDEX" val="1_4_1"/>
  <p:tag name="KSO_WM_UNIT_ID" val="diagram20230939_3*m_h_x*1_4_1"/>
  <p:tag name="KSO_WM_TEMPLATE_CATEGORY" val="diagram"/>
  <p:tag name="KSO_WM_TEMPLATE_INDEX" val="20230939"/>
  <p:tag name="KSO_WM_UNIT_LAYERLEVEL" val="1_1_1"/>
  <p:tag name="KSO_WM_TAG_VERSION" val="3.0"/>
  <p:tag name="KSO_WM_DIAGRAM_MAX_ITEMCNT" val="6"/>
  <p:tag name="KSO_WM_DIAGRAM_MIN_ITEMCNT" val="2"/>
  <p:tag name="KSO_WM_DIAGRAM_VIRTUALLY_FRAME" val="{&quot;height&quot;:325.7000030517578,&quot;left&quot;:11.925,&quot;top&quot;:279.1999969482422,&quot;width&quot;:867}"/>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
</p:tagLst>
</file>

<file path=ppt/tags/tag46.xml><?xml version="1.0" encoding="utf-8"?>
<p:tagLst xmlns:p="http://schemas.openxmlformats.org/presentationml/2006/main">
  <p:tag name="KSO_WM_FIGMA_DECORATION_INDEX" val="16"/>
  <p:tag name="$PH_EXT" val="2"/>
  <p:tag name="KSO_WM_BEAUTIFY_FLAG" val="#fgm#"/>
  <p:tag name="KSO_WM_DIAGRAM_GROUP_CODE" val="1"/>
  <p:tag name="KSO_WM_FIGMA_FLAG" val="#fgm#"/>
  <p:tag name="KSO_WM_SYNC_SLIDE_TEXT" val="1"/>
  <p:tag name="KSO_WM_UNIT_INDEX" val="1_2_1"/>
  <p:tag name="KSO_WM_UNIT_TYPE" val="l_h_i"/>
  <p:tag name="KSO_WM_UNIT_PRESET_TEXT" val=" "/>
</p:tagLst>
</file>

<file path=ppt/tags/tag47.xml><?xml version="1.0" encoding="utf-8"?>
<p:tagLst xmlns:p="http://schemas.openxmlformats.org/presentationml/2006/main">
  <p:tag name="KSO_WM_FIGMA_DECORATION_INDEX" val="8"/>
  <p:tag name="$PH_EXT" val="1"/>
  <p:tag name="KSO_WM_BEAUTIFY_FLAG" val="#fgm#"/>
  <p:tag name="KSO_WM_DIAGRAM_GROUP_CODE" val="1"/>
  <p:tag name="KSO_WM_FIGMA_FLAG" val="#fgm#"/>
  <p:tag name="KSO_WM_UNIT_INDEX" val="1_2_1"/>
  <p:tag name="KSO_WM_UNIT_TYPE" val="l_h_x"/>
</p:tagLst>
</file>

<file path=ppt/tags/tag48.xml><?xml version="1.0" encoding="utf-8"?>
<p:tagLst xmlns:p="http://schemas.openxmlformats.org/presentationml/2006/main">
  <p:tag name="KSO_WM_FIGMA_DECORATION_INDEX" val="16"/>
  <p:tag name="$PH_EXT" val="2"/>
  <p:tag name="KSO_WM_BEAUTIFY_FLAG" val="#fgm#"/>
  <p:tag name="KSO_WM_DIAGRAM_GROUP_CODE" val="1"/>
  <p:tag name="KSO_WM_FIGMA_FLAG" val="#fgm#"/>
  <p:tag name="KSO_WM_SYNC_SLIDE_TEXT" val="1"/>
  <p:tag name="KSO_WM_UNIT_INDEX" val="1_4_1"/>
  <p:tag name="KSO_WM_UNIT_TYPE" val="l_h_i"/>
  <p:tag name="KSO_WM_UNIT_PRESET_TEXT" val=" "/>
</p:tagLst>
</file>

<file path=ppt/tags/tag49.xml><?xml version="1.0" encoding="utf-8"?>
<p:tagLst xmlns:p="http://schemas.openxmlformats.org/presentationml/2006/main">
  <p:tag name="KSO_WM_FIGMA_DECORATION_INDEX" val="10"/>
  <p:tag name="$PH_EXT" val="1"/>
  <p:tag name="KSO_WM_BEAUTIFY_FLAG" val="#fgm#"/>
  <p:tag name="KSO_WM_DIAGRAM_GROUP_CODE" val="1"/>
  <p:tag name="KSO_WM_FIGMA_FLAG" val="#fgm#"/>
  <p:tag name="KSO_WM_UNIT_INDEX" val="1_4_1"/>
  <p:tag name="KSO_WM_UNIT_TYPE" val="l_h_x"/>
</p:tagLst>
</file>

<file path=ppt/tags/tag5.xml><?xml version="1.0" encoding="utf-8"?>
<p:tagLst xmlns:p="http://schemas.openxmlformats.org/presentationml/2006/main">
  <p:tag name="KSO_WM_DIAGRAM_VIRTUALLY_FRAME" val="{&quot;height&quot;:333.711968503937,&quot;left&quot;:444.66496062992127,&quot;top&quot;:130.87212598425197,&quot;width&quot;:498.87913385826766}"/>
</p:tagLst>
</file>

<file path=ppt/tags/tag50.xml><?xml version="1.0" encoding="utf-8"?>
<p:tagLst xmlns:p="http://schemas.openxmlformats.org/presentationml/2006/main">
  <p:tag name="KSO_WM_DIAGRAM_VIRTUALLY_FRAME" val="{&quot;height&quot;:250.25,&quot;left&quot;:663.25,&quot;top&quot;:235.8,&quot;width&quot;:526.35}"/>
</p:tagLst>
</file>

<file path=ppt/tags/tag51.xml><?xml version="1.0" encoding="utf-8"?>
<p:tagLst xmlns:p="http://schemas.openxmlformats.org/presentationml/2006/main">
  <p:tag name="KSO_WM_DIAGRAM_VIRTUALLY_FRAME" val="{&quot;height&quot;:250.25,&quot;left&quot;:663.25,&quot;top&quot;:235.8,&quot;width&quot;:526.35}"/>
</p:tagLst>
</file>

<file path=ppt/tags/tag52.xml><?xml version="1.0" encoding="utf-8"?>
<p:tagLst xmlns:p="http://schemas.openxmlformats.org/presentationml/2006/main">
  <p:tag name="KSO_WM_DIAGRAM_VIRTUALLY_FRAME" val="{&quot;height&quot;:250.25,&quot;left&quot;:663.25,&quot;top&quot;:235.8,&quot;width&quot;:526.35}"/>
</p:tagLst>
</file>

<file path=ppt/tags/tag53.xml><?xml version="1.0" encoding="utf-8"?>
<p:tagLst xmlns:p="http://schemas.openxmlformats.org/presentationml/2006/main">
  <p:tag name="KSO_WM_DIAGRAM_VIRTUALLY_FRAME" val="{&quot;height&quot;:250.25,&quot;left&quot;:663.25,&quot;top&quot;:235.8,&quot;width&quot;:526.35}"/>
</p:tagLst>
</file>

<file path=ppt/tags/tag54.xml><?xml version="1.0" encoding="utf-8"?>
<p:tagLst xmlns:p="http://schemas.openxmlformats.org/presentationml/2006/main">
  <p:tag name="KSO_WM_DIAGRAM_VIRTUALLY_FRAME" val="{&quot;height&quot;:250.25,&quot;left&quot;:663.25,&quot;top&quot;:235.8,&quot;width&quot;:526.35}"/>
</p:tagLst>
</file>

<file path=ppt/tags/tag55.xml><?xml version="1.0" encoding="utf-8"?>
<p:tagLst xmlns:p="http://schemas.openxmlformats.org/presentationml/2006/main">
  <p:tag name="KSO_WM_DIAGRAM_VIRTUALLY_FRAME" val="{&quot;height&quot;:250.25,&quot;left&quot;:663.25,&quot;top&quot;:235.8,&quot;width&quot;:526.35}"/>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i"/>
  <p:tag name="KSO_WM_UNIT_INDEX" val="1_1"/>
  <p:tag name="KSO_WM_UNIT_ID" val="diagram20235701_3*l_i*1_1"/>
  <p:tag name="KSO_WM_TEMPLATE_CATEGORY" val="diagram"/>
  <p:tag name="KSO_WM_TEMPLATE_INDEX" val="20235701"/>
  <p:tag name="KSO_WM_UNIT_LAYERLEVEL" val="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8"/>
  <p:tag name="KSO_WM_DIAGRAM_MIN_ITEMCNT" val="2"/>
  <p:tag name="KSO_WM_DIAGRAM_VIRTUALLY_FRAME" val="{&quot;height&quot;:360.7972412109375,&quot;left&quot;:612.944494292492,&quot;top&quot;:174.55141876461002,&quot;width&quot;:603.855505707508}"/>
  <p:tag name="KSO_WM_DIAGRAM_COLOR_MATCH_VALUE" val="{&quot;shape&quot;:{&quot;fill&quot;:{&quot;solid&quot;:{&quot;brightness&quot;:0,&quot;colorType&quot;:2,&quot;rgb&quot;:&quot;#ffffff&quot;,&quot;transparency&quot;: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5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5701_3*l_h_f*1_1_1"/>
  <p:tag name="KSO_WM_TEMPLATE_CATEGORY" val="diagram"/>
  <p:tag name="KSO_WM_TEMPLATE_INDEX" val="20235701"/>
  <p:tag name="KSO_WM_UNIT_LAYERLEVEL" val="1_1_1"/>
  <p:tag name="KSO_WM_TAG_VERSION" val="3.0"/>
  <p:tag name="KSO_WM_UNIT_TEXT_FILL_FORE_SCHEMECOLOR_INDEX_BRIGHTNESS" val="0.35"/>
  <p:tag name="KSO_WM_DIAGRAM_GROUP_CODE" val="l1-1"/>
  <p:tag name="KSO_WM_DIAGRAM_MAX_ITEMCNT" val="8"/>
  <p:tag name="KSO_WM_DIAGRAM_MIN_ITEMCNT" val="2"/>
  <p:tag name="KSO_WM_DIAGRAM_VIRTUALLY_FRAME" val="{&quot;height&quot;:360.7972412109375,&quot;left&quot;:612.944494292492,&quot;top&quot;:174.55141876461002,&quot;width&quot;:603.85550570750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 name="KSO_WM_UNIT_TEXT_TYPE" val="1"/>
  <p:tag name="KSO_WM_DIAGRAM_VERSION" val="3"/>
  <p:tag name="KSO_WM_DIAGRAM_COLOR_TRICK" val="1"/>
  <p:tag name="KSO_WM_DIAGRAM_COLOR_TEXT_CAN_REMOVE" val="n"/>
  <p:tag name="KSO_WM_UNIT_TEXT_LAYER_COUNT" val="1"/>
  <p:tag name="KSO_WM_BEAUTIFY_FLAG" val="#wm#"/>
  <p:tag name="KSO_WM_UNIT_PRESET_TEXT" val="单击此处添加正文具体内容，请尽量言简意赅阐述你的观点。"/>
  <p:tag name="KSO_WM_UNIT_TEXT_FILL_FORE_SCHEMECOLOR_INDEX" val="1"/>
  <p:tag name="KSO_WM_UNIT_TEXT_FILL_TYPE" val="1"/>
</p:tagLst>
</file>

<file path=ppt/tags/tag5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5701_3*l_h_a*1_1_1"/>
  <p:tag name="KSO_WM_TEMPLATE_CATEGORY" val="diagram"/>
  <p:tag name="KSO_WM_TEMPLATE_INDEX" val="20235701"/>
  <p:tag name="KSO_WM_UNIT_LAYERLEVEL" val="1_1_1"/>
  <p:tag name="KSO_WM_TAG_VERSION" val="3.0"/>
  <p:tag name="KSO_WM_UNIT_TEXT_FILL_FORE_SCHEMECOLOR_INDEX_BRIGHTNESS" val="0.15"/>
  <p:tag name="KSO_WM_DIAGRAM_GROUP_CODE" val="l1-1"/>
  <p:tag name="KSO_WM_DIAGRAM_MAX_ITEMCNT" val="8"/>
  <p:tag name="KSO_WM_DIAGRAM_MIN_ITEMCNT" val="2"/>
  <p:tag name="KSO_WM_DIAGRAM_VIRTUALLY_FRAME" val="{&quot;height&quot;:360.7972412109375,&quot;left&quot;:612.944494292492,&quot;top&quot;:174.55141876461002,&quot;width&quot;:603.85550570750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 name="KSO_WM_UNIT_TEXT_TYPE" val="1"/>
  <p:tag name="KSO_WM_DIAGRAM_VERSION" val="3"/>
  <p:tag name="KSO_WM_DIAGRAM_COLOR_TRICK" val="1"/>
  <p:tag name="KSO_WM_DIAGRAM_COLOR_TEXT_CAN_REMOVE" val="n"/>
  <p:tag name="KSO_WM_BEAUTIFY_FLAG" val="#wm#"/>
  <p:tag name="KSO_WM_UNIT_PRESET_TEXT" val="单击添加标题"/>
  <p:tag name="KSO_WM_UNIT_TEXT_FILL_FORE_SCHEMECOLOR_INDEX" val="1"/>
  <p:tag name="KSO_WM_UNIT_TEX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5701_3*l_h_i*1_1_1"/>
  <p:tag name="KSO_WM_TEMPLATE_CATEGORY" val="diagram"/>
  <p:tag name="KSO_WM_TEMPLATE_INDEX" val="20235701"/>
  <p:tag name="KSO_WM_UNIT_LAYERLEVEL" val="1_1_1"/>
  <p:tag name="KSO_WM_TAG_VERSION" val="3.0"/>
  <p:tag name="KSO_WM_UNIT_TYPE" val="l_h_i"/>
  <p:tag name="KSO_WM_UNIT_INDEX" val="1_1_1"/>
  <p:tag name="KSO_WM_DIAGRAM_VERSION" val="3"/>
  <p:tag name="KSO_WM_DIAGRAM_COLOR_TRICK" val="1"/>
  <p:tag name="KSO_WM_DIAGRAM_COLOR_TEXT_CAN_REMOVE" val="n"/>
  <p:tag name="KSO_WM_DIAGRAM_MAX_ITEMCNT" val="8"/>
  <p:tag name="KSO_WM_DIAGRAM_MIN_ITEMCNT" val="2"/>
  <p:tag name="KSO_WM_DIAGRAM_VIRTUALLY_FRAME" val="{&quot;height&quot;:360.7972412109375,&quot;left&quot;:612.944494292492,&quot;top&quot;:174.55141876461002,&quot;width&quot;:603.855505707508}"/>
  <p:tag name="KSO_WM_DIAGRAM_COLOR_MATCH_VALUE" val="{&quot;shape&quot;:{&quot;fill&quot;:{&quot;solid&quot;:{&quot;brightness&quot;:0.4000000059604645,&quot;colorType&quot;:1,&quot;foreColorIndex&quot;:5,&quot;transparency&quot;:0.3000000119209289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4"/>
  <p:tag name="KSO_WM_DIAGRAM_USE_COLOR_VALUE" val="{&quot;color_scheme&quot;:1,&quot;color_type&quot;:1,&quot;theme_color_indexes&quot;:[]}"/>
</p:tagLst>
</file>

<file path=ppt/tags/tag6.xml><?xml version="1.0" encoding="utf-8"?>
<p:tagLst xmlns:p="http://schemas.openxmlformats.org/presentationml/2006/main">
  <p:tag name="KSO_WM_DIAGRAM_VIRTUALLY_FRAME" val="{&quot;height&quot;:333.711968503937,&quot;left&quot;:444.66496062992127,&quot;top&quot;:130.87212598425197,&quot;width&quot;:498.87913385826766}"/>
</p:tagLst>
</file>

<file path=ppt/tags/tag6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4_1"/>
  <p:tag name="KSO_WM_UNIT_ID" val="diagram20235701_3*l_h_f*1_4_1"/>
  <p:tag name="KSO_WM_TEMPLATE_CATEGORY" val="diagram"/>
  <p:tag name="KSO_WM_TEMPLATE_INDEX" val="20235701"/>
  <p:tag name="KSO_WM_UNIT_LAYERLEVEL" val="1_1_1"/>
  <p:tag name="KSO_WM_TAG_VERSION" val="3.0"/>
  <p:tag name="KSO_WM_UNIT_TEXT_FILL_FORE_SCHEMECOLOR_INDEX_BRIGHTNESS" val="0.35"/>
  <p:tag name="KSO_WM_DIAGRAM_GROUP_CODE" val="l1-1"/>
  <p:tag name="KSO_WM_DIAGRAM_MAX_ITEMCNT" val="8"/>
  <p:tag name="KSO_WM_DIAGRAM_MIN_ITEMCNT" val="2"/>
  <p:tag name="KSO_WM_DIAGRAM_VIRTUALLY_FRAME" val="{&quot;height&quot;:360.7972412109375,&quot;left&quot;:612.944494292492,&quot;top&quot;:174.55141876461002,&quot;width&quot;:603.85550570750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 name="KSO_WM_UNIT_TEXT_TYPE" val="1"/>
  <p:tag name="KSO_WM_DIAGRAM_VERSION" val="3"/>
  <p:tag name="KSO_WM_DIAGRAM_COLOR_TRICK" val="1"/>
  <p:tag name="KSO_WM_DIAGRAM_COLOR_TEXT_CAN_REMOVE" val="n"/>
  <p:tag name="KSO_WM_UNIT_TEXT_LAYER_COUNT" val="1"/>
  <p:tag name="KSO_WM_BEAUTIFY_FLAG" val="#wm#"/>
  <p:tag name="KSO_WM_UNIT_PRESET_TEXT" val="单击此处输入你的正文，文字是您思想的提炼，为了最终演示的发布。"/>
  <p:tag name="KSO_WM_UNIT_TEXT_FILL_FORE_SCHEMECOLOR_INDEX" val="1"/>
  <p:tag name="KSO_WM_UNIT_TEXT_FILL_TYPE" val="1"/>
</p:tagLst>
</file>

<file path=ppt/tags/tag6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4_1"/>
  <p:tag name="KSO_WM_UNIT_ID" val="diagram20235701_3*l_h_a*1_4_1"/>
  <p:tag name="KSO_WM_TEMPLATE_CATEGORY" val="diagram"/>
  <p:tag name="KSO_WM_TEMPLATE_INDEX" val="20235701"/>
  <p:tag name="KSO_WM_UNIT_LAYERLEVEL" val="1_1_1"/>
  <p:tag name="KSO_WM_TAG_VERSION" val="3.0"/>
  <p:tag name="KSO_WM_UNIT_TEXT_FILL_FORE_SCHEMECOLOR_INDEX_BRIGHTNESS" val="0.15"/>
  <p:tag name="KSO_WM_DIAGRAM_GROUP_CODE" val="l1-1"/>
  <p:tag name="KSO_WM_DIAGRAM_MAX_ITEMCNT" val="8"/>
  <p:tag name="KSO_WM_DIAGRAM_MIN_ITEMCNT" val="2"/>
  <p:tag name="KSO_WM_DIAGRAM_VIRTUALLY_FRAME" val="{&quot;height&quot;:360.7972412109375,&quot;left&quot;:612.944494292492,&quot;top&quot;:174.55141876461002,&quot;width&quot;:603.85550570750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 name="KSO_WM_UNIT_TEXT_TYPE" val="1"/>
  <p:tag name="KSO_WM_DIAGRAM_VERSION" val="3"/>
  <p:tag name="KSO_WM_DIAGRAM_COLOR_TRICK" val="1"/>
  <p:tag name="KSO_WM_DIAGRAM_COLOR_TEXT_CAN_REMOVE" val="n"/>
  <p:tag name="KSO_WM_BEAUTIFY_FLAG" val="#wm#"/>
  <p:tag name="KSO_WM_UNIT_PRESET_TEXT" val="单击添加标题"/>
  <p:tag name="KSO_WM_UNIT_TEXT_FILL_FORE_SCHEMECOLOR_INDEX" val="1"/>
  <p:tag name="KSO_WM_UNIT_TEXT_FILL_TYPE"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5701_3*l_h_i*1_4_1"/>
  <p:tag name="KSO_WM_TEMPLATE_CATEGORY" val="diagram"/>
  <p:tag name="KSO_WM_TEMPLATE_INDEX" val="20235701"/>
  <p:tag name="KSO_WM_UNIT_LAYERLEVEL" val="1_1_1"/>
  <p:tag name="KSO_WM_TAG_VERSION" val="3.0"/>
  <p:tag name="KSO_WM_UNIT_TYPE" val="l_h_i"/>
  <p:tag name="KSO_WM_UNIT_INDEX" val="1_4_1"/>
  <p:tag name="KSO_WM_DIAGRAM_VERSION" val="3"/>
  <p:tag name="KSO_WM_DIAGRAM_COLOR_TRICK" val="1"/>
  <p:tag name="KSO_WM_DIAGRAM_COLOR_TEXT_CAN_REMOVE" val="n"/>
  <p:tag name="KSO_WM_DIAGRAM_MAX_ITEMCNT" val="8"/>
  <p:tag name="KSO_WM_DIAGRAM_MIN_ITEMCNT" val="2"/>
  <p:tag name="KSO_WM_DIAGRAM_VIRTUALLY_FRAME" val="{&quot;height&quot;:360.7972412109375,&quot;left&quot;:612.944494292492,&quot;top&quot;:174.55141876461002,&quot;width&quot;:603.855505707508}"/>
  <p:tag name="KSO_WM_DIAGRAM_COLOR_MATCH_VALUE" val="{&quot;shape&quot;:{&quot;fill&quot;:{&quot;solid&quot;:{&quot;brightness&quot;:0.4000000059604645,&quot;colorType&quot;:1,&quot;foreColorIndex&quot;:5,&quot;transparency&quot;:0.3000000119209289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4"/>
  <p:tag name="KSO_WM_DIAGRAM_USE_COLOR_VALUE" val="{&quot;color_scheme&quot;:1,&quot;color_type&quot;:1,&quot;theme_color_indexes&quot;:[]}"/>
</p:tagLst>
</file>

<file path=ppt/tags/tag6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5701_3*l_h_f*1_3_1"/>
  <p:tag name="KSO_WM_TEMPLATE_CATEGORY" val="diagram"/>
  <p:tag name="KSO_WM_TEMPLATE_INDEX" val="20235701"/>
  <p:tag name="KSO_WM_UNIT_LAYERLEVEL" val="1_1_1"/>
  <p:tag name="KSO_WM_TAG_VERSION" val="3.0"/>
  <p:tag name="KSO_WM_UNIT_TEXT_FILL_FORE_SCHEMECOLOR_INDEX_BRIGHTNESS" val="0.35"/>
  <p:tag name="KSO_WM_DIAGRAM_GROUP_CODE" val="l1-1"/>
  <p:tag name="KSO_WM_DIAGRAM_MAX_ITEMCNT" val="8"/>
  <p:tag name="KSO_WM_DIAGRAM_MIN_ITEMCNT" val="2"/>
  <p:tag name="KSO_WM_DIAGRAM_VIRTUALLY_FRAME" val="{&quot;height&quot;:360.7972412109375,&quot;left&quot;:612.944494292492,&quot;top&quot;:174.55141876461002,&quot;width&quot;:603.85550570750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 name="KSO_WM_UNIT_TEXT_TYPE" val="1"/>
  <p:tag name="KSO_WM_DIAGRAM_VERSION" val="3"/>
  <p:tag name="KSO_WM_DIAGRAM_COLOR_TRICK" val="1"/>
  <p:tag name="KSO_WM_DIAGRAM_COLOR_TEXT_CAN_REMOVE" val="n"/>
  <p:tag name="KSO_WM_UNIT_TEXT_LAYER_COUNT" val="1"/>
  <p:tag name="KSO_WM_BEAUTIFY_FLAG" val="#wm#"/>
  <p:tag name="KSO_WM_UNIT_PRESET_TEXT" val="单击此处添加正文具体内容，请尽量言简意赅阐述你的观点。"/>
  <p:tag name="KSO_WM_UNIT_TEXT_FILL_FORE_SCHEMECOLOR_INDEX" val="1"/>
  <p:tag name="KSO_WM_UNIT_TEXT_FILL_TYPE" val="1"/>
</p:tagLst>
</file>

<file path=ppt/tags/tag6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5701_3*l_h_a*1_3_1"/>
  <p:tag name="KSO_WM_TEMPLATE_CATEGORY" val="diagram"/>
  <p:tag name="KSO_WM_TEMPLATE_INDEX" val="20235701"/>
  <p:tag name="KSO_WM_UNIT_LAYERLEVEL" val="1_1_1"/>
  <p:tag name="KSO_WM_TAG_VERSION" val="3.0"/>
  <p:tag name="KSO_WM_UNIT_TEXT_FILL_FORE_SCHEMECOLOR_INDEX_BRIGHTNESS" val="0.15"/>
  <p:tag name="KSO_WM_DIAGRAM_GROUP_CODE" val="l1-1"/>
  <p:tag name="KSO_WM_DIAGRAM_MAX_ITEMCNT" val="8"/>
  <p:tag name="KSO_WM_DIAGRAM_MIN_ITEMCNT" val="2"/>
  <p:tag name="KSO_WM_DIAGRAM_VIRTUALLY_FRAME" val="{&quot;height&quot;:360.7972412109375,&quot;left&quot;:612.944494292492,&quot;top&quot;:174.55141876461002,&quot;width&quot;:603.85550570750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 name="KSO_WM_UNIT_TEXT_TYPE" val="1"/>
  <p:tag name="KSO_WM_DIAGRAM_VERSION" val="3"/>
  <p:tag name="KSO_WM_DIAGRAM_COLOR_TRICK" val="1"/>
  <p:tag name="KSO_WM_DIAGRAM_COLOR_TEXT_CAN_REMOVE" val="n"/>
  <p:tag name="KSO_WM_BEAUTIFY_FLAG" val="#wm#"/>
  <p:tag name="KSO_WM_UNIT_PRESET_TEXT" val="单击添加标题"/>
  <p:tag name="KSO_WM_UNIT_TEXT_FILL_FORE_SCHEMECOLOR_INDEX" val="1"/>
  <p:tag name="KSO_WM_UNIT_TEXT_FILL_TYPE"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5701_3*l_h_i*1_3_1"/>
  <p:tag name="KSO_WM_TEMPLATE_CATEGORY" val="diagram"/>
  <p:tag name="KSO_WM_TEMPLATE_INDEX" val="20235701"/>
  <p:tag name="KSO_WM_UNIT_LAYERLEVEL" val="1_1_1"/>
  <p:tag name="KSO_WM_TAG_VERSION" val="3.0"/>
  <p:tag name="KSO_WM_UNIT_TYPE" val="l_h_i"/>
  <p:tag name="KSO_WM_UNIT_INDEX" val="1_3_1"/>
  <p:tag name="KSO_WM_DIAGRAM_VERSION" val="3"/>
  <p:tag name="KSO_WM_DIAGRAM_COLOR_TRICK" val="1"/>
  <p:tag name="KSO_WM_DIAGRAM_COLOR_TEXT_CAN_REMOVE" val="n"/>
  <p:tag name="KSO_WM_DIAGRAM_MAX_ITEMCNT" val="8"/>
  <p:tag name="KSO_WM_DIAGRAM_MIN_ITEMCNT" val="2"/>
  <p:tag name="KSO_WM_DIAGRAM_VIRTUALLY_FRAME" val="{&quot;height&quot;:360.7972412109375,&quot;left&quot;:612.944494292492,&quot;top&quot;:174.55141876461002,&quot;width&quot;:603.855505707508}"/>
  <p:tag name="KSO_WM_DIAGRAM_COLOR_MATCH_VALUE" val="{&quot;shape&quot;:{&quot;fill&quot;:{&quot;solid&quot;:{&quot;brightness&quot;:0.4000000059604645,&quot;colorType&quot;:1,&quot;foreColorIndex&quot;:5,&quot;transparency&quot;:0.3000000119209289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4"/>
  <p:tag name="KSO_WM_DIAGRAM_USE_COLOR_VALUE" val="{&quot;color_scheme&quot;:1,&quot;color_type&quot;:1,&quot;theme_color_indexes&quot;:[]}"/>
</p:tagLst>
</file>

<file path=ppt/tags/tag6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5701_3*l_h_f*1_2_1"/>
  <p:tag name="KSO_WM_TEMPLATE_CATEGORY" val="diagram"/>
  <p:tag name="KSO_WM_TEMPLATE_INDEX" val="20235701"/>
  <p:tag name="KSO_WM_UNIT_LAYERLEVEL" val="1_1_1"/>
  <p:tag name="KSO_WM_TAG_VERSION" val="3.0"/>
  <p:tag name="KSO_WM_UNIT_TEXT_FILL_FORE_SCHEMECOLOR_INDEX_BRIGHTNESS" val="0.35"/>
  <p:tag name="KSO_WM_DIAGRAM_GROUP_CODE" val="l1-1"/>
  <p:tag name="KSO_WM_DIAGRAM_MAX_ITEMCNT" val="8"/>
  <p:tag name="KSO_WM_DIAGRAM_MIN_ITEMCNT" val="2"/>
  <p:tag name="KSO_WM_DIAGRAM_VIRTUALLY_FRAME" val="{&quot;height&quot;:360.7972412109375,&quot;left&quot;:612.944494292492,&quot;top&quot;:174.55141876461002,&quot;width&quot;:603.85550570750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 name="KSO_WM_UNIT_TEXT_TYPE" val="1"/>
  <p:tag name="KSO_WM_DIAGRAM_VERSION" val="3"/>
  <p:tag name="KSO_WM_DIAGRAM_COLOR_TRICK" val="1"/>
  <p:tag name="KSO_WM_DIAGRAM_COLOR_TEXT_CAN_REMOVE" val="n"/>
  <p:tag name="KSO_WM_UNIT_TEXT_LAYER_COUNT" val="1"/>
  <p:tag name="KSO_WM_BEAUTIFY_FLAG" val="#wm#"/>
  <p:tag name="KSO_WM_UNIT_PRESET_TEXT" val="单击此处输入你的正文，文字是您思想的提炼，为了最终演示的发布。"/>
  <p:tag name="KSO_WM_UNIT_TEXT_FILL_FORE_SCHEMECOLOR_INDEX" val="1"/>
  <p:tag name="KSO_WM_UNIT_TEXT_FILL_TYPE" val="1"/>
</p:tagLst>
</file>

<file path=ppt/tags/tag6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5701_3*l_h_a*1_2_1"/>
  <p:tag name="KSO_WM_TEMPLATE_CATEGORY" val="diagram"/>
  <p:tag name="KSO_WM_TEMPLATE_INDEX" val="20235701"/>
  <p:tag name="KSO_WM_UNIT_LAYERLEVEL" val="1_1_1"/>
  <p:tag name="KSO_WM_TAG_VERSION" val="3.0"/>
  <p:tag name="KSO_WM_UNIT_TEXT_FILL_FORE_SCHEMECOLOR_INDEX_BRIGHTNESS" val="0.15"/>
  <p:tag name="KSO_WM_DIAGRAM_GROUP_CODE" val="l1-1"/>
  <p:tag name="KSO_WM_DIAGRAM_MAX_ITEMCNT" val="8"/>
  <p:tag name="KSO_WM_DIAGRAM_MIN_ITEMCNT" val="2"/>
  <p:tag name="KSO_WM_DIAGRAM_VIRTUALLY_FRAME" val="{&quot;height&quot;:360.7972412109375,&quot;left&quot;:612.944494292492,&quot;top&quot;:174.55141876461002,&quot;width&quot;:603.85550570750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 name="KSO_WM_UNIT_TEXT_TYPE" val="1"/>
  <p:tag name="KSO_WM_DIAGRAM_VERSION" val="3"/>
  <p:tag name="KSO_WM_DIAGRAM_COLOR_TRICK" val="1"/>
  <p:tag name="KSO_WM_DIAGRAM_COLOR_TEXT_CAN_REMOVE" val="n"/>
  <p:tag name="KSO_WM_BEAUTIFY_FLAG" val="#wm#"/>
  <p:tag name="KSO_WM_UNIT_PRESET_TEXT" val="单击添加标题"/>
  <p:tag name="KSO_WM_UNIT_TEXT_FILL_FORE_SCHEMECOLOR_INDEX" val="1"/>
  <p:tag name="KSO_WM_UNIT_TEXT_FILL_TYPE"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5701_3*l_h_i*1_2_1"/>
  <p:tag name="KSO_WM_TEMPLATE_CATEGORY" val="diagram"/>
  <p:tag name="KSO_WM_TEMPLATE_INDEX" val="20235701"/>
  <p:tag name="KSO_WM_UNIT_LAYERLEVEL" val="1_1_1"/>
  <p:tag name="KSO_WM_TAG_VERSION" val="3.0"/>
  <p:tag name="KSO_WM_UNIT_TYPE" val="l_h_i"/>
  <p:tag name="KSO_WM_UNIT_INDEX" val="1_2_1"/>
  <p:tag name="KSO_WM_DIAGRAM_VERSION" val="3"/>
  <p:tag name="KSO_WM_DIAGRAM_COLOR_TRICK" val="1"/>
  <p:tag name="KSO_WM_DIAGRAM_COLOR_TEXT_CAN_REMOVE" val="n"/>
  <p:tag name="KSO_WM_DIAGRAM_MAX_ITEMCNT" val="8"/>
  <p:tag name="KSO_WM_DIAGRAM_MIN_ITEMCNT" val="2"/>
  <p:tag name="KSO_WM_DIAGRAM_VIRTUALLY_FRAME" val="{&quot;height&quot;:360.7972412109375,&quot;left&quot;:612.944494292492,&quot;top&quot;:174.55141876461002,&quot;width&quot;:603.855505707508}"/>
  <p:tag name="KSO_WM_DIAGRAM_COLOR_MATCH_VALUE" val="{&quot;shape&quot;:{&quot;fill&quot;:{&quot;solid&quot;:{&quot;brightness&quot;:0.4000000059604645,&quot;colorType&quot;:1,&quot;foreColorIndex&quot;:5,&quot;transparency&quot;:0.3000000119209289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4"/>
  <p:tag name="KSO_WM_DIAGRAM_USE_COLOR_VALUE" val="{&quot;color_scheme&quot;:1,&quot;color_type&quot;:1,&quot;theme_color_indexes&quot;:[]}"/>
</p:tagLst>
</file>

<file path=ppt/tags/tag69.xml><?xml version="1.0" encoding="utf-8"?>
<p:tagLst xmlns:p="http://schemas.openxmlformats.org/presentationml/2006/main">
  <p:tag name="KSO_WM_DIAGRAM_VIRTUALLY_FRAME" val="{&quot;height&quot;:436,&quot;left&quot;:437.8,&quot;top&quot;:127.6,&quot;width&quot;:570}"/>
</p:tagLst>
</file>

<file path=ppt/tags/tag7.xml><?xml version="1.0" encoding="utf-8"?>
<p:tagLst xmlns:p="http://schemas.openxmlformats.org/presentationml/2006/main">
  <p:tag name="KSO_WM_DIAGRAM_VIRTUALLY_FRAME" val="{&quot;height&quot;:333.711968503937,&quot;left&quot;:444.66496062992127,&quot;top&quot;:130.87212598425197,&quot;width&quot;:498.87913385826766}"/>
</p:tagLst>
</file>

<file path=ppt/tags/tag70.xml><?xml version="1.0" encoding="utf-8"?>
<p:tagLst xmlns:p="http://schemas.openxmlformats.org/presentationml/2006/main">
  <p:tag name="KSO_WM_DIAGRAM_VIRTUALLY_FRAME" val="{&quot;height&quot;:436,&quot;left&quot;:437.8,&quot;top&quot;:127.6,&quot;width&quot;:570}"/>
</p:tagLst>
</file>

<file path=ppt/tags/tag71.xml><?xml version="1.0" encoding="utf-8"?>
<p:tagLst xmlns:p="http://schemas.openxmlformats.org/presentationml/2006/main">
  <p:tag name="KSO_WM_DIAGRAM_VIRTUALLY_FRAME" val="{&quot;height&quot;:436,&quot;left&quot;:437.8,&quot;top&quot;:127.6,&quot;width&quot;:570}"/>
</p:tagLst>
</file>

<file path=ppt/tags/tag72.xml><?xml version="1.0" encoding="utf-8"?>
<p:tagLst xmlns:p="http://schemas.openxmlformats.org/presentationml/2006/main">
  <p:tag name="KSO_WM_DIAGRAM_VIRTUALLY_FRAME" val="{&quot;height&quot;:436,&quot;left&quot;:437.8,&quot;top&quot;:127.6,&quot;width&quot;:570}"/>
</p:tagLst>
</file>

<file path=ppt/tags/tag73.xml><?xml version="1.0" encoding="utf-8"?>
<p:tagLst xmlns:p="http://schemas.openxmlformats.org/presentationml/2006/main">
  <p:tag name="KSO_WM_DIAGRAM_VIRTUALLY_FRAME" val="{&quot;height&quot;:436,&quot;left&quot;:437.8,&quot;top&quot;:127.6,&quot;width&quot;:570}"/>
</p:tagLst>
</file>

<file path=ppt/tags/tag74.xml><?xml version="1.0" encoding="utf-8"?>
<p:tagLst xmlns:p="http://schemas.openxmlformats.org/presentationml/2006/main">
  <p:tag name="KSO_WM_DIAGRAM_VIRTUALLY_FRAME" val="{&quot;height&quot;:436,&quot;left&quot;:437.8,&quot;top&quot;:127.6,&quot;width&quot;:570}"/>
</p:tagLst>
</file>

<file path=ppt/tags/tag75.xml><?xml version="1.0" encoding="utf-8"?>
<p:tagLst xmlns:p="http://schemas.openxmlformats.org/presentationml/2006/main">
  <p:tag name="KSO_WM_DIAGRAM_VIRTUALLY_FRAME" val="{&quot;height&quot;:436,&quot;left&quot;:437.8,&quot;top&quot;:127.6,&quot;width&quot;:570}"/>
</p:tagLst>
</file>

<file path=ppt/tags/tag76.xml><?xml version="1.0" encoding="utf-8"?>
<p:tagLst xmlns:p="http://schemas.openxmlformats.org/presentationml/2006/main">
  <p:tag name="KSO_WM_DIAGRAM_VIRTUALLY_FRAME" val="{&quot;height&quot;:436,&quot;left&quot;:437.8,&quot;top&quot;:127.6,&quot;width&quot;:570}"/>
</p:tagLst>
</file>

<file path=ppt/tags/tag77.xml><?xml version="1.0" encoding="utf-8"?>
<p:tagLst xmlns:p="http://schemas.openxmlformats.org/presentationml/2006/main">
  <p:tag name="KSO_WM_DIAGRAM_VIRTUALLY_FRAME" val="{&quot;height&quot;:436,&quot;left&quot;:437.8,&quot;top&quot;:127.6,&quot;width&quot;:570}"/>
</p:tagLst>
</file>

<file path=ppt/tags/tag78.xml><?xml version="1.0" encoding="utf-8"?>
<p:tagLst xmlns:p="http://schemas.openxmlformats.org/presentationml/2006/main">
  <p:tag name="KSO_WM_DIAGRAM_VIRTUALLY_FRAME" val="{&quot;height&quot;:436,&quot;left&quot;:437.8,&quot;top&quot;:127.6,&quot;width&quot;:570}"/>
</p:tagLst>
</file>

<file path=ppt/tags/tag79.xml><?xml version="1.0" encoding="utf-8"?>
<p:tagLst xmlns:p="http://schemas.openxmlformats.org/presentationml/2006/main">
  <p:tag name="KSO_WM_DIAGRAM_VIRTUALLY_FRAME" val="{&quot;height&quot;:436,&quot;left&quot;:99.15,&quot;top&quot;:77.6,&quot;width&quot;:1182}"/>
</p:tagLst>
</file>

<file path=ppt/tags/tag8.xml><?xml version="1.0" encoding="utf-8"?>
<p:tagLst xmlns:p="http://schemas.openxmlformats.org/presentationml/2006/main">
  <p:tag name="KSO_WM_DIAGRAM_VIRTUALLY_FRAME" val="{&quot;height&quot;:333.711968503937,&quot;left&quot;:444.66496062992127,&quot;top&quot;:130.87212598425197,&quot;width&quot;:498.87913385826766}"/>
</p:tagLst>
</file>

<file path=ppt/tags/tag80.xml><?xml version="1.0" encoding="utf-8"?>
<p:tagLst xmlns:p="http://schemas.openxmlformats.org/presentationml/2006/main">
  <p:tag name="KSO_WM_DIAGRAM_VIRTUALLY_FRAME" val="{&quot;height&quot;:436,&quot;left&quot;:99.15,&quot;top&quot;:77.6,&quot;width&quot;:1182}"/>
</p:tagLst>
</file>

<file path=ppt/tags/tag81.xml><?xml version="1.0" encoding="utf-8"?>
<p:tagLst xmlns:p="http://schemas.openxmlformats.org/presentationml/2006/main">
  <p:tag name="KSO_WM_DIAGRAM_VIRTUALLY_FRAME" val="{&quot;height&quot;:436,&quot;left&quot;:99.15,&quot;top&quot;:77.6,&quot;width&quot;:1182}"/>
</p:tagLst>
</file>

<file path=ppt/tags/tag82.xml><?xml version="1.0" encoding="utf-8"?>
<p:tagLst xmlns:p="http://schemas.openxmlformats.org/presentationml/2006/main">
  <p:tag name="KSO_WM_DIAGRAM_VIRTUALLY_FRAME" val="{&quot;height&quot;:436,&quot;left&quot;:99.15,&quot;top&quot;:77.6,&quot;width&quot;:1182}"/>
</p:tagLst>
</file>

<file path=ppt/tags/tag83.xml><?xml version="1.0" encoding="utf-8"?>
<p:tagLst xmlns:p="http://schemas.openxmlformats.org/presentationml/2006/main">
  <p:tag name="KSO_WM_DIAGRAM_VIRTUALLY_FRAME" val="{&quot;height&quot;:436,&quot;left&quot;:99.15,&quot;top&quot;:77.6,&quot;width&quot;:1182}"/>
</p:tagLst>
</file>

<file path=ppt/tags/tag84.xml><?xml version="1.0" encoding="utf-8"?>
<p:tagLst xmlns:p="http://schemas.openxmlformats.org/presentationml/2006/main">
  <p:tag name="KSO_WM_DIAGRAM_VIRTUALLY_FRAME" val="{&quot;height&quot;:436,&quot;left&quot;:99.15,&quot;top&quot;:77.6,&quot;width&quot;:1182}"/>
</p:tagLst>
</file>

<file path=ppt/tags/tag85.xml><?xml version="1.0" encoding="utf-8"?>
<p:tagLst xmlns:p="http://schemas.openxmlformats.org/presentationml/2006/main">
  <p:tag name="KSO_WM_DIAGRAM_VIRTUALLY_FRAME" val="{&quot;height&quot;:436,&quot;left&quot;:99.15,&quot;top&quot;:77.6,&quot;width&quot;:1182}"/>
</p:tagLst>
</file>

<file path=ppt/tags/tag86.xml><?xml version="1.0" encoding="utf-8"?>
<p:tagLst xmlns:p="http://schemas.openxmlformats.org/presentationml/2006/main">
  <p:tag name="KSO_WM_DIAGRAM_VIRTUALLY_FRAME" val="{&quot;height&quot;:436,&quot;left&quot;:99.15,&quot;top&quot;:77.6,&quot;width&quot;:1182}"/>
</p:tagLst>
</file>

<file path=ppt/tags/tag87.xml><?xml version="1.0" encoding="utf-8"?>
<p:tagLst xmlns:p="http://schemas.openxmlformats.org/presentationml/2006/main">
  <p:tag name="KSO_WM_DIAGRAM_VIRTUALLY_FRAME" val="{&quot;height&quot;:436,&quot;left&quot;:99.15,&quot;top&quot;:77.6,&quot;width&quot;:1182}"/>
</p:tagLst>
</file>

<file path=ppt/tags/tag88.xml><?xml version="1.0" encoding="utf-8"?>
<p:tagLst xmlns:p="http://schemas.openxmlformats.org/presentationml/2006/main">
  <p:tag name="KSO_WM_DIAGRAM_VIRTUALLY_FRAME" val="{&quot;height&quot;:436,&quot;left&quot;:99.15,&quot;top&quot;:77.6,&quot;width&quot;:118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i*1_1"/>
  <p:tag name="KSO_WM_TEMPLATE_CATEGORY" val="diagram"/>
  <p:tag name="KSO_WM_TEMPLATE_INDEX" val="20234860"/>
  <p:tag name="KSO_WM_UNIT_LAYERLEVEL" val="1_1"/>
  <p:tag name="KSO_WM_TAG_VERSION" val="3.0"/>
  <p:tag name="KSO_WM_BEAUTIFY_FLAG" val="#wm#"/>
  <p:tag name="KSO_WM_DIAGRAM_VERSION" val="3"/>
  <p:tag name="KSO_WM_DIAGRAM_COLOR_TRICK" val="1"/>
  <p:tag name="KSO_WM_DIAGRAM_COLOR_TEXT_CAN_REMOVE" val="n"/>
  <p:tag name="KSO_WM_DIAGRAM_GROUP_CODE" val="m1-1"/>
  <p:tag name="KSO_WM_UNIT_TYPE" val="m_i"/>
  <p:tag name="KSO_WM_UNIT_INDEX" val="1_1"/>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gradient&quot;:[{&quot;brightness&quot;:0.800000011920929,&quot;colorType&quot;:1,&quot;foreColorIndex&quot;:5,&quot;pos&quot;:0.01769999973475933,&quot;transparency&quot;:1},{&quot;brightness&quot;:0.800000011920929,&quot;colorType&quot;:1,&quot;foreColorIndex&quot;:5,&quot;pos&quot;:0.25999999046325684,&quot;transparency&quot;:0.20000000298023224},{&quot;brightness&quot;:0,&quot;colorType&quot;:1,&quot;foreColorIndex&quot;:5,&quot;pos&quot;:0.9734500050544739,&quot;transparency&quot;:1},{&quot;brightness&quot;:0,&quot;colorType&quot;:1,&quot;foreColorIndex&quot;:5,&quot;pos&quot;:0.649999976158142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xml><?xml version="1.0" encoding="utf-8"?>
<p:tagLst xmlns:p="http://schemas.openxmlformats.org/presentationml/2006/main">
  <p:tag name="KSO_WM_DIAGRAM_VIRTUALLY_FRAME" val="{&quot;height&quot;:333.711968503937,&quot;left&quot;:444.66496062992127,&quot;top&quot;:130.87212598425197,&quot;width&quot;:498.87913385826766}"/>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i*1_2"/>
  <p:tag name="KSO_WM_TEMPLATE_CATEGORY" val="diagram"/>
  <p:tag name="KSO_WM_TEMPLATE_INDEX" val="20234860"/>
  <p:tag name="KSO_WM_UNIT_LAYERLEVEL" val="1_1"/>
  <p:tag name="KSO_WM_TAG_VERSION" val="3.0"/>
  <p:tag name="KSO_WM_BEAUTIFY_FLAG" val="#wm#"/>
  <p:tag name="KSO_WM_DIAGRAM_VERSION" val="3"/>
  <p:tag name="KSO_WM_DIAGRAM_COLOR_TRICK" val="1"/>
  <p:tag name="KSO_WM_DIAGRAM_COLOR_TEXT_CAN_REMOVE" val="n"/>
  <p:tag name="KSO_WM_DIAGRAM_GROUP_CODE" val="m1-1"/>
  <p:tag name="KSO_WM_UNIT_TYPE" val="m_i"/>
  <p:tag name="KSO_WM_UNIT_INDEX" val="1_2"/>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gradient&quot;:[{&quot;brightness&quot;:0.800000011920929,&quot;colorType&quot;:1,&quot;foreColorIndex&quot;:5,&quot;pos&quot;:0.01769999973475933,&quot;transparency&quot;:1},{&quot;brightness&quot;:0.800000011920929,&quot;colorType&quot;:1,&quot;foreColorIndex&quot;:5,&quot;pos&quot;:0.25999999046325684,&quot;transparency&quot;:0.20000000298023224},{&quot;brightness&quot;:0,&quot;colorType&quot;:1,&quot;foreColorIndex&quot;:5,&quot;pos&quot;:0.9734500050544739,&quot;transparency&quot;:1},{&quot;brightness&quot;:0,&quot;colorType&quot;:1,&quot;foreColorIndex&quot;:5,&quot;pos&quot;:0.649999976158142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i*1_3"/>
  <p:tag name="KSO_WM_TEMPLATE_CATEGORY" val="diagram"/>
  <p:tag name="KSO_WM_TEMPLATE_INDEX" val="20234860"/>
  <p:tag name="KSO_WM_UNIT_LAYERLEVEL" val="1_1"/>
  <p:tag name="KSO_WM_TAG_VERSION" val="3.0"/>
  <p:tag name="KSO_WM_BEAUTIFY_FLAG" val="#wm#"/>
  <p:tag name="KSO_WM_DIAGRAM_VERSION" val="3"/>
  <p:tag name="KSO_WM_DIAGRAM_COLOR_TRICK" val="1"/>
  <p:tag name="KSO_WM_DIAGRAM_COLOR_TEXT_CAN_REMOVE" val="n"/>
  <p:tag name="KSO_WM_DIAGRAM_GROUP_CODE" val="m1-1"/>
  <p:tag name="KSO_WM_UNIT_TYPE" val="m_i"/>
  <p:tag name="KSO_WM_UNIT_INDEX" val="1_3"/>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gradient&quot;:[{&quot;brightness&quot;:0.800000011920929,&quot;colorType&quot;:1,&quot;foreColorIndex&quot;:5,&quot;pos&quot;:0.01769999973475933,&quot;transparency&quot;:1},{&quot;brightness&quot;:0.800000011920929,&quot;colorType&quot;:1,&quot;foreColorIndex&quot;:5,&quot;pos&quot;:0.25999999046325684,&quot;transparency&quot;:0.20000000298023224},{&quot;brightness&quot;:0,&quot;colorType&quot;:1,&quot;foreColorIndex&quot;:5,&quot;pos&quot;:0.9734500050544739,&quot;transparency&quot;:1},{&quot;brightness&quot;:0,&quot;colorType&quot;:1,&quot;foreColorIndex&quot;:5,&quot;pos&quot;:0.649999976158142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i*1_4"/>
  <p:tag name="KSO_WM_TEMPLATE_CATEGORY" val="diagram"/>
  <p:tag name="KSO_WM_TEMPLATE_INDEX" val="20234860"/>
  <p:tag name="KSO_WM_UNIT_LAYERLEVEL" val="1_1"/>
  <p:tag name="KSO_WM_TAG_VERSION" val="3.0"/>
  <p:tag name="KSO_WM_BEAUTIFY_FLAG" val="#wm#"/>
  <p:tag name="KSO_WM_DIAGRAM_VERSION" val="3"/>
  <p:tag name="KSO_WM_DIAGRAM_COLOR_TRICK" val="1"/>
  <p:tag name="KSO_WM_DIAGRAM_COLOR_TEXT_CAN_REMOVE" val="n"/>
  <p:tag name="KSO_WM_DIAGRAM_GROUP_CODE" val="m1-1"/>
  <p:tag name="KSO_WM_UNIT_TYPE" val="m_i"/>
  <p:tag name="KSO_WM_UNIT_INDEX" val="1_4"/>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gradient&quot;:[{&quot;brightness&quot;:0.800000011920929,&quot;colorType&quot;:1,&quot;foreColorIndex&quot;:5,&quot;pos&quot;:0.01769999973475933,&quot;transparency&quot;:1},{&quot;brightness&quot;:0.800000011920929,&quot;colorType&quot;:1,&quot;foreColorIndex&quot;:5,&quot;pos&quot;:0.25999999046325684,&quot;transparency&quot;:0},{&quot;brightness&quot;:0,&quot;colorType&quot;:1,&quot;foreColorIndex&quot;:5,&quot;pos&quot;:0.9734500050544739,&quot;transparency&quot;:1},{&quot;brightness&quot;:0,&quot;colorType&quot;:1,&quot;foreColorIndex&quot;:5,&quot;pos&quot;:0.649999976158142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i*1_5"/>
  <p:tag name="KSO_WM_TEMPLATE_CATEGORY" val="diagram"/>
  <p:tag name="KSO_WM_TEMPLATE_INDEX" val="20234860"/>
  <p:tag name="KSO_WM_UNIT_LAYERLEVEL" val="1_1"/>
  <p:tag name="KSO_WM_TAG_VERSION" val="3.0"/>
  <p:tag name="KSO_WM_BEAUTIFY_FLAG" val="#wm#"/>
  <p:tag name="KSO_WM_DIAGRAM_VERSION" val="3"/>
  <p:tag name="KSO_WM_DIAGRAM_COLOR_TRICK" val="1"/>
  <p:tag name="KSO_WM_DIAGRAM_COLOR_TEXT_CAN_REMOVE" val="n"/>
  <p:tag name="KSO_WM_DIAGRAM_GROUP_CODE" val="m1-1"/>
  <p:tag name="KSO_WM_UNIT_TYPE" val="m_i"/>
  <p:tag name="KSO_WM_UNIT_INDEX" val="1_5"/>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gradient&quot;:[{&quot;brightness&quot;:0.800000011920929,&quot;colorType&quot;:1,&quot;foreColorIndex&quot;:5,&quot;pos&quot;:0.01769999973475933,&quot;transparency&quot;:1},{&quot;brightness&quot;:0.800000011920929,&quot;colorType&quot;:1,&quot;foreColorIndex&quot;:5,&quot;pos&quot;:0.25999999046325684,&quot;transparency&quot;:0.20000000298023224},{&quot;brightness&quot;:0,&quot;colorType&quot;:1,&quot;foreColorIndex&quot;:5,&quot;pos&quot;:0.9734500050544739,&quot;transparency&quot;:1},{&quot;brightness&quot;:0,&quot;colorType&quot;:1,&quot;foreColorIndex&quot;:5,&quot;pos&quot;:0.649999976158142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i*1_6"/>
  <p:tag name="KSO_WM_TEMPLATE_CATEGORY" val="diagram"/>
  <p:tag name="KSO_WM_TEMPLATE_INDEX" val="20234860"/>
  <p:tag name="KSO_WM_UNIT_LAYERLEVEL" val="1_1"/>
  <p:tag name="KSO_WM_TAG_VERSION" val="3.0"/>
  <p:tag name="KSO_WM_BEAUTIFY_FLAG" val="#wm#"/>
  <p:tag name="KSO_WM_DIAGRAM_VERSION" val="3"/>
  <p:tag name="KSO_WM_DIAGRAM_COLOR_TRICK" val="1"/>
  <p:tag name="KSO_WM_DIAGRAM_COLOR_TEXT_CAN_REMOVE" val="n"/>
  <p:tag name="KSO_WM_DIAGRAM_GROUP_CODE" val="m1-1"/>
  <p:tag name="KSO_WM_UNIT_TYPE" val="m_i"/>
  <p:tag name="KSO_WM_UNIT_INDEX" val="1_6"/>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gradient&quot;:[{&quot;brightness&quot;:0.800000011920929,&quot;colorType&quot;:1,&quot;foreColorIndex&quot;:5,&quot;pos&quot;:0.01769999973475933,&quot;transparency&quot;:1},{&quot;brightness&quot;:0.800000011920929,&quot;colorType&quot;:1,&quot;foreColorIndex&quot;:5,&quot;pos&quot;:0.25999999046325684,&quot;transparency&quot;:0.20000000298023224},{&quot;brightness&quot;:0,&quot;colorType&quot;:1,&quot;foreColorIndex&quot;:5,&quot;pos&quot;:0.9734500050544739,&quot;transparency&quot;:1},{&quot;brightness&quot;:0,&quot;colorType&quot;:1,&quot;foreColorIndex&quot;:5,&quot;pos&quot;:0.649999976158142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i*1_7"/>
  <p:tag name="KSO_WM_TEMPLATE_CATEGORY" val="diagram"/>
  <p:tag name="KSO_WM_TEMPLATE_INDEX" val="20234860"/>
  <p:tag name="KSO_WM_UNIT_LAYERLEVEL" val="1_1"/>
  <p:tag name="KSO_WM_TAG_VERSION" val="3.0"/>
  <p:tag name="KSO_WM_BEAUTIFY_FLAG" val="#wm#"/>
  <p:tag name="KSO_WM_DIAGRAM_VERSION" val="3"/>
  <p:tag name="KSO_WM_DIAGRAM_COLOR_TRICK" val="1"/>
  <p:tag name="KSO_WM_DIAGRAM_COLOR_TEXT_CAN_REMOVE" val="n"/>
  <p:tag name="KSO_WM_DIAGRAM_GROUP_CODE" val="m1-1"/>
  <p:tag name="KSO_WM_UNIT_TYPE" val="m_i"/>
  <p:tag name="KSO_WM_UNIT_INDEX" val="1_7"/>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gradient&quot;:[{&quot;brightness&quot;:0.800000011920929,&quot;colorType&quot;:1,&quot;foreColorIndex&quot;:5,&quot;pos&quot;:0.01769999973475933,&quot;transparency&quot;:1},{&quot;brightness&quot;:0.800000011920929,&quot;colorType&quot;:1,&quot;foreColorIndex&quot;:5,&quot;pos&quot;:0.25999999046325684,&quot;transparency&quot;:0.20000000298023224},{&quot;brightness&quot;:0,&quot;colorType&quot;:1,&quot;foreColorIndex&quot;:5,&quot;pos&quot;:0.9734500050544739,&quot;transparency&quot;:1},{&quot;brightness&quot;:0,&quot;colorType&quot;:1,&quot;foreColorIndex&quot;:5,&quot;pos&quot;:0.6499999761581421,&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i*1_8"/>
  <p:tag name="KSO_WM_TEMPLATE_CATEGORY" val="diagram"/>
  <p:tag name="KSO_WM_TEMPLATE_INDEX" val="20234860"/>
  <p:tag name="KSO_WM_UNIT_LAYERLEVEL" val="1_1"/>
  <p:tag name="KSO_WM_TAG_VERSION" val="3.0"/>
  <p:tag name="KSO_WM_BEAUTIFY_FLAG" val="#wm#"/>
  <p:tag name="KSO_WM_DIAGRAM_VERSION" val="3"/>
  <p:tag name="KSO_WM_DIAGRAM_COLOR_TRICK" val="1"/>
  <p:tag name="KSO_WM_DIAGRAM_COLOR_TEXT_CAN_REMOVE" val="n"/>
  <p:tag name="KSO_WM_DIAGRAM_GROUP_CODE" val="m1-1"/>
  <p:tag name="KSO_WM_UNIT_TYPE" val="m_i"/>
  <p:tag name="KSO_WM_UNIT_INDEX" val="1_8"/>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i*1_9"/>
  <p:tag name="KSO_WM_TEMPLATE_CATEGORY" val="diagram"/>
  <p:tag name="KSO_WM_TEMPLATE_INDEX" val="20234860"/>
  <p:tag name="KSO_WM_UNIT_LAYERLEVEL" val="1_1"/>
  <p:tag name="KSO_WM_TAG_VERSION" val="3.0"/>
  <p:tag name="KSO_WM_BEAUTIFY_FLAG" val="#wm#"/>
  <p:tag name="KSO_WM_DIAGRAM_VERSION" val="3"/>
  <p:tag name="KSO_WM_DIAGRAM_COLOR_TRICK" val="1"/>
  <p:tag name="KSO_WM_DIAGRAM_COLOR_TEXT_CAN_REMOVE" val="n"/>
  <p:tag name="KSO_WM_DIAGRAM_GROUP_CODE" val="m1-1"/>
  <p:tag name="KSO_WM_UNIT_TYPE" val="m_i"/>
  <p:tag name="KSO_WM_UNIT_INDEX" val="1_9"/>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i*1_10"/>
  <p:tag name="KSO_WM_TEMPLATE_CATEGORY" val="diagram"/>
  <p:tag name="KSO_WM_TEMPLATE_INDEX" val="20234860"/>
  <p:tag name="KSO_WM_UNIT_LAYERLEVEL" val="1_1"/>
  <p:tag name="KSO_WM_TAG_VERSION" val="3.0"/>
  <p:tag name="KSO_WM_BEAUTIFY_FLAG" val="#wm#"/>
  <p:tag name="KSO_WM_DIAGRAM_VERSION" val="3"/>
  <p:tag name="KSO_WM_DIAGRAM_COLOR_TRICK" val="1"/>
  <p:tag name="KSO_WM_DIAGRAM_COLOR_TEXT_CAN_REMOVE" val="n"/>
  <p:tag name="KSO_WM_DIAGRAM_GROUP_CODE" val="m1-1"/>
  <p:tag name="KSO_WM_UNIT_TYPE" val="m_i"/>
  <p:tag name="KSO_WM_UNIT_INDEX" val="1_10"/>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4860_3*m_h_i*1_1_1"/>
  <p:tag name="KSO_WM_TEMPLATE_CATEGORY" val="diagram"/>
  <p:tag name="KSO_WM_TEMPLATE_INDEX" val="20234860"/>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1_1"/>
  <p:tag name="KSO_WM_DIAGRAM_MAX_ITEMCNT" val="6"/>
  <p:tag name="KSO_WM_DIAGRAM_MIN_ITEMCNT" val="4"/>
  <p:tag name="KSO_WM_DIAGRAM_VIRTUALLY_FRAME" val="{&quot;height&quot;:387.5,&quot;left&quot;:31,&quot;top&quot;:164.8,&quot;width&quot;:960}"/>
  <p:tag name="KSO_WM_DIAGRAM_COLOR_MATCH_VALUE" val="{&quot;shape&quot;:{&quot;fill&quot;:{&quot;type&quot;:0},&quot;glow&quot;:{&quot;colorType&quot;:0},&quot;line&quot;:{&quot;gradient&quot;:[{&quot;brightness&quot;:0,&quot;colorType&quot;:1,&quot;foreColorIndex&quot;:5,&quot;pos&quot;:0.30000001192092896,&quot;transparency&quot;:0},{&quot;brightness&quot;:0.800000011920929,&quot;colorType&quot;:1,&quot;foreColorIndex&quot;:5,&quot;pos&quot;:0.029999999329447746,&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MiSans Normal"/>
        <a:ea typeface=""/>
        <a:cs typeface=""/>
        <a:font script="Jpan" typeface="游ゴシック"/>
        <a:font script="Hang" typeface="맑은 고딕"/>
        <a:font script="Hans" typeface="MiSans Normal"/>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MiSans Normal"/>
        <a:ea typeface=""/>
        <a:cs typeface=""/>
        <a:font script="Jpan" typeface="游ゴシック"/>
        <a:font script="Hang" typeface="맑은 고딕"/>
        <a:font script="Hans" typeface="MiSans Normal"/>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Theme">
  <a:themeElements>
    <a:clrScheme name="Custom">
      <a:dk1>
        <a:srgbClr val="000000"/>
      </a:dk1>
      <a:lt1>
        <a:srgbClr val="FFFFFF"/>
      </a:lt1>
      <a:dk2>
        <a:srgbClr val="333333"/>
      </a:dk2>
      <a:lt2>
        <a:srgbClr val="EEEEEE"/>
      </a:lt2>
      <a:accent1>
        <a:srgbClr val="8DAAC2"/>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15171</Words>
  <Application>WPS 演示</Application>
  <PresentationFormat>On-screen Show (16:9)</PresentationFormat>
  <Paragraphs>2000</Paragraphs>
  <Slides>77</Slides>
  <Notes>51</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77</vt:i4>
      </vt:variant>
    </vt:vector>
  </HeadingPairs>
  <TitlesOfParts>
    <vt:vector size="98" baseType="lpstr">
      <vt:lpstr>Arial</vt:lpstr>
      <vt:lpstr>宋体</vt:lpstr>
      <vt:lpstr>Wingdings</vt:lpstr>
      <vt:lpstr>思源宋体 CN Heavy</vt:lpstr>
      <vt:lpstr>MiSans Normal</vt:lpstr>
      <vt:lpstr>思源黑体 CN Bold</vt:lpstr>
      <vt:lpstr>MiSans</vt:lpstr>
      <vt:lpstr>MiSans</vt:lpstr>
      <vt:lpstr>微软雅黑</vt:lpstr>
      <vt:lpstr>Arial Unicode MS</vt:lpstr>
      <vt:lpstr>Calibri</vt:lpstr>
      <vt:lpstr>等线</vt:lpstr>
      <vt:lpstr>优设标题黑</vt:lpstr>
      <vt:lpstr>Wingdings</vt:lpstr>
      <vt:lpstr>等线 Light</vt:lpstr>
      <vt:lpstr>黑体</vt:lpstr>
      <vt:lpstr>MiSans Normal</vt:lpstr>
      <vt:lpstr>Segoe Print</vt:lpstr>
      <vt:lpstr>+中文标题</vt:lpstr>
      <vt:lpstr>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Moonshot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第十三单元 老年人财务管理</dc:title>
  <dc:creator>Kimi</dc:creator>
  <dc:subject>第十三单元 老年人财务管理</dc:subject>
  <cp:lastModifiedBy>WPS_1751534095</cp:lastModifiedBy>
  <cp:revision>20</cp:revision>
  <dcterms:created xsi:type="dcterms:W3CDTF">2025-12-20T00:52:00Z</dcterms:created>
  <dcterms:modified xsi:type="dcterms:W3CDTF">2025-12-24T06:55:56Z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IGC">
    <vt:lpwstr>{"Label":"第十三单元 老年人财务管理","ContentProducer":"001191110108MACG2KBH8F10000","ProduceID":"19b36057-36a2-8a7f-8000-0000573e6f3a","ReservedCode1":"","ContentPropagator":"001191110108MACG2KBH8F20000","PropagateID":"19b36057-36a2-8a7f-8000-0000573e6f3a","ReservedCode2":""}</vt:lpwstr>
  </property>
  <property fmtid="{D5CDD505-2E9C-101B-9397-08002B2CF9AE}" pid="3" name="ICV">
    <vt:lpwstr>FC557878CBC773714BF34569FDF6200F_42</vt:lpwstr>
  </property>
  <property fmtid="{D5CDD505-2E9C-101B-9397-08002B2CF9AE}" pid="4" name="KSOProductBuildVer">
    <vt:lpwstr>2052-12.1.0.16729</vt:lpwstr>
  </property>
</Properties>
</file>